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10287000" cx="18288000"/>
  <p:notesSz cx="6858000" cy="9144000"/>
  <p:embeddedFontLst>
    <p:embeddedFont>
      <p:font typeface="Roboto"/>
      <p:bold r:id="rId58"/>
      <p:boldItalic r:id="rId59"/>
    </p:embeddedFont>
    <p:embeddedFont>
      <p:font typeface="Inter"/>
      <p:regular r:id="rId60"/>
      <p:bold r:id="rId61"/>
      <p:italic r:id="rId62"/>
      <p:boldItalic r:id="rId63"/>
    </p:embeddedFont>
    <p:embeddedFont>
      <p:font typeface="Poppins"/>
      <p:bold r:id="rId64"/>
      <p:boldItalic r:id="rId65"/>
    </p:embeddedFont>
    <p:embeddedFont>
      <p:font typeface="Montserrat"/>
      <p:bold r:id="rId66"/>
      <p:boldItalic r:id="rId67"/>
    </p:embeddedFont>
    <p:embeddedFont>
      <p:font typeface="Oswald"/>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9" roundtripDataSignature="AMtx7mgV8p2bZuTK/4NhR2SYCeTfHg4C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Inter-italic.fntdata"/><Relationship Id="rId61" Type="http://schemas.openxmlformats.org/officeDocument/2006/relationships/font" Target="fonts/Inter-bold.fntdata"/><Relationship Id="rId20" Type="http://schemas.openxmlformats.org/officeDocument/2006/relationships/slide" Target="slides/slide15.xml"/><Relationship Id="rId64" Type="http://schemas.openxmlformats.org/officeDocument/2006/relationships/font" Target="fonts/Poppins-bold.fntdata"/><Relationship Id="rId63" Type="http://schemas.openxmlformats.org/officeDocument/2006/relationships/font" Target="fonts/Inter-boldItalic.fntdata"/><Relationship Id="rId22" Type="http://schemas.openxmlformats.org/officeDocument/2006/relationships/slide" Target="slides/slide17.xml"/><Relationship Id="rId66" Type="http://schemas.openxmlformats.org/officeDocument/2006/relationships/font" Target="fonts/Montserrat-bold.fntdata"/><Relationship Id="rId21" Type="http://schemas.openxmlformats.org/officeDocument/2006/relationships/slide" Target="slides/slide16.xml"/><Relationship Id="rId65" Type="http://schemas.openxmlformats.org/officeDocument/2006/relationships/font" Target="fonts/Poppins-boldItalic.fntdata"/><Relationship Id="rId24" Type="http://schemas.openxmlformats.org/officeDocument/2006/relationships/slide" Target="slides/slide19.xml"/><Relationship Id="rId68" Type="http://schemas.openxmlformats.org/officeDocument/2006/relationships/font" Target="fonts/Oswald-bold.fntdata"/><Relationship Id="rId23" Type="http://schemas.openxmlformats.org/officeDocument/2006/relationships/slide" Target="slides/slide18.xml"/><Relationship Id="rId67" Type="http://schemas.openxmlformats.org/officeDocument/2006/relationships/font" Target="fonts/Montserrat-boldItalic.fntdata"/><Relationship Id="rId60" Type="http://schemas.openxmlformats.org/officeDocument/2006/relationships/font" Target="fonts/Inter-regular.fntdata"/><Relationship Id="rId26" Type="http://schemas.openxmlformats.org/officeDocument/2006/relationships/slide" Target="slides/slide21.xml"/><Relationship Id="rId25" Type="http://schemas.openxmlformats.org/officeDocument/2006/relationships/slide" Target="slides/slide20.xml"/><Relationship Id="rId69"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bold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6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6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5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5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5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5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6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6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6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2"/>
          <p:cNvSpPr/>
          <p:nvPr>
            <p:ph idx="2" type="pic"/>
          </p:nvPr>
        </p:nvSpPr>
        <p:spPr>
          <a:xfrm>
            <a:off x="1792288" y="612775"/>
            <a:ext cx="5486400" cy="4114800"/>
          </a:xfrm>
          <a:prstGeom prst="rect">
            <a:avLst/>
          </a:prstGeom>
          <a:noFill/>
          <a:ln>
            <a:noFill/>
          </a:ln>
        </p:spPr>
      </p:sp>
      <p:sp>
        <p:nvSpPr>
          <p:cNvPr id="64" name="Google Shape;64;p6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3.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0.jpg"/><Relationship Id="rId4"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55.png"/><Relationship Id="rId7" Type="http://schemas.openxmlformats.org/officeDocument/2006/relationships/image" Target="../media/image31.png"/><Relationship Id="rId8"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0.jpg"/><Relationship Id="rId4" Type="http://schemas.openxmlformats.org/officeDocument/2006/relationships/image" Target="../media/image42.png"/><Relationship Id="rId5"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0.jp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jpg"/><Relationship Id="rId4" Type="http://schemas.openxmlformats.org/officeDocument/2006/relationships/image" Target="../media/image41.png"/><Relationship Id="rId5" Type="http://schemas.openxmlformats.org/officeDocument/2006/relationships/image" Target="../media/image62.png"/><Relationship Id="rId6" Type="http://schemas.openxmlformats.org/officeDocument/2006/relationships/image" Target="../media/image69.png"/><Relationship Id="rId7"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0.jpg"/><Relationship Id="rId4" Type="http://schemas.openxmlformats.org/officeDocument/2006/relationships/image" Target="../media/image95.png"/><Relationship Id="rId5" Type="http://schemas.openxmlformats.org/officeDocument/2006/relationships/image" Target="../media/image45.png"/><Relationship Id="rId6"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0.jp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0.jpg"/><Relationship Id="rId4" Type="http://schemas.openxmlformats.org/officeDocument/2006/relationships/image" Target="../media/image51.png"/><Relationship Id="rId5" Type="http://schemas.openxmlformats.org/officeDocument/2006/relationships/image" Target="../media/image60.jpg"/><Relationship Id="rId6" Type="http://schemas.openxmlformats.org/officeDocument/2006/relationships/image" Target="../media/image56.png"/><Relationship Id="rId7" Type="http://schemas.openxmlformats.org/officeDocument/2006/relationships/image" Target="../media/image58.png"/><Relationship Id="rId8"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0.jp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0.jpg"/><Relationship Id="rId4" Type="http://schemas.openxmlformats.org/officeDocument/2006/relationships/image" Target="../media/image64.png"/><Relationship Id="rId5" Type="http://schemas.openxmlformats.org/officeDocument/2006/relationships/image" Target="../media/image60.jp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0.jpg"/><Relationship Id="rId4" Type="http://schemas.openxmlformats.org/officeDocument/2006/relationships/image" Target="../media/image87.png"/><Relationship Id="rId5" Type="http://schemas.openxmlformats.org/officeDocument/2006/relationships/image" Target="../media/image53.png"/><Relationship Id="rId6"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0.jpg"/><Relationship Id="rId4" Type="http://schemas.openxmlformats.org/officeDocument/2006/relationships/image" Target="../media/image99.png"/><Relationship Id="rId5" Type="http://schemas.openxmlformats.org/officeDocument/2006/relationships/image" Target="../media/image79.png"/><Relationship Id="rId6" Type="http://schemas.openxmlformats.org/officeDocument/2006/relationships/image" Target="../media/image61.png"/><Relationship Id="rId7" Type="http://schemas.openxmlformats.org/officeDocument/2006/relationships/image" Target="../media/image77.png"/><Relationship Id="rId8"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0.jpg"/><Relationship Id="rId4" Type="http://schemas.openxmlformats.org/officeDocument/2006/relationships/image" Target="../media/image72.png"/><Relationship Id="rId5" Type="http://schemas.openxmlformats.org/officeDocument/2006/relationships/image" Target="../media/image78.png"/><Relationship Id="rId6" Type="http://schemas.openxmlformats.org/officeDocument/2006/relationships/image" Target="../media/image70.png"/><Relationship Id="rId7" Type="http://schemas.openxmlformats.org/officeDocument/2006/relationships/image" Target="../media/image96.png"/><Relationship Id="rId8"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0.jpg"/><Relationship Id="rId4" Type="http://schemas.openxmlformats.org/officeDocument/2006/relationships/image" Target="../media/image98.png"/><Relationship Id="rId5" Type="http://schemas.openxmlformats.org/officeDocument/2006/relationships/image" Target="../media/image93.png"/><Relationship Id="rId6" Type="http://schemas.openxmlformats.org/officeDocument/2006/relationships/image" Target="../media/image85.png"/><Relationship Id="rId7" Type="http://schemas.openxmlformats.org/officeDocument/2006/relationships/image" Target="../media/image81.png"/><Relationship Id="rId8"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0.jpg"/><Relationship Id="rId4" Type="http://schemas.openxmlformats.org/officeDocument/2006/relationships/image" Target="../media/image75.png"/><Relationship Id="rId5" Type="http://schemas.openxmlformats.org/officeDocument/2006/relationships/image" Target="../media/image73.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 Id="rId4" Type="http://schemas.openxmlformats.org/officeDocument/2006/relationships/image" Target="../media/image76.png"/><Relationship Id="rId5" Type="http://schemas.openxmlformats.org/officeDocument/2006/relationships/image" Target="../media/image94.png"/><Relationship Id="rId6" Type="http://schemas.openxmlformats.org/officeDocument/2006/relationships/image" Target="../media/image92.png"/><Relationship Id="rId7" Type="http://schemas.openxmlformats.org/officeDocument/2006/relationships/image" Target="../media/image80.png"/><Relationship Id="rId8"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7.png"/><Relationship Id="rId4" Type="http://schemas.openxmlformats.org/officeDocument/2006/relationships/image" Target="../media/image88.png"/><Relationship Id="rId5" Type="http://schemas.openxmlformats.org/officeDocument/2006/relationships/image" Target="../media/image86.png"/><Relationship Id="rId6" Type="http://schemas.openxmlformats.org/officeDocument/2006/relationships/image" Target="../media/image84.png"/><Relationship Id="rId7" Type="http://schemas.openxmlformats.org/officeDocument/2006/relationships/image" Target="../media/image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66" l="0" r="0" t="-666"/>
            </a:stretch>
          </a:blipFill>
          <a:ln>
            <a:noFill/>
          </a:ln>
        </p:spPr>
      </p:sp>
      <p:grpSp>
        <p:nvGrpSpPr>
          <p:cNvPr id="85" name="Google Shape;85;p1"/>
          <p:cNvGrpSpPr/>
          <p:nvPr/>
        </p:nvGrpSpPr>
        <p:grpSpPr>
          <a:xfrm rot="-5400000">
            <a:off x="-790724" y="-793274"/>
            <a:ext cx="11025476" cy="11873547"/>
            <a:chOff x="0" y="-38100"/>
            <a:chExt cx="461732" cy="497248"/>
          </a:xfrm>
        </p:grpSpPr>
        <p:sp>
          <p:nvSpPr>
            <p:cNvPr id="86" name="Google Shape;86;p1"/>
            <p:cNvSpPr/>
            <p:nvPr/>
          </p:nvSpPr>
          <p:spPr>
            <a:xfrm>
              <a:off x="0" y="0"/>
              <a:ext cx="461732" cy="459148"/>
            </a:xfrm>
            <a:custGeom>
              <a:rect b="b" l="l" r="r" t="t"/>
              <a:pathLst>
                <a:path extrusionOk="0" h="459148" w="461732">
                  <a:moveTo>
                    <a:pt x="427499" y="0"/>
                  </a:moveTo>
                  <a:lnTo>
                    <a:pt x="34233" y="0"/>
                  </a:lnTo>
                  <a:cubicBezTo>
                    <a:pt x="25154" y="0"/>
                    <a:pt x="16446" y="3607"/>
                    <a:pt x="10027" y="10027"/>
                  </a:cubicBezTo>
                  <a:cubicBezTo>
                    <a:pt x="3607" y="16446"/>
                    <a:pt x="0" y="25154"/>
                    <a:pt x="0" y="34233"/>
                  </a:cubicBezTo>
                  <a:lnTo>
                    <a:pt x="0" y="412372"/>
                  </a:lnTo>
                  <a:cubicBezTo>
                    <a:pt x="24560" y="448080"/>
                    <a:pt x="103153" y="496806"/>
                    <a:pt x="221042" y="412372"/>
                  </a:cubicBezTo>
                  <a:cubicBezTo>
                    <a:pt x="338931" y="326668"/>
                    <a:pt x="430623" y="376661"/>
                    <a:pt x="461732" y="412372"/>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txBox="1"/>
            <p:nvPr/>
          </p:nvSpPr>
          <p:spPr>
            <a:xfrm>
              <a:off x="0" y="-38100"/>
              <a:ext cx="461732" cy="3992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1"/>
          <p:cNvGrpSpPr/>
          <p:nvPr/>
        </p:nvGrpSpPr>
        <p:grpSpPr>
          <a:xfrm rot="10800000">
            <a:off x="-658319" y="7210796"/>
            <a:ext cx="9447911" cy="1782195"/>
            <a:chOff x="0" y="-38100"/>
            <a:chExt cx="516788" cy="97484"/>
          </a:xfrm>
        </p:grpSpPr>
        <p:sp>
          <p:nvSpPr>
            <p:cNvPr id="89" name="Google Shape;89;p1"/>
            <p:cNvSpPr/>
            <p:nvPr/>
          </p:nvSpPr>
          <p:spPr>
            <a:xfrm>
              <a:off x="0" y="0"/>
              <a:ext cx="516788" cy="59384"/>
            </a:xfrm>
            <a:custGeom>
              <a:rect b="b" l="l" r="r" t="t"/>
              <a:pathLst>
                <a:path extrusionOk="0" h="59384" w="516788">
                  <a:moveTo>
                    <a:pt x="0" y="0"/>
                  </a:moveTo>
                  <a:lnTo>
                    <a:pt x="516788" y="0"/>
                  </a:lnTo>
                  <a:lnTo>
                    <a:pt x="516788" y="59384"/>
                  </a:lnTo>
                  <a:lnTo>
                    <a:pt x="0" y="59384"/>
                  </a:lnTo>
                  <a:close/>
                </a:path>
              </a:pathLst>
            </a:custGeom>
            <a:gradFill>
              <a:gsLst>
                <a:gs pos="0">
                  <a:srgbClr val="FFFFFF">
                    <a:alpha val="0"/>
                  </a:srgbClr>
                </a:gs>
                <a:gs pos="100000">
                  <a:srgbClr val="FFFFFF"/>
                </a:gs>
              </a:gsLst>
              <a:lin ang="0" scaled="0"/>
            </a:gradFill>
            <a:ln>
              <a:noFill/>
            </a:ln>
          </p:spPr>
        </p:sp>
        <p:sp>
          <p:nvSpPr>
            <p:cNvPr id="90" name="Google Shape;90;p1"/>
            <p:cNvSpPr txBox="1"/>
            <p:nvPr/>
          </p:nvSpPr>
          <p:spPr>
            <a:xfrm>
              <a:off x="0" y="-38100"/>
              <a:ext cx="516788" cy="974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p:nvPr/>
        </p:nvSpPr>
        <p:spPr>
          <a:xfrm>
            <a:off x="827725" y="9770859"/>
            <a:ext cx="385391" cy="385391"/>
          </a:xfrm>
          <a:custGeom>
            <a:rect b="b" l="l" r="r" t="t"/>
            <a:pathLst>
              <a:path extrusionOk="0" h="385391" w="385391">
                <a:moveTo>
                  <a:pt x="0" y="0"/>
                </a:moveTo>
                <a:lnTo>
                  <a:pt x="385391" y="0"/>
                </a:lnTo>
                <a:lnTo>
                  <a:pt x="385391" y="385392"/>
                </a:lnTo>
                <a:lnTo>
                  <a:pt x="0" y="385392"/>
                </a:lnTo>
                <a:lnTo>
                  <a:pt x="0" y="0"/>
                </a:lnTo>
                <a:close/>
              </a:path>
            </a:pathLst>
          </a:custGeom>
          <a:noFill/>
          <a:ln>
            <a:noFill/>
          </a:ln>
        </p:spPr>
      </p:sp>
      <p:sp>
        <p:nvSpPr>
          <p:cNvPr id="92" name="Google Shape;92;p1"/>
          <p:cNvSpPr/>
          <p:nvPr/>
        </p:nvSpPr>
        <p:spPr>
          <a:xfrm>
            <a:off x="12512930" y="4587611"/>
            <a:ext cx="5246370" cy="524637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
          <p:cNvSpPr/>
          <p:nvPr/>
        </p:nvSpPr>
        <p:spPr>
          <a:xfrm>
            <a:off x="9863250" y="1783755"/>
            <a:ext cx="3592883" cy="35928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p:nvPr/>
        </p:nvSpPr>
        <p:spPr>
          <a:xfrm>
            <a:off x="14399108" y="1582263"/>
            <a:ext cx="2372267" cy="237226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
          <p:cNvSpPr/>
          <p:nvPr/>
        </p:nvSpPr>
        <p:spPr>
          <a:xfrm>
            <a:off x="792356" y="946306"/>
            <a:ext cx="3236479" cy="1452370"/>
          </a:xfrm>
          <a:custGeom>
            <a:rect b="b" l="l" r="r" t="t"/>
            <a:pathLst>
              <a:path extrusionOk="0" h="1452370" w="3236479">
                <a:moveTo>
                  <a:pt x="0" y="0"/>
                </a:moveTo>
                <a:lnTo>
                  <a:pt x="3236479" y="0"/>
                </a:lnTo>
                <a:lnTo>
                  <a:pt x="3236479" y="1452370"/>
                </a:lnTo>
                <a:lnTo>
                  <a:pt x="0" y="1452370"/>
                </a:lnTo>
                <a:lnTo>
                  <a:pt x="0" y="0"/>
                </a:lnTo>
                <a:close/>
              </a:path>
            </a:pathLst>
          </a:custGeom>
          <a:blipFill rotWithShape="1">
            <a:blip r:embed="rId7">
              <a:alphaModFix/>
            </a:blip>
            <a:stretch>
              <a:fillRect b="0" l="0" r="0" t="0"/>
            </a:stretch>
          </a:blipFill>
          <a:ln>
            <a:noFill/>
          </a:ln>
        </p:spPr>
      </p:sp>
      <p:sp>
        <p:nvSpPr>
          <p:cNvPr id="96" name="Google Shape;96;p1"/>
          <p:cNvSpPr txBox="1"/>
          <p:nvPr/>
        </p:nvSpPr>
        <p:spPr>
          <a:xfrm>
            <a:off x="1028700" y="2920797"/>
            <a:ext cx="7891347" cy="3669290"/>
          </a:xfrm>
          <a:prstGeom prst="rect">
            <a:avLst/>
          </a:prstGeom>
          <a:noFill/>
          <a:ln>
            <a:noFill/>
          </a:ln>
        </p:spPr>
        <p:txBody>
          <a:bodyPr anchorCtr="0" anchor="t" bIns="0" lIns="0" spcFirstLastPara="1" rIns="0" wrap="square" tIns="0">
            <a:spAutoFit/>
          </a:bodyPr>
          <a:lstStyle/>
          <a:p>
            <a:pPr indent="0" lvl="0" marL="0" marR="0" rtl="0" algn="l">
              <a:lnSpc>
                <a:spcPct val="93989"/>
              </a:lnSpc>
              <a:spcBef>
                <a:spcPts val="0"/>
              </a:spcBef>
              <a:spcAft>
                <a:spcPts val="0"/>
              </a:spcAft>
              <a:buNone/>
            </a:pPr>
            <a:r>
              <a:rPr b="1" i="0" lang="en-US" sz="6123" u="none" cap="none" strike="noStrike">
                <a:solidFill>
                  <a:srgbClr val="FFFFFF"/>
                </a:solidFill>
                <a:latin typeface="Oswald"/>
                <a:ea typeface="Oswald"/>
                <a:cs typeface="Oswald"/>
                <a:sym typeface="Oswald"/>
              </a:rPr>
              <a:t>MSQH 7th Edition Hospital Wide Standards: Generic Standards &amp; Special Requirements</a:t>
            </a:r>
            <a:endParaRPr/>
          </a:p>
        </p:txBody>
      </p:sp>
      <p:sp>
        <p:nvSpPr>
          <p:cNvPr id="97" name="Google Shape;97;p1"/>
          <p:cNvSpPr txBox="1"/>
          <p:nvPr/>
        </p:nvSpPr>
        <p:spPr>
          <a:xfrm>
            <a:off x="1373907" y="9908119"/>
            <a:ext cx="3777972" cy="266937"/>
          </a:xfrm>
          <a:prstGeom prst="rect">
            <a:avLst/>
          </a:prstGeom>
          <a:noFill/>
          <a:ln>
            <a:noFill/>
          </a:ln>
        </p:spPr>
        <p:txBody>
          <a:bodyPr anchorCtr="0" anchor="t" bIns="0" lIns="0" spcFirstLastPara="1" rIns="0" wrap="square" tIns="0">
            <a:spAutoFit/>
          </a:bodyPr>
          <a:lstStyle/>
          <a:p>
            <a:pPr indent="0" lvl="0" marL="0" marR="0" rtl="0" algn="l">
              <a:lnSpc>
                <a:spcPct val="140051"/>
              </a:lnSpc>
              <a:spcBef>
                <a:spcPts val="0"/>
              </a:spcBef>
              <a:spcAft>
                <a:spcPts val="0"/>
              </a:spcAft>
              <a:buNone/>
            </a:pPr>
            <a:r>
              <a:rPr b="0" i="0" lang="en-US" sz="1543" u="none" cap="none" strike="noStrike">
                <a:solidFill>
                  <a:srgbClr val="FFFFFF"/>
                </a:solidFill>
                <a:latin typeface="Inter"/>
                <a:ea typeface="Inter"/>
                <a:cs typeface="Inter"/>
                <a:sym typeface="Inter"/>
              </a:rPr>
              <a:t>www.msqh.com.my</a:t>
            </a:r>
            <a:endParaRPr/>
          </a:p>
        </p:txBody>
      </p:sp>
      <p:sp>
        <p:nvSpPr>
          <p:cNvPr id="98" name="Google Shape;98;p1"/>
          <p:cNvSpPr txBox="1"/>
          <p:nvPr/>
        </p:nvSpPr>
        <p:spPr>
          <a:xfrm>
            <a:off x="1020421" y="7589238"/>
            <a:ext cx="9751324" cy="394980"/>
          </a:xfrm>
          <a:prstGeom prst="rect">
            <a:avLst/>
          </a:prstGeom>
          <a:noFill/>
          <a:ln>
            <a:noFill/>
          </a:ln>
        </p:spPr>
        <p:txBody>
          <a:bodyPr anchorCtr="0" anchor="t" bIns="45700" lIns="91425" spcFirstLastPara="1" rIns="91425" wrap="square" tIns="45700">
            <a:spAutoFit/>
          </a:bodyPr>
          <a:lstStyle/>
          <a:p>
            <a:pPr indent="0" lvl="0" marL="0" marR="0" rtl="0" algn="l">
              <a:lnSpc>
                <a:spcPct val="142500"/>
              </a:lnSpc>
              <a:spcBef>
                <a:spcPts val="0"/>
              </a:spcBef>
              <a:spcAft>
                <a:spcPts val="0"/>
              </a:spcAft>
              <a:buNone/>
            </a:pPr>
            <a:r>
              <a:rPr b="1" i="0" lang="en-US" sz="1800" u="none" cap="none" strike="noStrike">
                <a:solidFill>
                  <a:srgbClr val="3F88FF"/>
                </a:solidFill>
                <a:latin typeface="Roboto"/>
                <a:ea typeface="Roboto"/>
                <a:cs typeface="Roboto"/>
                <a:sym typeface="Roboto"/>
              </a:rPr>
              <a:t>Dr. Selahudeen Abd Aziz</a:t>
            </a:r>
            <a:endParaRPr/>
          </a:p>
        </p:txBody>
      </p:sp>
      <p:sp>
        <p:nvSpPr>
          <p:cNvPr id="99" name="Google Shape;99;p1"/>
          <p:cNvSpPr txBox="1"/>
          <p:nvPr/>
        </p:nvSpPr>
        <p:spPr>
          <a:xfrm>
            <a:off x="1028382" y="7255995"/>
            <a:ext cx="2863689" cy="290195"/>
          </a:xfrm>
          <a:prstGeom prst="rect">
            <a:avLst/>
          </a:prstGeom>
          <a:noFill/>
          <a:ln>
            <a:noFill/>
          </a:ln>
        </p:spPr>
        <p:txBody>
          <a:bodyPr anchorCtr="0" anchor="t" bIns="0" lIns="0" spcFirstLastPara="1" rIns="0" wrap="square" tIns="0">
            <a:spAutoFit/>
          </a:bodyPr>
          <a:lstStyle/>
          <a:p>
            <a:pPr indent="0" lvl="0" marL="0" marR="0" rtl="0" algn="l">
              <a:lnSpc>
                <a:spcPct val="140023"/>
              </a:lnSpc>
              <a:spcBef>
                <a:spcPts val="0"/>
              </a:spcBef>
              <a:spcAft>
                <a:spcPts val="0"/>
              </a:spcAft>
              <a:buNone/>
            </a:pPr>
            <a:r>
              <a:rPr b="0" i="0" lang="en-US" sz="1699" u="none" cap="none" strike="noStrike">
                <a:solidFill>
                  <a:srgbClr val="FFFFFF"/>
                </a:solidFill>
                <a:latin typeface="Roboto"/>
                <a:ea typeface="Roboto"/>
                <a:cs typeface="Roboto"/>
                <a:sym typeface="Roboto"/>
              </a:rPr>
              <a:t>Presented By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438" name="Shape 438"/>
        <p:cNvGrpSpPr/>
        <p:nvPr/>
      </p:nvGrpSpPr>
      <p:grpSpPr>
        <a:xfrm>
          <a:off x="0" y="0"/>
          <a:ext cx="0" cy="0"/>
          <a:chOff x="0" y="0"/>
          <a:chExt cx="0" cy="0"/>
        </a:xfrm>
      </p:grpSpPr>
      <p:grpSp>
        <p:nvGrpSpPr>
          <p:cNvPr id="439" name="Google Shape;439;p10"/>
          <p:cNvGrpSpPr/>
          <p:nvPr/>
        </p:nvGrpSpPr>
        <p:grpSpPr>
          <a:xfrm>
            <a:off x="3949863" y="-543472"/>
            <a:ext cx="4326989" cy="4326989"/>
            <a:chOff x="0" y="0"/>
            <a:chExt cx="812800" cy="812800"/>
          </a:xfrm>
        </p:grpSpPr>
        <p:sp>
          <p:nvSpPr>
            <p:cNvPr id="440" name="Google Shape;44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0"/>
          <p:cNvGrpSpPr/>
          <p:nvPr/>
        </p:nvGrpSpPr>
        <p:grpSpPr>
          <a:xfrm>
            <a:off x="609029" y="6917357"/>
            <a:ext cx="2602637" cy="2602637"/>
            <a:chOff x="0" y="0"/>
            <a:chExt cx="812800" cy="812800"/>
          </a:xfrm>
        </p:grpSpPr>
        <p:sp>
          <p:nvSpPr>
            <p:cNvPr id="443" name="Google Shape;44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5" name="Google Shape;445;p10"/>
          <p:cNvSpPr txBox="1"/>
          <p:nvPr/>
        </p:nvSpPr>
        <p:spPr>
          <a:xfrm>
            <a:off x="1028700" y="1696222"/>
            <a:ext cx="7458511" cy="1711502"/>
          </a:xfrm>
          <a:prstGeom prst="rect">
            <a:avLst/>
          </a:prstGeom>
          <a:noFill/>
          <a:ln>
            <a:noFill/>
          </a:ln>
        </p:spPr>
        <p:txBody>
          <a:bodyPr anchorCtr="0" anchor="t" bIns="0" lIns="0" spcFirstLastPara="1" rIns="0" wrap="square" tIns="0">
            <a:spAutoFit/>
          </a:bodyPr>
          <a:lstStyle/>
          <a:p>
            <a:pPr indent="0" lvl="0" marL="0" marR="0" rtl="0" algn="l">
              <a:lnSpc>
                <a:spcPct val="93008"/>
              </a:lnSpc>
              <a:spcBef>
                <a:spcPts val="0"/>
              </a:spcBef>
              <a:spcAft>
                <a:spcPts val="0"/>
              </a:spcAft>
              <a:buNone/>
            </a:pPr>
            <a:r>
              <a:rPr b="1" i="0" lang="en-US" sz="4634" u="none" cap="none" strike="noStrike">
                <a:solidFill>
                  <a:srgbClr val="004AAD"/>
                </a:solidFill>
                <a:latin typeface="Poppins"/>
                <a:ea typeface="Poppins"/>
                <a:cs typeface="Poppins"/>
                <a:sym typeface="Poppins"/>
              </a:rPr>
              <a:t>ANTI-MICROBIAL STEWARDSHIP</a:t>
            </a:r>
            <a:endParaRPr/>
          </a:p>
          <a:p>
            <a:pPr indent="0" lvl="0" marL="0" marR="0" rtl="0" algn="l">
              <a:lnSpc>
                <a:spcPct val="93008"/>
              </a:lnSpc>
              <a:spcBef>
                <a:spcPts val="0"/>
              </a:spcBef>
              <a:spcAft>
                <a:spcPts val="0"/>
              </a:spcAft>
              <a:buNone/>
            </a:pPr>
            <a:r>
              <a:rPr b="1" i="0" lang="en-US" sz="4634" u="none" cap="none" strike="noStrike">
                <a:solidFill>
                  <a:srgbClr val="004AAD"/>
                </a:solidFill>
                <a:latin typeface="Poppins"/>
                <a:ea typeface="Poppins"/>
                <a:cs typeface="Poppins"/>
                <a:sym typeface="Poppins"/>
              </a:rPr>
              <a:t>PROGRESSION OVERVIEW</a:t>
            </a:r>
            <a:endParaRPr/>
          </a:p>
        </p:txBody>
      </p:sp>
      <p:sp>
        <p:nvSpPr>
          <p:cNvPr id="446" name="Google Shape;446;p10"/>
          <p:cNvSpPr txBox="1"/>
          <p:nvPr/>
        </p:nvSpPr>
        <p:spPr>
          <a:xfrm>
            <a:off x="1028700" y="6534268"/>
            <a:ext cx="7523940" cy="17156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1" i="0" lang="en-US" sz="2199" u="none" cap="none" strike="noStrike">
                <a:solidFill>
                  <a:srgbClr val="000000"/>
                </a:solidFill>
                <a:latin typeface="Montserrat"/>
                <a:ea typeface="Montserrat"/>
                <a:cs typeface="Montserrat"/>
                <a:sym typeface="Montserrat"/>
              </a:rPr>
              <a:t>Each level builds upon the previous, ensuring hospitals systematically strengthen antibiotic governance, optimise prescribing practices, and implement advanced audit and surveillance capabilities.</a:t>
            </a:r>
            <a:endParaRPr/>
          </a:p>
        </p:txBody>
      </p:sp>
      <p:sp>
        <p:nvSpPr>
          <p:cNvPr id="447" name="Google Shape;447;p10"/>
          <p:cNvSpPr txBox="1"/>
          <p:nvPr/>
        </p:nvSpPr>
        <p:spPr>
          <a:xfrm>
            <a:off x="1028700" y="4047058"/>
            <a:ext cx="7458511" cy="13727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1" i="0" lang="en-US" sz="2199" u="none" cap="none" strike="noStrike">
                <a:solidFill>
                  <a:srgbClr val="000000"/>
                </a:solidFill>
                <a:latin typeface="Montserrat"/>
                <a:ea typeface="Montserrat"/>
                <a:cs typeface="Montserrat"/>
                <a:sym typeface="Montserrat"/>
              </a:rPr>
              <a:t>AMS requirements have evolved significantly from the 6th to 7th Edition, reflecting a structured three-level progression toward comprehensive stewardship excellence.</a:t>
            </a:r>
            <a:endParaRPr/>
          </a:p>
        </p:txBody>
      </p:sp>
      <p:grpSp>
        <p:nvGrpSpPr>
          <p:cNvPr id="448" name="Google Shape;448;p10"/>
          <p:cNvGrpSpPr/>
          <p:nvPr/>
        </p:nvGrpSpPr>
        <p:grpSpPr>
          <a:xfrm rot="10800000">
            <a:off x="9743492" y="-181880"/>
            <a:ext cx="12503374" cy="11231711"/>
            <a:chOff x="8027" y="-38100"/>
            <a:chExt cx="819998" cy="736600"/>
          </a:xfrm>
        </p:grpSpPr>
        <p:sp>
          <p:nvSpPr>
            <p:cNvPr id="449" name="Google Shape;449;p10"/>
            <p:cNvSpPr/>
            <p:nvPr/>
          </p:nvSpPr>
          <p:spPr>
            <a:xfrm>
              <a:off x="8027" y="0"/>
              <a:ext cx="819998" cy="698500"/>
            </a:xfrm>
            <a:custGeom>
              <a:rect b="b" l="l" r="r" t="t"/>
              <a:pathLst>
                <a:path extrusionOk="0" h="698500" w="819998">
                  <a:moveTo>
                    <a:pt x="813060" y="374971"/>
                  </a:moveTo>
                  <a:lnTo>
                    <a:pt x="639789" y="672779"/>
                  </a:lnTo>
                  <a:cubicBezTo>
                    <a:pt x="630524" y="688703"/>
                    <a:pt x="613490" y="698500"/>
                    <a:pt x="595067" y="698500"/>
                  </a:cubicBezTo>
                  <a:lnTo>
                    <a:pt x="224931" y="698500"/>
                  </a:lnTo>
                  <a:cubicBezTo>
                    <a:pt x="206507" y="698500"/>
                    <a:pt x="189473" y="688703"/>
                    <a:pt x="180208" y="672779"/>
                  </a:cubicBezTo>
                  <a:lnTo>
                    <a:pt x="6938" y="374971"/>
                  </a:lnTo>
                  <a:cubicBezTo>
                    <a:pt x="-2313" y="359071"/>
                    <a:pt x="-2313" y="339429"/>
                    <a:pt x="6938" y="323529"/>
                  </a:cubicBezTo>
                  <a:lnTo>
                    <a:pt x="180208" y="25721"/>
                  </a:lnTo>
                  <a:cubicBezTo>
                    <a:pt x="189473" y="9797"/>
                    <a:pt x="206507" y="0"/>
                    <a:pt x="224931" y="0"/>
                  </a:cubicBezTo>
                  <a:lnTo>
                    <a:pt x="595067" y="0"/>
                  </a:lnTo>
                  <a:cubicBezTo>
                    <a:pt x="613490" y="0"/>
                    <a:pt x="630524" y="9797"/>
                    <a:pt x="639789" y="25721"/>
                  </a:cubicBezTo>
                  <a:lnTo>
                    <a:pt x="813060" y="323529"/>
                  </a:lnTo>
                  <a:cubicBezTo>
                    <a:pt x="822310" y="339429"/>
                    <a:pt x="822310" y="359071"/>
                    <a:pt x="813060" y="374971"/>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0"/>
            <p:cNvSpPr txBox="1"/>
            <p:nvPr/>
          </p:nvSpPr>
          <p:spPr>
            <a:xfrm>
              <a:off x="114300" y="-38100"/>
              <a:ext cx="607451"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0"/>
          <p:cNvGrpSpPr/>
          <p:nvPr/>
        </p:nvGrpSpPr>
        <p:grpSpPr>
          <a:xfrm>
            <a:off x="10671750" y="554363"/>
            <a:ext cx="1740394" cy="1740394"/>
            <a:chOff x="0" y="0"/>
            <a:chExt cx="812800" cy="812800"/>
          </a:xfrm>
        </p:grpSpPr>
        <p:sp>
          <p:nvSpPr>
            <p:cNvPr id="452" name="Google Shape;45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0"/>
          <p:cNvGrpSpPr/>
          <p:nvPr/>
        </p:nvGrpSpPr>
        <p:grpSpPr>
          <a:xfrm>
            <a:off x="10884394" y="767007"/>
            <a:ext cx="1315106" cy="1315106"/>
            <a:chOff x="0" y="0"/>
            <a:chExt cx="812800" cy="812800"/>
          </a:xfrm>
        </p:grpSpPr>
        <p:sp>
          <p:nvSpPr>
            <p:cNvPr id="455" name="Google Shape;45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0"/>
          <p:cNvGrpSpPr/>
          <p:nvPr/>
        </p:nvGrpSpPr>
        <p:grpSpPr>
          <a:xfrm>
            <a:off x="9619440" y="2228205"/>
            <a:ext cx="1740394" cy="1740394"/>
            <a:chOff x="0" y="0"/>
            <a:chExt cx="812800" cy="812800"/>
          </a:xfrm>
        </p:grpSpPr>
        <p:sp>
          <p:nvSpPr>
            <p:cNvPr id="458" name="Google Shape;45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0"/>
          <p:cNvGrpSpPr/>
          <p:nvPr/>
        </p:nvGrpSpPr>
        <p:grpSpPr>
          <a:xfrm>
            <a:off x="9832084" y="2440848"/>
            <a:ext cx="1315106" cy="1315106"/>
            <a:chOff x="0" y="0"/>
            <a:chExt cx="812800" cy="812800"/>
          </a:xfrm>
        </p:grpSpPr>
        <p:sp>
          <p:nvSpPr>
            <p:cNvPr id="461" name="Google Shape;46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0"/>
          <p:cNvGrpSpPr/>
          <p:nvPr/>
        </p:nvGrpSpPr>
        <p:grpSpPr>
          <a:xfrm>
            <a:off x="9144000" y="4325397"/>
            <a:ext cx="1740394" cy="1740394"/>
            <a:chOff x="0" y="0"/>
            <a:chExt cx="812800" cy="812800"/>
          </a:xfrm>
        </p:grpSpPr>
        <p:sp>
          <p:nvSpPr>
            <p:cNvPr id="464" name="Google Shape;46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0"/>
          <p:cNvGrpSpPr/>
          <p:nvPr/>
        </p:nvGrpSpPr>
        <p:grpSpPr>
          <a:xfrm>
            <a:off x="9356644" y="4538041"/>
            <a:ext cx="1315106" cy="1315106"/>
            <a:chOff x="0" y="0"/>
            <a:chExt cx="812800" cy="812800"/>
          </a:xfrm>
        </p:grpSpPr>
        <p:sp>
          <p:nvSpPr>
            <p:cNvPr id="467" name="Google Shape;46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0"/>
          <p:cNvGrpSpPr/>
          <p:nvPr/>
        </p:nvGrpSpPr>
        <p:grpSpPr>
          <a:xfrm>
            <a:off x="9619440" y="6320075"/>
            <a:ext cx="1740394" cy="1740394"/>
            <a:chOff x="0" y="0"/>
            <a:chExt cx="812800" cy="812800"/>
          </a:xfrm>
        </p:grpSpPr>
        <p:sp>
          <p:nvSpPr>
            <p:cNvPr id="470" name="Google Shape;47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0"/>
          <p:cNvGrpSpPr/>
          <p:nvPr/>
        </p:nvGrpSpPr>
        <p:grpSpPr>
          <a:xfrm>
            <a:off x="9832084" y="6532718"/>
            <a:ext cx="1315106" cy="1315106"/>
            <a:chOff x="0" y="0"/>
            <a:chExt cx="812800" cy="812800"/>
          </a:xfrm>
        </p:grpSpPr>
        <p:sp>
          <p:nvSpPr>
            <p:cNvPr id="473" name="Google Shape;47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0"/>
          <p:cNvGrpSpPr/>
          <p:nvPr/>
        </p:nvGrpSpPr>
        <p:grpSpPr>
          <a:xfrm>
            <a:off x="10671750" y="7992243"/>
            <a:ext cx="1740394" cy="1740394"/>
            <a:chOff x="0" y="0"/>
            <a:chExt cx="812800" cy="812800"/>
          </a:xfrm>
        </p:grpSpPr>
        <p:sp>
          <p:nvSpPr>
            <p:cNvPr id="476" name="Google Shape;47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0"/>
          <p:cNvGrpSpPr/>
          <p:nvPr/>
        </p:nvGrpSpPr>
        <p:grpSpPr>
          <a:xfrm>
            <a:off x="10884394" y="8204887"/>
            <a:ext cx="1315106" cy="1315106"/>
            <a:chOff x="0" y="0"/>
            <a:chExt cx="812800" cy="812800"/>
          </a:xfrm>
        </p:grpSpPr>
        <p:sp>
          <p:nvSpPr>
            <p:cNvPr id="479" name="Google Shape;47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10"/>
          <p:cNvSpPr txBox="1"/>
          <p:nvPr/>
        </p:nvSpPr>
        <p:spPr>
          <a:xfrm>
            <a:off x="12726516" y="1132159"/>
            <a:ext cx="5189573" cy="368028"/>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479" u="none" cap="none" strike="noStrike">
                <a:solidFill>
                  <a:srgbClr val="FFFFFF"/>
                </a:solidFill>
                <a:latin typeface="Montserrat"/>
                <a:ea typeface="Montserrat"/>
                <a:cs typeface="Montserrat"/>
                <a:sym typeface="Montserrat"/>
              </a:rPr>
              <a:t>Basic Governance &amp; Awareness</a:t>
            </a:r>
            <a:endParaRPr/>
          </a:p>
        </p:txBody>
      </p:sp>
      <p:sp>
        <p:nvSpPr>
          <p:cNvPr id="482" name="Google Shape;482;p10"/>
          <p:cNvSpPr txBox="1"/>
          <p:nvPr/>
        </p:nvSpPr>
        <p:spPr>
          <a:xfrm>
            <a:off x="11836084" y="2858723"/>
            <a:ext cx="5189573" cy="368028"/>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479" u="none" cap="none" strike="noStrike">
                <a:solidFill>
                  <a:srgbClr val="FFFFFF"/>
                </a:solidFill>
                <a:latin typeface="Montserrat"/>
                <a:ea typeface="Montserrat"/>
                <a:cs typeface="Montserrat"/>
                <a:sym typeface="Montserrat"/>
              </a:rPr>
              <a:t>Intermediate Optimisation</a:t>
            </a:r>
            <a:endParaRPr/>
          </a:p>
        </p:txBody>
      </p:sp>
      <p:sp>
        <p:nvSpPr>
          <p:cNvPr id="483" name="Google Shape;483;p10"/>
          <p:cNvSpPr txBox="1"/>
          <p:nvPr/>
        </p:nvSpPr>
        <p:spPr>
          <a:xfrm>
            <a:off x="11147190" y="4886025"/>
            <a:ext cx="5189573" cy="368028"/>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479" u="none" cap="none" strike="noStrike">
                <a:solidFill>
                  <a:srgbClr val="FFFFFF"/>
                </a:solidFill>
                <a:latin typeface="Montserrat"/>
                <a:ea typeface="Montserrat"/>
                <a:cs typeface="Montserrat"/>
                <a:sym typeface="Montserrat"/>
              </a:rPr>
              <a:t>Advanced Implementation</a:t>
            </a:r>
            <a:endParaRPr/>
          </a:p>
        </p:txBody>
      </p:sp>
      <p:sp>
        <p:nvSpPr>
          <p:cNvPr id="484" name="Google Shape;484;p10"/>
          <p:cNvSpPr txBox="1"/>
          <p:nvPr/>
        </p:nvSpPr>
        <p:spPr>
          <a:xfrm>
            <a:off x="11836084" y="6610063"/>
            <a:ext cx="5189573" cy="368028"/>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479" u="none" cap="none" strike="noStrike">
                <a:solidFill>
                  <a:srgbClr val="FFFFFF"/>
                </a:solidFill>
                <a:latin typeface="Montserrat"/>
                <a:ea typeface="Montserrat"/>
                <a:cs typeface="Montserrat"/>
                <a:sym typeface="Montserrat"/>
              </a:rPr>
              <a:t>Audits &amp; Surveillance Data</a:t>
            </a:r>
            <a:endParaRPr/>
          </a:p>
        </p:txBody>
      </p:sp>
      <p:sp>
        <p:nvSpPr>
          <p:cNvPr id="485" name="Google Shape;485;p10"/>
          <p:cNvSpPr txBox="1"/>
          <p:nvPr/>
        </p:nvSpPr>
        <p:spPr>
          <a:xfrm>
            <a:off x="12726516" y="8535704"/>
            <a:ext cx="5189573" cy="368028"/>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479" u="none" cap="none" strike="noStrike">
                <a:solidFill>
                  <a:srgbClr val="FFFFFF"/>
                </a:solidFill>
                <a:latin typeface="Montserrat"/>
                <a:ea typeface="Montserrat"/>
                <a:cs typeface="Montserrat"/>
                <a:sym typeface="Montserrat"/>
              </a:rPr>
              <a:t>Continuous Improvement</a:t>
            </a:r>
            <a:endParaRPr/>
          </a:p>
        </p:txBody>
      </p:sp>
      <p:sp>
        <p:nvSpPr>
          <p:cNvPr id="486" name="Google Shape;486;p10"/>
          <p:cNvSpPr txBox="1"/>
          <p:nvPr/>
        </p:nvSpPr>
        <p:spPr>
          <a:xfrm>
            <a:off x="11277624" y="1004733"/>
            <a:ext cx="558460" cy="512056"/>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1" i="0" lang="en-US" sz="3700" u="none" cap="none" strike="noStrike">
                <a:solidFill>
                  <a:srgbClr val="FFFFFF"/>
                </a:solidFill>
                <a:latin typeface="Poppins"/>
                <a:ea typeface="Poppins"/>
                <a:cs typeface="Poppins"/>
                <a:sym typeface="Poppins"/>
              </a:rPr>
              <a:t>1</a:t>
            </a:r>
            <a:endParaRPr/>
          </a:p>
        </p:txBody>
      </p:sp>
      <p:sp>
        <p:nvSpPr>
          <p:cNvPr id="487" name="Google Shape;487;p10"/>
          <p:cNvSpPr txBox="1"/>
          <p:nvPr/>
        </p:nvSpPr>
        <p:spPr>
          <a:xfrm>
            <a:off x="10210407" y="2678575"/>
            <a:ext cx="558460" cy="512056"/>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1" i="0" lang="en-US" sz="3700" u="none" cap="none" strike="noStrike">
                <a:solidFill>
                  <a:srgbClr val="FFFFFF"/>
                </a:solidFill>
                <a:latin typeface="Poppins"/>
                <a:ea typeface="Poppins"/>
                <a:cs typeface="Poppins"/>
                <a:sym typeface="Poppins"/>
              </a:rPr>
              <a:t>2</a:t>
            </a:r>
            <a:endParaRPr/>
          </a:p>
        </p:txBody>
      </p:sp>
      <p:sp>
        <p:nvSpPr>
          <p:cNvPr id="488" name="Google Shape;488;p10"/>
          <p:cNvSpPr txBox="1"/>
          <p:nvPr/>
        </p:nvSpPr>
        <p:spPr>
          <a:xfrm>
            <a:off x="9734967" y="4775768"/>
            <a:ext cx="558460" cy="512056"/>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1" i="0" lang="en-US" sz="3700" u="none" cap="none" strike="noStrike">
                <a:solidFill>
                  <a:srgbClr val="FFFFFF"/>
                </a:solidFill>
                <a:latin typeface="Poppins"/>
                <a:ea typeface="Poppins"/>
                <a:cs typeface="Poppins"/>
                <a:sym typeface="Poppins"/>
              </a:rPr>
              <a:t>3</a:t>
            </a:r>
            <a:endParaRPr/>
          </a:p>
        </p:txBody>
      </p:sp>
      <p:sp>
        <p:nvSpPr>
          <p:cNvPr id="489" name="Google Shape;489;p10"/>
          <p:cNvSpPr txBox="1"/>
          <p:nvPr/>
        </p:nvSpPr>
        <p:spPr>
          <a:xfrm>
            <a:off x="10210407" y="6770445"/>
            <a:ext cx="558460" cy="512056"/>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1" i="0" lang="en-US" sz="3700" u="none" cap="none" strike="noStrike">
                <a:solidFill>
                  <a:srgbClr val="FFFFFF"/>
                </a:solidFill>
                <a:latin typeface="Poppins"/>
                <a:ea typeface="Poppins"/>
                <a:cs typeface="Poppins"/>
                <a:sym typeface="Poppins"/>
              </a:rPr>
              <a:t>4</a:t>
            </a:r>
            <a:endParaRPr/>
          </a:p>
        </p:txBody>
      </p:sp>
      <p:sp>
        <p:nvSpPr>
          <p:cNvPr id="490" name="Google Shape;490;p10"/>
          <p:cNvSpPr txBox="1"/>
          <p:nvPr/>
        </p:nvSpPr>
        <p:spPr>
          <a:xfrm>
            <a:off x="11262717" y="8442614"/>
            <a:ext cx="558460" cy="512056"/>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1" i="0" lang="en-US" sz="3700" u="none" cap="none" strike="noStrike">
                <a:solidFill>
                  <a:srgbClr val="FFFFFF"/>
                </a:solidFill>
                <a:latin typeface="Poppins"/>
                <a:ea typeface="Poppins"/>
                <a:cs typeface="Poppins"/>
                <a:sym typeface="Poppins"/>
              </a:rPr>
              <a:t>5</a:t>
            </a:r>
            <a:endParaRPr/>
          </a:p>
        </p:txBody>
      </p:sp>
      <p:grpSp>
        <p:nvGrpSpPr>
          <p:cNvPr id="491" name="Google Shape;491;p10"/>
          <p:cNvGrpSpPr/>
          <p:nvPr/>
        </p:nvGrpSpPr>
        <p:grpSpPr>
          <a:xfrm>
            <a:off x="5641601" y="8610976"/>
            <a:ext cx="3715807" cy="3715807"/>
            <a:chOff x="0" y="0"/>
            <a:chExt cx="812800" cy="812800"/>
          </a:xfrm>
        </p:grpSpPr>
        <p:sp>
          <p:nvSpPr>
            <p:cNvPr id="492" name="Google Shape;49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path path="circle">
            <a:fillToRect b="50%" l="50%" r="50%" t="50%"/>
          </a:path>
          <a:tileRect/>
        </a:gradFill>
      </p:bgPr>
    </p:bg>
    <p:spTree>
      <p:nvGrpSpPr>
        <p:cNvPr id="497" name="Shape 497"/>
        <p:cNvGrpSpPr/>
        <p:nvPr/>
      </p:nvGrpSpPr>
      <p:grpSpPr>
        <a:xfrm>
          <a:off x="0" y="0"/>
          <a:ext cx="0" cy="0"/>
          <a:chOff x="0" y="0"/>
          <a:chExt cx="0" cy="0"/>
        </a:xfrm>
      </p:grpSpPr>
      <p:sp>
        <p:nvSpPr>
          <p:cNvPr id="498" name="Google Shape;498;p11"/>
          <p:cNvSpPr/>
          <p:nvPr/>
        </p:nvSpPr>
        <p:spPr>
          <a:xfrm>
            <a:off x="-3927693" y="-201712"/>
            <a:ext cx="13071693" cy="10690423"/>
          </a:xfrm>
          <a:custGeom>
            <a:rect b="b" l="l" r="r" t="t"/>
            <a:pathLst>
              <a:path extrusionOk="0" h="609600" w="745387">
                <a:moveTo>
                  <a:pt x="203200" y="0"/>
                </a:moveTo>
                <a:lnTo>
                  <a:pt x="745387" y="0"/>
                </a:lnTo>
                <a:lnTo>
                  <a:pt x="542187" y="609600"/>
                </a:lnTo>
                <a:lnTo>
                  <a:pt x="0" y="609600"/>
                </a:lnTo>
                <a:lnTo>
                  <a:pt x="203200" y="0"/>
                </a:lnTo>
                <a:close/>
              </a:path>
            </a:pathLst>
          </a:custGeom>
          <a:blipFill rotWithShape="1">
            <a:blip r:embed="rId3">
              <a:alphaModFix/>
            </a:blip>
            <a:stretch>
              <a:fillRect b="0" l="-561" r="-561" t="0"/>
            </a:stretch>
          </a:blipFill>
          <a:ln cap="sq" cmpd="sng" w="133350">
            <a:solidFill>
              <a:srgbClr val="FFFFFF"/>
            </a:solidFill>
            <a:prstDash val="solid"/>
            <a:miter lim="8000"/>
            <a:headEnd len="sm" w="sm" type="none"/>
            <a:tailEnd len="sm" w="sm" type="none"/>
          </a:ln>
        </p:spPr>
      </p:sp>
      <p:grpSp>
        <p:nvGrpSpPr>
          <p:cNvPr id="499" name="Google Shape;499;p11"/>
          <p:cNvGrpSpPr/>
          <p:nvPr/>
        </p:nvGrpSpPr>
        <p:grpSpPr>
          <a:xfrm>
            <a:off x="4035596" y="3882232"/>
            <a:ext cx="5765193" cy="1268247"/>
            <a:chOff x="0" y="-38100"/>
            <a:chExt cx="2020607" cy="444500"/>
          </a:xfrm>
        </p:grpSpPr>
        <p:sp>
          <p:nvSpPr>
            <p:cNvPr id="500" name="Google Shape;500;p11"/>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1"/>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1"/>
          <p:cNvGrpSpPr/>
          <p:nvPr/>
        </p:nvGrpSpPr>
        <p:grpSpPr>
          <a:xfrm>
            <a:off x="2870656" y="5157913"/>
            <a:ext cx="6273344" cy="1268247"/>
            <a:chOff x="0" y="-38100"/>
            <a:chExt cx="2198706" cy="444500"/>
          </a:xfrm>
        </p:grpSpPr>
        <p:sp>
          <p:nvSpPr>
            <p:cNvPr id="503" name="Google Shape;503;p11"/>
            <p:cNvSpPr/>
            <p:nvPr/>
          </p:nvSpPr>
          <p:spPr>
            <a:xfrm>
              <a:off x="0" y="0"/>
              <a:ext cx="2198706" cy="406400"/>
            </a:xfrm>
            <a:custGeom>
              <a:rect b="b" l="l" r="r" t="t"/>
              <a:pathLst>
                <a:path extrusionOk="0" h="406400" w="2198706">
                  <a:moveTo>
                    <a:pt x="1995506" y="0"/>
                  </a:moveTo>
                  <a:cubicBezTo>
                    <a:pt x="2107730" y="0"/>
                    <a:pt x="2198706" y="90976"/>
                    <a:pt x="2198706" y="203200"/>
                  </a:cubicBezTo>
                  <a:cubicBezTo>
                    <a:pt x="2198706" y="315424"/>
                    <a:pt x="2107730" y="406400"/>
                    <a:pt x="1995506"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1"/>
            <p:cNvSpPr txBox="1"/>
            <p:nvPr/>
          </p:nvSpPr>
          <p:spPr>
            <a:xfrm>
              <a:off x="0" y="-38100"/>
              <a:ext cx="219870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1"/>
          <p:cNvGrpSpPr/>
          <p:nvPr/>
        </p:nvGrpSpPr>
        <p:grpSpPr>
          <a:xfrm>
            <a:off x="4035596" y="6441278"/>
            <a:ext cx="5765193" cy="1268247"/>
            <a:chOff x="0" y="-38100"/>
            <a:chExt cx="2020607" cy="444500"/>
          </a:xfrm>
        </p:grpSpPr>
        <p:sp>
          <p:nvSpPr>
            <p:cNvPr id="506" name="Google Shape;506;p11"/>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1"/>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1"/>
          <p:cNvGrpSpPr/>
          <p:nvPr/>
        </p:nvGrpSpPr>
        <p:grpSpPr>
          <a:xfrm>
            <a:off x="2870656" y="7724643"/>
            <a:ext cx="6421398" cy="1268247"/>
            <a:chOff x="0" y="-38100"/>
            <a:chExt cx="2250596" cy="444500"/>
          </a:xfrm>
        </p:grpSpPr>
        <p:sp>
          <p:nvSpPr>
            <p:cNvPr id="509" name="Google Shape;509;p11"/>
            <p:cNvSpPr/>
            <p:nvPr/>
          </p:nvSpPr>
          <p:spPr>
            <a:xfrm>
              <a:off x="0" y="0"/>
              <a:ext cx="2250596" cy="406400"/>
            </a:xfrm>
            <a:custGeom>
              <a:rect b="b" l="l" r="r" t="t"/>
              <a:pathLst>
                <a:path extrusionOk="0" h="406400" w="2250596">
                  <a:moveTo>
                    <a:pt x="2047396" y="0"/>
                  </a:moveTo>
                  <a:cubicBezTo>
                    <a:pt x="2159620" y="0"/>
                    <a:pt x="2250596" y="90976"/>
                    <a:pt x="2250596" y="203200"/>
                  </a:cubicBezTo>
                  <a:cubicBezTo>
                    <a:pt x="2250596" y="315424"/>
                    <a:pt x="2159620" y="406400"/>
                    <a:pt x="2047396"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1"/>
            <p:cNvSpPr txBox="1"/>
            <p:nvPr/>
          </p:nvSpPr>
          <p:spPr>
            <a:xfrm>
              <a:off x="0" y="-38100"/>
              <a:ext cx="225059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1"/>
          <p:cNvGrpSpPr/>
          <p:nvPr/>
        </p:nvGrpSpPr>
        <p:grpSpPr>
          <a:xfrm>
            <a:off x="4270571" y="4188963"/>
            <a:ext cx="763491" cy="763491"/>
            <a:chOff x="0" y="0"/>
            <a:chExt cx="812800" cy="812800"/>
          </a:xfrm>
        </p:grpSpPr>
        <p:sp>
          <p:nvSpPr>
            <p:cNvPr id="512" name="Google Shape;51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1"/>
          <p:cNvGrpSpPr/>
          <p:nvPr/>
        </p:nvGrpSpPr>
        <p:grpSpPr>
          <a:xfrm>
            <a:off x="13371046" y="512879"/>
            <a:ext cx="4326989" cy="4326989"/>
            <a:chOff x="0" y="0"/>
            <a:chExt cx="812800" cy="812800"/>
          </a:xfrm>
        </p:grpSpPr>
        <p:sp>
          <p:nvSpPr>
            <p:cNvPr id="515" name="Google Shape;51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1"/>
          <p:cNvGrpSpPr/>
          <p:nvPr/>
        </p:nvGrpSpPr>
        <p:grpSpPr>
          <a:xfrm>
            <a:off x="12069727" y="8919394"/>
            <a:ext cx="2602637" cy="2602637"/>
            <a:chOff x="0" y="0"/>
            <a:chExt cx="812800" cy="812800"/>
          </a:xfrm>
        </p:grpSpPr>
        <p:sp>
          <p:nvSpPr>
            <p:cNvPr id="518" name="Google Shape;51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11"/>
          <p:cNvSpPr txBox="1"/>
          <p:nvPr/>
        </p:nvSpPr>
        <p:spPr>
          <a:xfrm>
            <a:off x="9800789" y="1758131"/>
            <a:ext cx="7458511" cy="1355896"/>
          </a:xfrm>
          <a:prstGeom prst="rect">
            <a:avLst/>
          </a:prstGeom>
          <a:noFill/>
          <a:ln>
            <a:noFill/>
          </a:ln>
        </p:spPr>
        <p:txBody>
          <a:bodyPr anchorCtr="0" anchor="t" bIns="0" lIns="0" spcFirstLastPara="1" rIns="0" wrap="square" tIns="0">
            <a:spAutoFit/>
          </a:bodyPr>
          <a:lstStyle/>
          <a:p>
            <a:pPr indent="0" lvl="0" marL="0" marR="0" rtl="0" algn="r">
              <a:lnSpc>
                <a:spcPct val="93004"/>
              </a:lnSpc>
              <a:spcBef>
                <a:spcPts val="0"/>
              </a:spcBef>
              <a:spcAft>
                <a:spcPts val="0"/>
              </a:spcAft>
              <a:buNone/>
            </a:pPr>
            <a:r>
              <a:rPr b="1" i="0" lang="en-US" sz="5375" u="none" cap="none" strike="noStrike">
                <a:solidFill>
                  <a:srgbClr val="FFFFFF"/>
                </a:solidFill>
                <a:latin typeface="Poppins"/>
                <a:ea typeface="Poppins"/>
                <a:cs typeface="Poppins"/>
                <a:sym typeface="Poppins"/>
              </a:rPr>
              <a:t>AMS LEVEL 1</a:t>
            </a:r>
            <a:endParaRPr/>
          </a:p>
          <a:p>
            <a:pPr indent="0" lvl="0" marL="0" marR="0" rtl="0" algn="r">
              <a:lnSpc>
                <a:spcPct val="93004"/>
              </a:lnSpc>
              <a:spcBef>
                <a:spcPts val="0"/>
              </a:spcBef>
              <a:spcAft>
                <a:spcPts val="0"/>
              </a:spcAft>
              <a:buNone/>
            </a:pPr>
            <a:r>
              <a:rPr b="1" i="0" lang="en-US" sz="5375" u="none" cap="none" strike="noStrike">
                <a:solidFill>
                  <a:srgbClr val="FFFFFF"/>
                </a:solidFill>
                <a:latin typeface="Poppins"/>
                <a:ea typeface="Poppins"/>
                <a:cs typeface="Poppins"/>
                <a:sym typeface="Poppins"/>
              </a:rPr>
              <a:t>BASIC REQUIREMENTS</a:t>
            </a:r>
            <a:endParaRPr/>
          </a:p>
        </p:txBody>
      </p:sp>
      <p:sp>
        <p:nvSpPr>
          <p:cNvPr id="521" name="Google Shape;521;p11"/>
          <p:cNvSpPr txBox="1"/>
          <p:nvPr/>
        </p:nvSpPr>
        <p:spPr>
          <a:xfrm>
            <a:off x="10453135" y="4154523"/>
            <a:ext cx="6806165"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AMS Level 1 establishes the foundational governance framework for Antimicrobial Stewardship. Hospitals must have an active HIACC committee and a formal AMS policy endorsed by hospital leadership to guide responsible antibiotic use across all clinical departments.</a:t>
            </a:r>
            <a:endParaRPr/>
          </a:p>
        </p:txBody>
      </p:sp>
      <p:sp>
        <p:nvSpPr>
          <p:cNvPr id="522" name="Google Shape;522;p11"/>
          <p:cNvSpPr txBox="1"/>
          <p:nvPr/>
        </p:nvSpPr>
        <p:spPr>
          <a:xfrm>
            <a:off x="10453135" y="6622684"/>
            <a:ext cx="6806165"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Surveillance systems must be in place to monitor antibiotic consumption and resistance patterns. Regular feedback to clinical teams and structured awareness campaigns promote a culture of stewardship and responsible prescribing from the ground up.</a:t>
            </a:r>
            <a:endParaRPr/>
          </a:p>
        </p:txBody>
      </p:sp>
      <p:sp>
        <p:nvSpPr>
          <p:cNvPr id="523" name="Google Shape;523;p11"/>
          <p:cNvSpPr txBox="1"/>
          <p:nvPr/>
        </p:nvSpPr>
        <p:spPr>
          <a:xfrm>
            <a:off x="5291641" y="4213119"/>
            <a:ext cx="4329545" cy="353229"/>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288" u="none" cap="none" strike="noStrike">
                <a:solidFill>
                  <a:srgbClr val="000000"/>
                </a:solidFill>
                <a:latin typeface="Montserrat"/>
                <a:ea typeface="Montserrat"/>
                <a:cs typeface="Montserrat"/>
                <a:sym typeface="Montserrat"/>
              </a:rPr>
              <a:t>HIACC and AMS Policy</a:t>
            </a:r>
            <a:endParaRPr/>
          </a:p>
        </p:txBody>
      </p:sp>
      <p:grpSp>
        <p:nvGrpSpPr>
          <p:cNvPr id="524" name="Google Shape;524;p11"/>
          <p:cNvGrpSpPr/>
          <p:nvPr/>
        </p:nvGrpSpPr>
        <p:grpSpPr>
          <a:xfrm>
            <a:off x="3097349" y="5468487"/>
            <a:ext cx="763491" cy="763491"/>
            <a:chOff x="0" y="0"/>
            <a:chExt cx="812800" cy="812800"/>
          </a:xfrm>
        </p:grpSpPr>
        <p:sp>
          <p:nvSpPr>
            <p:cNvPr id="525" name="Google Shape;52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7" name="Google Shape;527;p11"/>
          <p:cNvSpPr txBox="1"/>
          <p:nvPr/>
        </p:nvSpPr>
        <p:spPr>
          <a:xfrm>
            <a:off x="4118420" y="5492642"/>
            <a:ext cx="4783700" cy="353229"/>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288" u="none" cap="none" strike="noStrike">
                <a:solidFill>
                  <a:srgbClr val="000000"/>
                </a:solidFill>
                <a:latin typeface="Montserrat"/>
                <a:ea typeface="Montserrat"/>
                <a:cs typeface="Montserrat"/>
                <a:sym typeface="Montserrat"/>
              </a:rPr>
              <a:t>AMS Team Formation</a:t>
            </a:r>
            <a:endParaRPr/>
          </a:p>
        </p:txBody>
      </p:sp>
      <p:grpSp>
        <p:nvGrpSpPr>
          <p:cNvPr id="528" name="Google Shape;528;p11"/>
          <p:cNvGrpSpPr/>
          <p:nvPr/>
        </p:nvGrpSpPr>
        <p:grpSpPr>
          <a:xfrm>
            <a:off x="4270571" y="6748010"/>
            <a:ext cx="763491" cy="763491"/>
            <a:chOff x="0" y="0"/>
            <a:chExt cx="812800" cy="812800"/>
          </a:xfrm>
        </p:grpSpPr>
        <p:sp>
          <p:nvSpPr>
            <p:cNvPr id="529" name="Google Shape;52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1" name="Google Shape;531;p11"/>
          <p:cNvSpPr txBox="1"/>
          <p:nvPr/>
        </p:nvSpPr>
        <p:spPr>
          <a:xfrm>
            <a:off x="5291641" y="6772166"/>
            <a:ext cx="4329545" cy="353229"/>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288" u="none" cap="none" strike="noStrike">
                <a:solidFill>
                  <a:srgbClr val="000000"/>
                </a:solidFill>
                <a:latin typeface="Montserrat"/>
                <a:ea typeface="Montserrat"/>
                <a:cs typeface="Montserrat"/>
                <a:sym typeface="Montserrat"/>
              </a:rPr>
              <a:t>Surveillance and Feedback</a:t>
            </a:r>
            <a:endParaRPr/>
          </a:p>
        </p:txBody>
      </p:sp>
      <p:grpSp>
        <p:nvGrpSpPr>
          <p:cNvPr id="532" name="Google Shape;532;p11"/>
          <p:cNvGrpSpPr/>
          <p:nvPr/>
        </p:nvGrpSpPr>
        <p:grpSpPr>
          <a:xfrm>
            <a:off x="3097349" y="8033375"/>
            <a:ext cx="763491" cy="763491"/>
            <a:chOff x="0" y="0"/>
            <a:chExt cx="812800" cy="812800"/>
          </a:xfrm>
        </p:grpSpPr>
        <p:sp>
          <p:nvSpPr>
            <p:cNvPr id="533" name="Google Shape;53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5" name="Google Shape;535;p11"/>
          <p:cNvSpPr txBox="1"/>
          <p:nvPr/>
        </p:nvSpPr>
        <p:spPr>
          <a:xfrm>
            <a:off x="4118420" y="8057531"/>
            <a:ext cx="4783700" cy="353229"/>
          </a:xfrm>
          <a:prstGeom prst="rect">
            <a:avLst/>
          </a:prstGeom>
          <a:noFill/>
          <a:ln>
            <a:noFill/>
          </a:ln>
        </p:spPr>
        <p:txBody>
          <a:bodyPr anchorCtr="0" anchor="t" bIns="0" lIns="0" spcFirstLastPara="1" rIns="0" wrap="square" tIns="0">
            <a:spAutoFit/>
          </a:bodyPr>
          <a:lstStyle/>
          <a:p>
            <a:pPr indent="0" lvl="0" marL="0" marR="0" rtl="0" algn="l">
              <a:lnSpc>
                <a:spcPct val="123033"/>
              </a:lnSpc>
              <a:spcBef>
                <a:spcPts val="0"/>
              </a:spcBef>
              <a:spcAft>
                <a:spcPts val="0"/>
              </a:spcAft>
              <a:buNone/>
            </a:pPr>
            <a:r>
              <a:rPr b="1" i="0" lang="en-US" sz="2288" u="none" cap="none" strike="noStrike">
                <a:solidFill>
                  <a:srgbClr val="000000"/>
                </a:solidFill>
                <a:latin typeface="Montserrat"/>
                <a:ea typeface="Montserrat"/>
                <a:cs typeface="Montserrat"/>
                <a:sym typeface="Montserrat"/>
              </a:rPr>
              <a:t>Awareness Campaigns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539" name="Shape 539"/>
        <p:cNvGrpSpPr/>
        <p:nvPr/>
      </p:nvGrpSpPr>
      <p:grpSpPr>
        <a:xfrm>
          <a:off x="0" y="0"/>
          <a:ext cx="0" cy="0"/>
          <a:chOff x="0" y="0"/>
          <a:chExt cx="0" cy="0"/>
        </a:xfrm>
      </p:grpSpPr>
      <p:grpSp>
        <p:nvGrpSpPr>
          <p:cNvPr id="540" name="Google Shape;540;p12"/>
          <p:cNvGrpSpPr/>
          <p:nvPr/>
        </p:nvGrpSpPr>
        <p:grpSpPr>
          <a:xfrm rot="5400000">
            <a:off x="9136289" y="-472693"/>
            <a:ext cx="11025476" cy="11232388"/>
            <a:chOff x="0" y="-38100"/>
            <a:chExt cx="461732" cy="470397"/>
          </a:xfrm>
        </p:grpSpPr>
        <p:sp>
          <p:nvSpPr>
            <p:cNvPr id="541" name="Google Shape;541;p12"/>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2"/>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12"/>
          <p:cNvGrpSpPr/>
          <p:nvPr/>
        </p:nvGrpSpPr>
        <p:grpSpPr>
          <a:xfrm>
            <a:off x="13371046" y="512879"/>
            <a:ext cx="4326989" cy="4326989"/>
            <a:chOff x="0" y="0"/>
            <a:chExt cx="812800" cy="812800"/>
          </a:xfrm>
        </p:grpSpPr>
        <p:sp>
          <p:nvSpPr>
            <p:cNvPr id="544" name="Google Shape;54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12"/>
          <p:cNvGrpSpPr/>
          <p:nvPr/>
        </p:nvGrpSpPr>
        <p:grpSpPr>
          <a:xfrm>
            <a:off x="12069727" y="8919394"/>
            <a:ext cx="2602637" cy="2602637"/>
            <a:chOff x="0" y="0"/>
            <a:chExt cx="812800" cy="812800"/>
          </a:xfrm>
        </p:grpSpPr>
        <p:sp>
          <p:nvSpPr>
            <p:cNvPr id="547" name="Google Shape;5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12"/>
          <p:cNvGrpSpPr/>
          <p:nvPr/>
        </p:nvGrpSpPr>
        <p:grpSpPr>
          <a:xfrm>
            <a:off x="3351143" y="3691858"/>
            <a:ext cx="2964313" cy="2964313"/>
            <a:chOff x="0" y="0"/>
            <a:chExt cx="812800" cy="812800"/>
          </a:xfrm>
        </p:grpSpPr>
        <p:sp>
          <p:nvSpPr>
            <p:cNvPr id="550" name="Google Shape;5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12"/>
          <p:cNvGrpSpPr/>
          <p:nvPr/>
        </p:nvGrpSpPr>
        <p:grpSpPr>
          <a:xfrm>
            <a:off x="3713327" y="4054041"/>
            <a:ext cx="2239946" cy="2239946"/>
            <a:chOff x="0" y="0"/>
            <a:chExt cx="812800" cy="812800"/>
          </a:xfrm>
        </p:grpSpPr>
        <p:sp>
          <p:nvSpPr>
            <p:cNvPr id="553" name="Google Shape;55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12"/>
          <p:cNvGrpSpPr/>
          <p:nvPr/>
        </p:nvGrpSpPr>
        <p:grpSpPr>
          <a:xfrm>
            <a:off x="1091574" y="1089728"/>
            <a:ext cx="2964313" cy="2964313"/>
            <a:chOff x="0" y="0"/>
            <a:chExt cx="812800" cy="812800"/>
          </a:xfrm>
        </p:grpSpPr>
        <p:sp>
          <p:nvSpPr>
            <p:cNvPr id="556" name="Google Shape;55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12"/>
          <p:cNvGrpSpPr/>
          <p:nvPr/>
        </p:nvGrpSpPr>
        <p:grpSpPr>
          <a:xfrm>
            <a:off x="1453758" y="1451912"/>
            <a:ext cx="2239946" cy="2239946"/>
            <a:chOff x="0" y="0"/>
            <a:chExt cx="812800" cy="812800"/>
          </a:xfrm>
        </p:grpSpPr>
        <p:sp>
          <p:nvSpPr>
            <p:cNvPr id="559" name="Google Shape;55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12"/>
          <p:cNvGrpSpPr/>
          <p:nvPr/>
        </p:nvGrpSpPr>
        <p:grpSpPr>
          <a:xfrm>
            <a:off x="5736460" y="1089728"/>
            <a:ext cx="2964313" cy="2964313"/>
            <a:chOff x="0" y="0"/>
            <a:chExt cx="812800" cy="812800"/>
          </a:xfrm>
        </p:grpSpPr>
        <p:sp>
          <p:nvSpPr>
            <p:cNvPr id="562" name="Google Shape;56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12"/>
          <p:cNvGrpSpPr/>
          <p:nvPr/>
        </p:nvGrpSpPr>
        <p:grpSpPr>
          <a:xfrm>
            <a:off x="6098644" y="1451912"/>
            <a:ext cx="2239946" cy="2239946"/>
            <a:chOff x="0" y="0"/>
            <a:chExt cx="812800" cy="812800"/>
          </a:xfrm>
        </p:grpSpPr>
        <p:sp>
          <p:nvSpPr>
            <p:cNvPr id="565" name="Google Shape;56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12"/>
          <p:cNvGrpSpPr/>
          <p:nvPr/>
        </p:nvGrpSpPr>
        <p:grpSpPr>
          <a:xfrm>
            <a:off x="1028700" y="6293987"/>
            <a:ext cx="2964313" cy="2964313"/>
            <a:chOff x="0" y="0"/>
            <a:chExt cx="812800" cy="812800"/>
          </a:xfrm>
        </p:grpSpPr>
        <p:sp>
          <p:nvSpPr>
            <p:cNvPr id="568" name="Google Shape;5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12"/>
          <p:cNvGrpSpPr/>
          <p:nvPr/>
        </p:nvGrpSpPr>
        <p:grpSpPr>
          <a:xfrm>
            <a:off x="1390884" y="6656171"/>
            <a:ext cx="2239946" cy="2239946"/>
            <a:chOff x="0" y="0"/>
            <a:chExt cx="812800" cy="812800"/>
          </a:xfrm>
        </p:grpSpPr>
        <p:sp>
          <p:nvSpPr>
            <p:cNvPr id="571" name="Google Shape;57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12"/>
          <p:cNvGrpSpPr/>
          <p:nvPr/>
        </p:nvGrpSpPr>
        <p:grpSpPr>
          <a:xfrm>
            <a:off x="5673586" y="6293987"/>
            <a:ext cx="2964313" cy="2964313"/>
            <a:chOff x="0" y="0"/>
            <a:chExt cx="812800" cy="812800"/>
          </a:xfrm>
        </p:grpSpPr>
        <p:sp>
          <p:nvSpPr>
            <p:cNvPr id="574" name="Google Shape;57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2"/>
          <p:cNvGrpSpPr/>
          <p:nvPr/>
        </p:nvGrpSpPr>
        <p:grpSpPr>
          <a:xfrm>
            <a:off x="6035770" y="6656171"/>
            <a:ext cx="2239946" cy="2239946"/>
            <a:chOff x="0" y="0"/>
            <a:chExt cx="812800" cy="812800"/>
          </a:xfrm>
        </p:grpSpPr>
        <p:sp>
          <p:nvSpPr>
            <p:cNvPr id="577" name="Google Shape;57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12"/>
          <p:cNvSpPr/>
          <p:nvPr/>
        </p:nvSpPr>
        <p:spPr>
          <a:xfrm>
            <a:off x="4545195" y="1860113"/>
            <a:ext cx="701957" cy="672603"/>
          </a:xfrm>
          <a:custGeom>
            <a:rect b="b" l="l" r="r" t="t"/>
            <a:pathLst>
              <a:path extrusionOk="0" h="672603" w="701957">
                <a:moveTo>
                  <a:pt x="0" y="0"/>
                </a:moveTo>
                <a:lnTo>
                  <a:pt x="701957" y="0"/>
                </a:lnTo>
                <a:lnTo>
                  <a:pt x="701957" y="672602"/>
                </a:lnTo>
                <a:lnTo>
                  <a:pt x="0" y="672602"/>
                </a:lnTo>
                <a:lnTo>
                  <a:pt x="0" y="0"/>
                </a:lnTo>
                <a:close/>
              </a:path>
            </a:pathLst>
          </a:custGeom>
          <a:noFill/>
          <a:ln>
            <a:noFill/>
          </a:ln>
        </p:spPr>
      </p:sp>
      <p:sp>
        <p:nvSpPr>
          <p:cNvPr id="580" name="Google Shape;580;p12"/>
          <p:cNvSpPr txBox="1"/>
          <p:nvPr/>
        </p:nvSpPr>
        <p:spPr>
          <a:xfrm>
            <a:off x="9792938" y="1483097"/>
            <a:ext cx="7458511" cy="1900326"/>
          </a:xfrm>
          <a:prstGeom prst="rect">
            <a:avLst/>
          </a:prstGeom>
          <a:noFill/>
          <a:ln>
            <a:noFill/>
          </a:ln>
        </p:spPr>
        <p:txBody>
          <a:bodyPr anchorCtr="0" anchor="t" bIns="0" lIns="0" spcFirstLastPara="1" rIns="0" wrap="square" tIns="0">
            <a:spAutoFit/>
          </a:bodyPr>
          <a:lstStyle/>
          <a:p>
            <a:pPr indent="0" lvl="0" marL="0" marR="0" rtl="0" algn="r">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AMS LEVEL 2</a:t>
            </a:r>
            <a:endParaRPr/>
          </a:p>
          <a:p>
            <a:pPr indent="0" lvl="0" marL="0" marR="0" rtl="0" algn="r">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INTERMEDIATE STRATEGIES</a:t>
            </a:r>
            <a:endParaRPr/>
          </a:p>
        </p:txBody>
      </p:sp>
      <p:sp>
        <p:nvSpPr>
          <p:cNvPr id="581" name="Google Shape;581;p12"/>
          <p:cNvSpPr txBox="1"/>
          <p:nvPr/>
        </p:nvSpPr>
        <p:spPr>
          <a:xfrm>
            <a:off x="11028632" y="3748208"/>
            <a:ext cx="6230668"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AMS Level 2 focuses on optimising antibiotic use through targeted interventions, prospective audits, and evidence-based guideline adoption to reduce resistance and improve patient outcomes.</a:t>
            </a:r>
            <a:endParaRPr/>
          </a:p>
        </p:txBody>
      </p:sp>
      <p:sp>
        <p:nvSpPr>
          <p:cNvPr id="582" name="Google Shape;582;p12"/>
          <p:cNvSpPr txBox="1"/>
          <p:nvPr/>
        </p:nvSpPr>
        <p:spPr>
          <a:xfrm>
            <a:off x="11488242" y="6402190"/>
            <a:ext cx="5763207"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Hospitals at this level implement dose and route optimisation, streamline prescribing practices, and adopt national and international antibiotic guidelines to drive continuous stewardship improvement.</a:t>
            </a:r>
            <a:endParaRPr/>
          </a:p>
        </p:txBody>
      </p:sp>
      <p:sp>
        <p:nvSpPr>
          <p:cNvPr id="583" name="Google Shape;583;p12"/>
          <p:cNvSpPr txBox="1"/>
          <p:nvPr/>
        </p:nvSpPr>
        <p:spPr>
          <a:xfrm>
            <a:off x="1727848" y="2234514"/>
            <a:ext cx="1691765" cy="70485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Streamline</a:t>
            </a:r>
            <a:endParaRPr/>
          </a:p>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Antibiotic Use</a:t>
            </a:r>
            <a:endParaRPr/>
          </a:p>
        </p:txBody>
      </p:sp>
      <p:sp>
        <p:nvSpPr>
          <p:cNvPr id="584" name="Google Shape;584;p12"/>
          <p:cNvSpPr txBox="1"/>
          <p:nvPr/>
        </p:nvSpPr>
        <p:spPr>
          <a:xfrm>
            <a:off x="6372734" y="2067826"/>
            <a:ext cx="1691765" cy="47625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Dose &amp; Route</a:t>
            </a:r>
            <a:endParaRPr/>
          </a:p>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Optimisation</a:t>
            </a:r>
            <a:endParaRPr/>
          </a:p>
        </p:txBody>
      </p:sp>
      <p:sp>
        <p:nvSpPr>
          <p:cNvPr id="585" name="Google Shape;585;p12"/>
          <p:cNvSpPr txBox="1"/>
          <p:nvPr/>
        </p:nvSpPr>
        <p:spPr>
          <a:xfrm>
            <a:off x="1664974" y="7275296"/>
            <a:ext cx="1691765" cy="47625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Prospective</a:t>
            </a:r>
            <a:endParaRPr/>
          </a:p>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Audits</a:t>
            </a:r>
            <a:endParaRPr/>
          </a:p>
        </p:txBody>
      </p:sp>
      <p:sp>
        <p:nvSpPr>
          <p:cNvPr id="586" name="Google Shape;586;p12"/>
          <p:cNvSpPr txBox="1"/>
          <p:nvPr/>
        </p:nvSpPr>
        <p:spPr>
          <a:xfrm>
            <a:off x="6172815" y="7275296"/>
            <a:ext cx="1965856" cy="47625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Guideline</a:t>
            </a:r>
            <a:endParaRPr/>
          </a:p>
          <a:p>
            <a:pPr indent="0" lvl="0" marL="0" marR="0" rtl="0" algn="ctr">
              <a:lnSpc>
                <a:spcPct val="96000"/>
              </a:lnSpc>
              <a:spcBef>
                <a:spcPts val="0"/>
              </a:spcBef>
              <a:spcAft>
                <a:spcPts val="0"/>
              </a:spcAft>
              <a:buNone/>
            </a:pPr>
            <a:r>
              <a:rPr b="1" i="0" lang="en-US" sz="1875" u="none" cap="none" strike="noStrike">
                <a:solidFill>
                  <a:srgbClr val="FFFFFF"/>
                </a:solidFill>
                <a:latin typeface="Montserrat"/>
                <a:ea typeface="Montserrat"/>
                <a:cs typeface="Montserrat"/>
                <a:sym typeface="Montserrat"/>
              </a:rPr>
              <a:t>Adoption</a:t>
            </a:r>
            <a:endParaRPr/>
          </a:p>
        </p:txBody>
      </p:sp>
      <p:sp>
        <p:nvSpPr>
          <p:cNvPr id="587" name="Google Shape;587;p12"/>
          <p:cNvSpPr txBox="1"/>
          <p:nvPr/>
        </p:nvSpPr>
        <p:spPr>
          <a:xfrm>
            <a:off x="4036238" y="4817089"/>
            <a:ext cx="1594122" cy="740441"/>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3000" u="none" cap="none" strike="noStrike">
                <a:solidFill>
                  <a:srgbClr val="004AAD"/>
                </a:solidFill>
                <a:latin typeface="Montserrat"/>
                <a:ea typeface="Montserrat"/>
                <a:cs typeface="Montserrat"/>
                <a:sym typeface="Montserrat"/>
              </a:rPr>
              <a:t>AMS</a:t>
            </a:r>
            <a:endParaRPr/>
          </a:p>
          <a:p>
            <a:pPr indent="0" lvl="0" marL="0" marR="0" rtl="0" algn="ctr">
              <a:lnSpc>
                <a:spcPct val="96000"/>
              </a:lnSpc>
              <a:spcBef>
                <a:spcPts val="0"/>
              </a:spcBef>
              <a:spcAft>
                <a:spcPts val="0"/>
              </a:spcAft>
              <a:buNone/>
            </a:pPr>
            <a:r>
              <a:rPr b="1" i="0" lang="en-US" sz="3000" u="none" cap="none" strike="noStrike">
                <a:solidFill>
                  <a:srgbClr val="004AAD"/>
                </a:solidFill>
                <a:latin typeface="Montserrat"/>
                <a:ea typeface="Montserrat"/>
                <a:cs typeface="Montserrat"/>
                <a:sym typeface="Montserrat"/>
              </a:rPr>
              <a:t>LEVEL 2</a:t>
            </a:r>
            <a:endParaRPr/>
          </a:p>
        </p:txBody>
      </p:sp>
      <p:sp>
        <p:nvSpPr>
          <p:cNvPr id="588" name="Google Shape;588;p12"/>
          <p:cNvSpPr/>
          <p:nvPr/>
        </p:nvSpPr>
        <p:spPr>
          <a:xfrm rot="10800000">
            <a:off x="6867638" y="4807199"/>
            <a:ext cx="701957" cy="672603"/>
          </a:xfrm>
          <a:custGeom>
            <a:rect b="b" l="l" r="r" t="t"/>
            <a:pathLst>
              <a:path extrusionOk="0" h="672603" w="701957">
                <a:moveTo>
                  <a:pt x="701957" y="672602"/>
                </a:moveTo>
                <a:lnTo>
                  <a:pt x="0" y="672602"/>
                </a:lnTo>
                <a:lnTo>
                  <a:pt x="0" y="0"/>
                </a:lnTo>
                <a:lnTo>
                  <a:pt x="701957" y="0"/>
                </a:lnTo>
                <a:lnTo>
                  <a:pt x="701957" y="672602"/>
                </a:lnTo>
                <a:close/>
              </a:path>
            </a:pathLst>
          </a:custGeom>
          <a:noFill/>
          <a:ln>
            <a:noFill/>
          </a:ln>
        </p:spPr>
      </p:sp>
      <p:sp>
        <p:nvSpPr>
          <p:cNvPr id="589" name="Google Shape;589;p12"/>
          <p:cNvSpPr/>
          <p:nvPr/>
        </p:nvSpPr>
        <p:spPr>
          <a:xfrm flipH="1">
            <a:off x="4482321" y="7443052"/>
            <a:ext cx="701957" cy="672603"/>
          </a:xfrm>
          <a:custGeom>
            <a:rect b="b" l="l" r="r" t="t"/>
            <a:pathLst>
              <a:path extrusionOk="0" h="672603" w="701957">
                <a:moveTo>
                  <a:pt x="701957" y="0"/>
                </a:moveTo>
                <a:lnTo>
                  <a:pt x="0" y="0"/>
                </a:lnTo>
                <a:lnTo>
                  <a:pt x="0" y="672603"/>
                </a:lnTo>
                <a:lnTo>
                  <a:pt x="701957" y="672603"/>
                </a:lnTo>
                <a:lnTo>
                  <a:pt x="701957" y="0"/>
                </a:lnTo>
                <a:close/>
              </a:path>
            </a:pathLst>
          </a:custGeom>
          <a:noFill/>
          <a:ln>
            <a:noFill/>
          </a:ln>
        </p:spPr>
      </p:sp>
      <p:sp>
        <p:nvSpPr>
          <p:cNvPr id="590" name="Google Shape;590;p12"/>
          <p:cNvSpPr/>
          <p:nvPr/>
        </p:nvSpPr>
        <p:spPr>
          <a:xfrm>
            <a:off x="2096736" y="4807199"/>
            <a:ext cx="701957" cy="672603"/>
          </a:xfrm>
          <a:custGeom>
            <a:rect b="b" l="l" r="r" t="t"/>
            <a:pathLst>
              <a:path extrusionOk="0" h="672603" w="701957">
                <a:moveTo>
                  <a:pt x="0" y="0"/>
                </a:moveTo>
                <a:lnTo>
                  <a:pt x="701957" y="0"/>
                </a:lnTo>
                <a:lnTo>
                  <a:pt x="701957" y="672602"/>
                </a:lnTo>
                <a:lnTo>
                  <a:pt x="0" y="672602"/>
                </a:lnTo>
                <a:lnTo>
                  <a:pt x="0" y="0"/>
                </a:lnTo>
                <a:close/>
              </a:path>
            </a:pathLst>
          </a:custGeom>
          <a:noFill/>
          <a:ln>
            <a:noFill/>
          </a:ln>
        </p:spPr>
      </p:sp>
      <p:grpSp>
        <p:nvGrpSpPr>
          <p:cNvPr id="591" name="Google Shape;591;p12"/>
          <p:cNvGrpSpPr/>
          <p:nvPr/>
        </p:nvGrpSpPr>
        <p:grpSpPr>
          <a:xfrm>
            <a:off x="9123674" y="6732162"/>
            <a:ext cx="1383493" cy="1383493"/>
            <a:chOff x="0" y="0"/>
            <a:chExt cx="812800" cy="812800"/>
          </a:xfrm>
        </p:grpSpPr>
        <p:sp>
          <p:nvSpPr>
            <p:cNvPr id="592" name="Google Shape;59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597" name="Shape 597"/>
        <p:cNvGrpSpPr/>
        <p:nvPr/>
      </p:nvGrpSpPr>
      <p:grpSpPr>
        <a:xfrm>
          <a:off x="0" y="0"/>
          <a:ext cx="0" cy="0"/>
          <a:chOff x="0" y="0"/>
          <a:chExt cx="0" cy="0"/>
        </a:xfrm>
      </p:grpSpPr>
      <p:grpSp>
        <p:nvGrpSpPr>
          <p:cNvPr id="598" name="Google Shape;598;p13"/>
          <p:cNvGrpSpPr/>
          <p:nvPr/>
        </p:nvGrpSpPr>
        <p:grpSpPr>
          <a:xfrm>
            <a:off x="3949863" y="-543472"/>
            <a:ext cx="4326989" cy="4326989"/>
            <a:chOff x="0" y="0"/>
            <a:chExt cx="812800" cy="812800"/>
          </a:xfrm>
        </p:grpSpPr>
        <p:sp>
          <p:nvSpPr>
            <p:cNvPr id="599" name="Google Shape;5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13"/>
          <p:cNvGrpSpPr/>
          <p:nvPr/>
        </p:nvGrpSpPr>
        <p:grpSpPr>
          <a:xfrm>
            <a:off x="609029" y="6917357"/>
            <a:ext cx="2602637" cy="2602637"/>
            <a:chOff x="0" y="0"/>
            <a:chExt cx="812800" cy="812800"/>
          </a:xfrm>
        </p:grpSpPr>
        <p:sp>
          <p:nvSpPr>
            <p:cNvPr id="602" name="Google Shape;6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13"/>
          <p:cNvGrpSpPr/>
          <p:nvPr/>
        </p:nvGrpSpPr>
        <p:grpSpPr>
          <a:xfrm>
            <a:off x="5641601" y="8610976"/>
            <a:ext cx="3715807" cy="3715807"/>
            <a:chOff x="0" y="0"/>
            <a:chExt cx="812800" cy="812800"/>
          </a:xfrm>
        </p:grpSpPr>
        <p:sp>
          <p:nvSpPr>
            <p:cNvPr id="605" name="Google Shape;60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7" name="Google Shape;607;p13"/>
          <p:cNvGrpSpPr/>
          <p:nvPr/>
        </p:nvGrpSpPr>
        <p:grpSpPr>
          <a:xfrm>
            <a:off x="1028700" y="6368411"/>
            <a:ext cx="5765193" cy="1268247"/>
            <a:chOff x="0" y="-38100"/>
            <a:chExt cx="2020607" cy="444500"/>
          </a:xfrm>
        </p:grpSpPr>
        <p:sp>
          <p:nvSpPr>
            <p:cNvPr id="608" name="Google Shape;608;p1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13"/>
          <p:cNvGrpSpPr/>
          <p:nvPr/>
        </p:nvGrpSpPr>
        <p:grpSpPr>
          <a:xfrm>
            <a:off x="1263675" y="6675143"/>
            <a:ext cx="763491" cy="763491"/>
            <a:chOff x="0" y="0"/>
            <a:chExt cx="812800" cy="812800"/>
          </a:xfrm>
        </p:grpSpPr>
        <p:sp>
          <p:nvSpPr>
            <p:cNvPr id="611" name="Google Shape;6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13"/>
          <p:cNvSpPr/>
          <p:nvPr/>
        </p:nvSpPr>
        <p:spPr>
          <a:xfrm>
            <a:off x="9230169" y="-296485"/>
            <a:ext cx="9333450" cy="10879986"/>
          </a:xfrm>
          <a:custGeom>
            <a:rect b="b" l="l" r="r" t="t"/>
            <a:pathLst>
              <a:path extrusionOk="0" h="660400" w="566527">
                <a:moveTo>
                  <a:pt x="19070" y="440147"/>
                </a:moveTo>
                <a:cubicBezTo>
                  <a:pt x="7556" y="406400"/>
                  <a:pt x="0" y="367799"/>
                  <a:pt x="0" y="330022"/>
                </a:cubicBezTo>
                <a:cubicBezTo>
                  <a:pt x="0" y="292243"/>
                  <a:pt x="6477" y="255891"/>
                  <a:pt x="17990" y="222391"/>
                </a:cubicBezTo>
                <a:cubicBezTo>
                  <a:pt x="18350" y="221677"/>
                  <a:pt x="18350" y="220964"/>
                  <a:pt x="18710" y="220252"/>
                </a:cubicBezTo>
                <a:cubicBezTo>
                  <a:pt x="64765" y="94445"/>
                  <a:pt x="186379" y="1782"/>
                  <a:pt x="323032" y="0"/>
                </a:cubicBezTo>
                <a:lnTo>
                  <a:pt x="566528" y="0"/>
                </a:lnTo>
                <a:lnTo>
                  <a:pt x="566528" y="660400"/>
                </a:lnTo>
                <a:lnTo>
                  <a:pt x="323213" y="660400"/>
                </a:lnTo>
                <a:cubicBezTo>
                  <a:pt x="185660" y="658618"/>
                  <a:pt x="64046" y="567381"/>
                  <a:pt x="19070" y="440147"/>
                </a:cubicBezTo>
                <a:close/>
              </a:path>
            </a:pathLst>
          </a:custGeom>
          <a:blipFill rotWithShape="1">
            <a:blip r:embed="rId3">
              <a:alphaModFix/>
            </a:blip>
            <a:stretch>
              <a:fillRect b="0" l="-22067" r="-22067"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4" name="Google Shape;614;p13"/>
          <p:cNvGrpSpPr/>
          <p:nvPr/>
        </p:nvGrpSpPr>
        <p:grpSpPr>
          <a:xfrm>
            <a:off x="7051068" y="6368411"/>
            <a:ext cx="5765193" cy="1268247"/>
            <a:chOff x="0" y="-38100"/>
            <a:chExt cx="2020607" cy="444500"/>
          </a:xfrm>
        </p:grpSpPr>
        <p:sp>
          <p:nvSpPr>
            <p:cNvPr id="615" name="Google Shape;615;p1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13"/>
          <p:cNvGrpSpPr/>
          <p:nvPr/>
        </p:nvGrpSpPr>
        <p:grpSpPr>
          <a:xfrm>
            <a:off x="7286043" y="6675143"/>
            <a:ext cx="763491" cy="763491"/>
            <a:chOff x="0" y="0"/>
            <a:chExt cx="812800" cy="812800"/>
          </a:xfrm>
        </p:grpSpPr>
        <p:sp>
          <p:nvSpPr>
            <p:cNvPr id="618" name="Google Shape;61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13"/>
          <p:cNvGrpSpPr/>
          <p:nvPr/>
        </p:nvGrpSpPr>
        <p:grpSpPr>
          <a:xfrm>
            <a:off x="1028700" y="7804176"/>
            <a:ext cx="5765193" cy="1268247"/>
            <a:chOff x="0" y="-38100"/>
            <a:chExt cx="2020607" cy="444500"/>
          </a:xfrm>
        </p:grpSpPr>
        <p:sp>
          <p:nvSpPr>
            <p:cNvPr id="621" name="Google Shape;621;p1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13"/>
          <p:cNvGrpSpPr/>
          <p:nvPr/>
        </p:nvGrpSpPr>
        <p:grpSpPr>
          <a:xfrm>
            <a:off x="1263675" y="8110908"/>
            <a:ext cx="763491" cy="763491"/>
            <a:chOff x="0" y="0"/>
            <a:chExt cx="812800" cy="812800"/>
          </a:xfrm>
        </p:grpSpPr>
        <p:sp>
          <p:nvSpPr>
            <p:cNvPr id="624" name="Google Shape;62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13"/>
          <p:cNvGrpSpPr/>
          <p:nvPr/>
        </p:nvGrpSpPr>
        <p:grpSpPr>
          <a:xfrm>
            <a:off x="7051068" y="7804176"/>
            <a:ext cx="6131153" cy="1268247"/>
            <a:chOff x="0" y="-38100"/>
            <a:chExt cx="2148870" cy="444500"/>
          </a:xfrm>
        </p:grpSpPr>
        <p:sp>
          <p:nvSpPr>
            <p:cNvPr id="627" name="Google Shape;627;p13"/>
            <p:cNvSpPr/>
            <p:nvPr/>
          </p:nvSpPr>
          <p:spPr>
            <a:xfrm>
              <a:off x="0" y="0"/>
              <a:ext cx="2148870" cy="406400"/>
            </a:xfrm>
            <a:custGeom>
              <a:rect b="b" l="l" r="r" t="t"/>
              <a:pathLst>
                <a:path extrusionOk="0" h="406400" w="2148870">
                  <a:moveTo>
                    <a:pt x="1945670" y="0"/>
                  </a:moveTo>
                  <a:cubicBezTo>
                    <a:pt x="2057894" y="0"/>
                    <a:pt x="2148870" y="90976"/>
                    <a:pt x="2148870" y="203200"/>
                  </a:cubicBezTo>
                  <a:cubicBezTo>
                    <a:pt x="2148870" y="315424"/>
                    <a:pt x="2057894" y="406400"/>
                    <a:pt x="194567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3"/>
            <p:cNvSpPr txBox="1"/>
            <p:nvPr/>
          </p:nvSpPr>
          <p:spPr>
            <a:xfrm>
              <a:off x="0" y="-38100"/>
              <a:ext cx="214887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13"/>
          <p:cNvGrpSpPr/>
          <p:nvPr/>
        </p:nvGrpSpPr>
        <p:grpSpPr>
          <a:xfrm>
            <a:off x="7286043" y="8110908"/>
            <a:ext cx="763491" cy="763491"/>
            <a:chOff x="0" y="0"/>
            <a:chExt cx="812800" cy="812800"/>
          </a:xfrm>
        </p:grpSpPr>
        <p:sp>
          <p:nvSpPr>
            <p:cNvPr id="630" name="Google Shape;63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2" name="Google Shape;632;p13"/>
          <p:cNvSpPr txBox="1"/>
          <p:nvPr/>
        </p:nvSpPr>
        <p:spPr>
          <a:xfrm>
            <a:off x="1028700" y="1572397"/>
            <a:ext cx="7458511" cy="1900326"/>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FFFFFF"/>
                </a:solidFill>
                <a:latin typeface="Poppins"/>
                <a:ea typeface="Poppins"/>
                <a:cs typeface="Poppins"/>
                <a:sym typeface="Poppins"/>
              </a:rPr>
              <a:t>AMS LEVEL 3</a:t>
            </a:r>
            <a:endParaRPr/>
          </a:p>
          <a:p>
            <a:pPr indent="0" lvl="0" marL="0" marR="0" rtl="0" algn="l">
              <a:lnSpc>
                <a:spcPct val="92997"/>
              </a:lnSpc>
              <a:spcBef>
                <a:spcPts val="0"/>
              </a:spcBef>
              <a:spcAft>
                <a:spcPts val="0"/>
              </a:spcAft>
              <a:buNone/>
            </a:pPr>
            <a:r>
              <a:rPr b="1" i="0" lang="en-US" sz="5141" u="none" cap="none" strike="noStrike">
                <a:solidFill>
                  <a:srgbClr val="FFFFFF"/>
                </a:solidFill>
                <a:latin typeface="Poppins"/>
                <a:ea typeface="Poppins"/>
                <a:cs typeface="Poppins"/>
                <a:sym typeface="Poppins"/>
              </a:rPr>
              <a:t>ADVANCED IMPLEMENTATION</a:t>
            </a:r>
            <a:endParaRPr/>
          </a:p>
        </p:txBody>
      </p:sp>
      <p:sp>
        <p:nvSpPr>
          <p:cNvPr id="633" name="Google Shape;633;p13"/>
          <p:cNvSpPr txBox="1"/>
          <p:nvPr/>
        </p:nvSpPr>
        <p:spPr>
          <a:xfrm>
            <a:off x="1028700" y="3980383"/>
            <a:ext cx="7458511"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Level 3 represents full Antimicrobial Stewardship program maturity integrating data-driven audits, prescribing analytics, and formulary controls to achieve measurable outcomes in antibiotic optimisation and resistance reduction.</a:t>
            </a:r>
            <a:endParaRPr/>
          </a:p>
        </p:txBody>
      </p:sp>
      <p:sp>
        <p:nvSpPr>
          <p:cNvPr id="634" name="Google Shape;634;p13"/>
          <p:cNvSpPr txBox="1"/>
          <p:nvPr/>
        </p:nvSpPr>
        <p:spPr>
          <a:xfrm>
            <a:off x="2284746" y="6875511"/>
            <a:ext cx="4329545" cy="241629"/>
          </a:xfrm>
          <a:prstGeom prst="rect">
            <a:avLst/>
          </a:prstGeom>
          <a:noFill/>
          <a:ln>
            <a:noFill/>
          </a:ln>
        </p:spPr>
        <p:txBody>
          <a:bodyPr anchorCtr="0" anchor="t" bIns="0" lIns="0" spcFirstLastPara="1" rIns="0" wrap="square" tIns="0">
            <a:spAutoFit/>
          </a:bodyPr>
          <a:lstStyle/>
          <a:p>
            <a:pPr indent="0" lvl="0" marL="0" marR="0" rtl="0" algn="l">
              <a:lnSpc>
                <a:spcPct val="122974"/>
              </a:lnSpc>
              <a:spcBef>
                <a:spcPts val="0"/>
              </a:spcBef>
              <a:spcAft>
                <a:spcPts val="0"/>
              </a:spcAft>
              <a:buNone/>
            </a:pPr>
            <a:r>
              <a:rPr b="1" i="0" lang="en-US" sz="1580" u="none" cap="none" strike="noStrike">
                <a:solidFill>
                  <a:srgbClr val="000000"/>
                </a:solidFill>
                <a:latin typeface="Montserrat"/>
                <a:ea typeface="Montserrat"/>
                <a:cs typeface="Montserrat"/>
                <a:sym typeface="Montserrat"/>
              </a:rPr>
              <a:t>Point Prevalence Surveys (PPS)</a:t>
            </a:r>
            <a:endParaRPr/>
          </a:p>
        </p:txBody>
      </p:sp>
      <p:sp>
        <p:nvSpPr>
          <p:cNvPr id="635" name="Google Shape;635;p13"/>
          <p:cNvSpPr txBox="1"/>
          <p:nvPr/>
        </p:nvSpPr>
        <p:spPr>
          <a:xfrm>
            <a:off x="8307114" y="6699298"/>
            <a:ext cx="4329545" cy="241629"/>
          </a:xfrm>
          <a:prstGeom prst="rect">
            <a:avLst/>
          </a:prstGeom>
          <a:noFill/>
          <a:ln>
            <a:noFill/>
          </a:ln>
        </p:spPr>
        <p:txBody>
          <a:bodyPr anchorCtr="0" anchor="t" bIns="0" lIns="0" spcFirstLastPara="1" rIns="0" wrap="square" tIns="0">
            <a:spAutoFit/>
          </a:bodyPr>
          <a:lstStyle/>
          <a:p>
            <a:pPr indent="0" lvl="0" marL="0" marR="0" rtl="0" algn="l">
              <a:lnSpc>
                <a:spcPct val="122974"/>
              </a:lnSpc>
              <a:spcBef>
                <a:spcPts val="0"/>
              </a:spcBef>
              <a:spcAft>
                <a:spcPts val="0"/>
              </a:spcAft>
              <a:buNone/>
            </a:pPr>
            <a:r>
              <a:rPr b="1" i="0" lang="en-US" sz="1580" u="none" cap="none" strike="noStrike">
                <a:solidFill>
                  <a:srgbClr val="000000"/>
                </a:solidFill>
                <a:latin typeface="Montserrat"/>
                <a:ea typeface="Montserrat"/>
                <a:cs typeface="Montserrat"/>
                <a:sym typeface="Montserrat"/>
              </a:rPr>
              <a:t>Prescribing Appropriateness Monitoring</a:t>
            </a:r>
            <a:endParaRPr/>
          </a:p>
        </p:txBody>
      </p:sp>
      <p:sp>
        <p:nvSpPr>
          <p:cNvPr id="636" name="Google Shape;636;p13"/>
          <p:cNvSpPr txBox="1"/>
          <p:nvPr/>
        </p:nvSpPr>
        <p:spPr>
          <a:xfrm>
            <a:off x="2284746" y="8135063"/>
            <a:ext cx="4329545" cy="241629"/>
          </a:xfrm>
          <a:prstGeom prst="rect">
            <a:avLst/>
          </a:prstGeom>
          <a:noFill/>
          <a:ln>
            <a:noFill/>
          </a:ln>
        </p:spPr>
        <p:txBody>
          <a:bodyPr anchorCtr="0" anchor="t" bIns="0" lIns="0" spcFirstLastPara="1" rIns="0" wrap="square" tIns="0">
            <a:spAutoFit/>
          </a:bodyPr>
          <a:lstStyle/>
          <a:p>
            <a:pPr indent="0" lvl="0" marL="0" marR="0" rtl="0" algn="l">
              <a:lnSpc>
                <a:spcPct val="122974"/>
              </a:lnSpc>
              <a:spcBef>
                <a:spcPts val="0"/>
              </a:spcBef>
              <a:spcAft>
                <a:spcPts val="0"/>
              </a:spcAft>
              <a:buNone/>
            </a:pPr>
            <a:r>
              <a:rPr b="1" i="0" lang="en-US" sz="1580" u="none" cap="none" strike="noStrike">
                <a:solidFill>
                  <a:srgbClr val="000000"/>
                </a:solidFill>
                <a:latin typeface="Montserrat"/>
                <a:ea typeface="Montserrat"/>
                <a:cs typeface="Montserrat"/>
                <a:sym typeface="Montserrat"/>
              </a:rPr>
              <a:t>Formulary Restrictions &amp; Controls</a:t>
            </a:r>
            <a:endParaRPr/>
          </a:p>
        </p:txBody>
      </p:sp>
      <p:sp>
        <p:nvSpPr>
          <p:cNvPr id="637" name="Google Shape;637;p13"/>
          <p:cNvSpPr txBox="1"/>
          <p:nvPr/>
        </p:nvSpPr>
        <p:spPr>
          <a:xfrm>
            <a:off x="8307114" y="8135063"/>
            <a:ext cx="4672633" cy="241629"/>
          </a:xfrm>
          <a:prstGeom prst="rect">
            <a:avLst/>
          </a:prstGeom>
          <a:noFill/>
          <a:ln>
            <a:noFill/>
          </a:ln>
        </p:spPr>
        <p:txBody>
          <a:bodyPr anchorCtr="0" anchor="t" bIns="0" lIns="0" spcFirstLastPara="1" rIns="0" wrap="square" tIns="0">
            <a:spAutoFit/>
          </a:bodyPr>
          <a:lstStyle/>
          <a:p>
            <a:pPr indent="0" lvl="0" marL="0" marR="0" rtl="0" algn="l">
              <a:lnSpc>
                <a:spcPct val="122974"/>
              </a:lnSpc>
              <a:spcBef>
                <a:spcPts val="0"/>
              </a:spcBef>
              <a:spcAft>
                <a:spcPts val="0"/>
              </a:spcAft>
              <a:buNone/>
            </a:pPr>
            <a:r>
              <a:rPr b="1" i="0" lang="en-US" sz="1580" u="none" cap="none" strike="noStrike">
                <a:solidFill>
                  <a:srgbClr val="000000"/>
                </a:solidFill>
                <a:latin typeface="Montserrat"/>
                <a:ea typeface="Montserrat"/>
                <a:cs typeface="Montserrat"/>
                <a:sym typeface="Montserrat"/>
              </a:rPr>
              <a:t>Physician-Specific Data Dissemination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641" name="Shape 641"/>
        <p:cNvGrpSpPr/>
        <p:nvPr/>
      </p:nvGrpSpPr>
      <p:grpSpPr>
        <a:xfrm>
          <a:off x="0" y="0"/>
          <a:ext cx="0" cy="0"/>
          <a:chOff x="0" y="0"/>
          <a:chExt cx="0" cy="0"/>
        </a:xfrm>
      </p:grpSpPr>
      <p:grpSp>
        <p:nvGrpSpPr>
          <p:cNvPr id="642" name="Google Shape;642;p14"/>
          <p:cNvGrpSpPr/>
          <p:nvPr/>
        </p:nvGrpSpPr>
        <p:grpSpPr>
          <a:xfrm>
            <a:off x="3949863" y="-543472"/>
            <a:ext cx="4326989" cy="4326989"/>
            <a:chOff x="0" y="0"/>
            <a:chExt cx="812800" cy="812800"/>
          </a:xfrm>
        </p:grpSpPr>
        <p:sp>
          <p:nvSpPr>
            <p:cNvPr id="643" name="Google Shape;64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14"/>
          <p:cNvGrpSpPr/>
          <p:nvPr/>
        </p:nvGrpSpPr>
        <p:grpSpPr>
          <a:xfrm>
            <a:off x="-272618" y="6688134"/>
            <a:ext cx="2602637" cy="2602637"/>
            <a:chOff x="0" y="0"/>
            <a:chExt cx="812800" cy="812800"/>
          </a:xfrm>
        </p:grpSpPr>
        <p:sp>
          <p:nvSpPr>
            <p:cNvPr id="646" name="Google Shape;64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14"/>
          <p:cNvGrpSpPr/>
          <p:nvPr/>
        </p:nvGrpSpPr>
        <p:grpSpPr>
          <a:xfrm>
            <a:off x="5222545" y="8643336"/>
            <a:ext cx="3715807" cy="3715807"/>
            <a:chOff x="0" y="0"/>
            <a:chExt cx="812800" cy="812800"/>
          </a:xfrm>
        </p:grpSpPr>
        <p:sp>
          <p:nvSpPr>
            <p:cNvPr id="649" name="Google Shape;64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14"/>
          <p:cNvGrpSpPr/>
          <p:nvPr/>
        </p:nvGrpSpPr>
        <p:grpSpPr>
          <a:xfrm rot="5400000">
            <a:off x="9640770" y="308"/>
            <a:ext cx="9771993" cy="8972730"/>
            <a:chOff x="0" y="-12700"/>
            <a:chExt cx="520700" cy="478111"/>
          </a:xfrm>
        </p:grpSpPr>
        <p:sp>
          <p:nvSpPr>
            <p:cNvPr id="652" name="Google Shape;652;p14"/>
            <p:cNvSpPr/>
            <p:nvPr/>
          </p:nvSpPr>
          <p:spPr>
            <a:xfrm>
              <a:off x="0" y="0"/>
              <a:ext cx="520700" cy="465411"/>
            </a:xfrm>
            <a:custGeom>
              <a:rect b="b" l="l" r="r" t="t"/>
              <a:pathLst>
                <a:path extrusionOk="0" h="465411" w="520700">
                  <a:moveTo>
                    <a:pt x="0" y="17764"/>
                  </a:moveTo>
                  <a:lnTo>
                    <a:pt x="0" y="238154"/>
                  </a:lnTo>
                  <a:cubicBezTo>
                    <a:pt x="0" y="249407"/>
                    <a:pt x="5012" y="260075"/>
                    <a:pt x="13674" y="267258"/>
                  </a:cubicBezTo>
                  <a:lnTo>
                    <a:pt x="246676" y="460479"/>
                  </a:lnTo>
                  <a:cubicBezTo>
                    <a:pt x="254606" y="467055"/>
                    <a:pt x="266094" y="467055"/>
                    <a:pt x="274024" y="460479"/>
                  </a:cubicBezTo>
                  <a:lnTo>
                    <a:pt x="507026" y="267258"/>
                  </a:lnTo>
                  <a:cubicBezTo>
                    <a:pt x="515688" y="260075"/>
                    <a:pt x="520700" y="249407"/>
                    <a:pt x="520700" y="238154"/>
                  </a:cubicBezTo>
                  <a:lnTo>
                    <a:pt x="520700" y="17764"/>
                  </a:lnTo>
                  <a:cubicBezTo>
                    <a:pt x="520700" y="13053"/>
                    <a:pt x="518828" y="8534"/>
                    <a:pt x="515497" y="5203"/>
                  </a:cubicBezTo>
                  <a:cubicBezTo>
                    <a:pt x="512166" y="1872"/>
                    <a:pt x="507647" y="0"/>
                    <a:pt x="502936" y="0"/>
                  </a:cubicBezTo>
                  <a:lnTo>
                    <a:pt x="17764" y="0"/>
                  </a:lnTo>
                  <a:cubicBezTo>
                    <a:pt x="13053" y="0"/>
                    <a:pt x="8534" y="1872"/>
                    <a:pt x="5203" y="5203"/>
                  </a:cubicBezTo>
                  <a:cubicBezTo>
                    <a:pt x="1872" y="8534"/>
                    <a:pt x="0" y="13053"/>
                    <a:pt x="0" y="17764"/>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4"/>
            <p:cNvSpPr txBox="1"/>
            <p:nvPr/>
          </p:nvSpPr>
          <p:spPr>
            <a:xfrm>
              <a:off x="0" y="-12700"/>
              <a:ext cx="520700" cy="2559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14"/>
          <p:cNvSpPr/>
          <p:nvPr/>
        </p:nvSpPr>
        <p:spPr>
          <a:xfrm>
            <a:off x="9357408" y="1620022"/>
            <a:ext cx="8327736" cy="9257131"/>
          </a:xfrm>
          <a:custGeom>
            <a:rect b="b" l="l" r="r" t="t"/>
            <a:pathLst>
              <a:path extrusionOk="0" h="734102"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54"/>
                </a:cubicBezTo>
                <a:lnTo>
                  <a:pt x="660400" y="734102"/>
                </a:lnTo>
                <a:lnTo>
                  <a:pt x="0" y="734102"/>
                </a:lnTo>
                <a:lnTo>
                  <a:pt x="0" y="327056"/>
                </a:lnTo>
                <a:cubicBezTo>
                  <a:pt x="1782" y="185660"/>
                  <a:pt x="93019" y="64045"/>
                  <a:pt x="220252" y="19070"/>
                </a:cubicBezTo>
                <a:close/>
              </a:path>
            </a:pathLst>
          </a:custGeom>
          <a:blipFill rotWithShape="1">
            <a:blip r:embed="rId3">
              <a:alphaModFix/>
            </a:blip>
            <a:stretch>
              <a:fillRect b="-5616" l="0" r="0" t="-5616"/>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4"/>
          <p:cNvSpPr txBox="1"/>
          <p:nvPr/>
        </p:nvSpPr>
        <p:spPr>
          <a:xfrm>
            <a:off x="1028700" y="3868743"/>
            <a:ext cx="7741728" cy="2654289"/>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1" i="0" lang="en-US" sz="7129" u="none" cap="none" strike="noStrike">
                <a:solidFill>
                  <a:srgbClr val="004AAD"/>
                </a:solidFill>
                <a:latin typeface="Poppins"/>
                <a:ea typeface="Poppins"/>
                <a:cs typeface="Poppins"/>
                <a:sym typeface="Poppins"/>
              </a:rPr>
              <a:t>CONTINUITY OF CARE IN CLUSTER HOSPITALS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659" name="Shape 659"/>
        <p:cNvGrpSpPr/>
        <p:nvPr/>
      </p:nvGrpSpPr>
      <p:grpSpPr>
        <a:xfrm>
          <a:off x="0" y="0"/>
          <a:ext cx="0" cy="0"/>
          <a:chOff x="0" y="0"/>
          <a:chExt cx="0" cy="0"/>
        </a:xfrm>
      </p:grpSpPr>
      <p:grpSp>
        <p:nvGrpSpPr>
          <p:cNvPr id="660" name="Google Shape;660;p15"/>
          <p:cNvGrpSpPr/>
          <p:nvPr/>
        </p:nvGrpSpPr>
        <p:grpSpPr>
          <a:xfrm>
            <a:off x="13371046" y="512879"/>
            <a:ext cx="4326989" cy="4326989"/>
            <a:chOff x="0" y="0"/>
            <a:chExt cx="812800" cy="812800"/>
          </a:xfrm>
        </p:grpSpPr>
        <p:sp>
          <p:nvSpPr>
            <p:cNvPr id="661" name="Google Shape;6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 name="Google Shape;663;p15"/>
          <p:cNvGrpSpPr/>
          <p:nvPr/>
        </p:nvGrpSpPr>
        <p:grpSpPr>
          <a:xfrm>
            <a:off x="12069727" y="8919394"/>
            <a:ext cx="2602637" cy="2602637"/>
            <a:chOff x="0" y="0"/>
            <a:chExt cx="812800" cy="812800"/>
          </a:xfrm>
        </p:grpSpPr>
        <p:sp>
          <p:nvSpPr>
            <p:cNvPr id="664" name="Google Shape;6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15"/>
          <p:cNvGrpSpPr/>
          <p:nvPr/>
        </p:nvGrpSpPr>
        <p:grpSpPr>
          <a:xfrm rot="-5400000">
            <a:off x="-2350858" y="-370337"/>
            <a:ext cx="11025476" cy="11232388"/>
            <a:chOff x="0" y="-38100"/>
            <a:chExt cx="461732" cy="470397"/>
          </a:xfrm>
        </p:grpSpPr>
        <p:sp>
          <p:nvSpPr>
            <p:cNvPr id="667" name="Google Shape;667;p15"/>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5"/>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15"/>
          <p:cNvGrpSpPr/>
          <p:nvPr/>
        </p:nvGrpSpPr>
        <p:grpSpPr>
          <a:xfrm>
            <a:off x="8767233" y="3894573"/>
            <a:ext cx="1476973" cy="1476973"/>
            <a:chOff x="0" y="0"/>
            <a:chExt cx="812800" cy="812800"/>
          </a:xfrm>
        </p:grpSpPr>
        <p:sp>
          <p:nvSpPr>
            <p:cNvPr id="670" name="Google Shape;6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2" name="Google Shape;672;p15"/>
          <p:cNvSpPr/>
          <p:nvPr/>
        </p:nvSpPr>
        <p:spPr>
          <a:xfrm>
            <a:off x="334637" y="1890036"/>
            <a:ext cx="13793475" cy="7758830"/>
          </a:xfrm>
          <a:custGeom>
            <a:rect b="b" l="l" r="r" t="t"/>
            <a:pathLst>
              <a:path extrusionOk="0" h="7758830" w="13793475">
                <a:moveTo>
                  <a:pt x="0" y="0"/>
                </a:moveTo>
                <a:lnTo>
                  <a:pt x="13793475" y="0"/>
                </a:lnTo>
                <a:lnTo>
                  <a:pt x="13793475" y="7758830"/>
                </a:lnTo>
                <a:lnTo>
                  <a:pt x="0" y="7758830"/>
                </a:lnTo>
                <a:lnTo>
                  <a:pt x="0" y="0"/>
                </a:lnTo>
                <a:close/>
              </a:path>
            </a:pathLst>
          </a:custGeom>
          <a:blipFill rotWithShape="1">
            <a:blip r:embed="rId3">
              <a:alphaModFix/>
            </a:blip>
            <a:stretch>
              <a:fillRect b="0" l="0" r="0" t="0"/>
            </a:stretch>
          </a:blipFill>
          <a:ln>
            <a:noFill/>
          </a:ln>
        </p:spPr>
      </p:sp>
      <p:sp>
        <p:nvSpPr>
          <p:cNvPr id="673" name="Google Shape;673;p15"/>
          <p:cNvSpPr txBox="1"/>
          <p:nvPr/>
        </p:nvSpPr>
        <p:spPr>
          <a:xfrm>
            <a:off x="9805486" y="455488"/>
            <a:ext cx="7453814" cy="1706137"/>
          </a:xfrm>
          <a:prstGeom prst="rect">
            <a:avLst/>
          </a:prstGeom>
          <a:noFill/>
          <a:ln>
            <a:noFill/>
          </a:ln>
        </p:spPr>
        <p:txBody>
          <a:bodyPr anchorCtr="0" anchor="t" bIns="0" lIns="0" spcFirstLastPara="1" rIns="0" wrap="square" tIns="0">
            <a:spAutoFit/>
          </a:bodyPr>
          <a:lstStyle/>
          <a:p>
            <a:pPr indent="0" lvl="0" marL="0" marR="0" rtl="0" algn="r">
              <a:lnSpc>
                <a:spcPct val="93000"/>
              </a:lnSpc>
              <a:spcBef>
                <a:spcPts val="0"/>
              </a:spcBef>
              <a:spcAft>
                <a:spcPts val="0"/>
              </a:spcAft>
              <a:buNone/>
            </a:pPr>
            <a:r>
              <a:rPr b="1" i="0" lang="en-US" sz="6700" u="none" cap="none" strike="noStrike">
                <a:solidFill>
                  <a:srgbClr val="004AAD"/>
                </a:solidFill>
                <a:latin typeface="Poppins"/>
                <a:ea typeface="Poppins"/>
                <a:cs typeface="Poppins"/>
                <a:sym typeface="Poppins"/>
              </a:rPr>
              <a:t>CLUSTER SERVICE GOALS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677" name="Shape 677"/>
        <p:cNvGrpSpPr/>
        <p:nvPr/>
      </p:nvGrpSpPr>
      <p:grpSpPr>
        <a:xfrm>
          <a:off x="0" y="0"/>
          <a:ext cx="0" cy="0"/>
          <a:chOff x="0" y="0"/>
          <a:chExt cx="0" cy="0"/>
        </a:xfrm>
      </p:grpSpPr>
      <p:grpSp>
        <p:nvGrpSpPr>
          <p:cNvPr id="678" name="Google Shape;678;p16"/>
          <p:cNvGrpSpPr/>
          <p:nvPr/>
        </p:nvGrpSpPr>
        <p:grpSpPr>
          <a:xfrm>
            <a:off x="13371046" y="512879"/>
            <a:ext cx="4326989" cy="4326989"/>
            <a:chOff x="0" y="0"/>
            <a:chExt cx="812800" cy="812800"/>
          </a:xfrm>
        </p:grpSpPr>
        <p:sp>
          <p:nvSpPr>
            <p:cNvPr id="679" name="Google Shape;67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16"/>
          <p:cNvGrpSpPr/>
          <p:nvPr/>
        </p:nvGrpSpPr>
        <p:grpSpPr>
          <a:xfrm>
            <a:off x="12069727" y="8919394"/>
            <a:ext cx="2602637" cy="2602637"/>
            <a:chOff x="0" y="0"/>
            <a:chExt cx="812800" cy="812800"/>
          </a:xfrm>
        </p:grpSpPr>
        <p:sp>
          <p:nvSpPr>
            <p:cNvPr id="682" name="Google Shape;68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16"/>
          <p:cNvGrpSpPr/>
          <p:nvPr/>
        </p:nvGrpSpPr>
        <p:grpSpPr>
          <a:xfrm rot="-5400000">
            <a:off x="-2350858" y="-370337"/>
            <a:ext cx="11025476" cy="11232388"/>
            <a:chOff x="0" y="-38100"/>
            <a:chExt cx="461732" cy="470397"/>
          </a:xfrm>
        </p:grpSpPr>
        <p:sp>
          <p:nvSpPr>
            <p:cNvPr id="685" name="Google Shape;685;p16"/>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6"/>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16"/>
          <p:cNvGrpSpPr/>
          <p:nvPr/>
        </p:nvGrpSpPr>
        <p:grpSpPr>
          <a:xfrm>
            <a:off x="1028700" y="1498644"/>
            <a:ext cx="3491720" cy="3678497"/>
            <a:chOff x="0" y="-12700"/>
            <a:chExt cx="520700" cy="548553"/>
          </a:xfrm>
        </p:grpSpPr>
        <p:sp>
          <p:nvSpPr>
            <p:cNvPr id="688" name="Google Shape;688;p16"/>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6"/>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16"/>
          <p:cNvGrpSpPr/>
          <p:nvPr/>
        </p:nvGrpSpPr>
        <p:grpSpPr>
          <a:xfrm>
            <a:off x="4877717" y="1498644"/>
            <a:ext cx="3491720" cy="3678497"/>
            <a:chOff x="0" y="-12700"/>
            <a:chExt cx="520700" cy="548553"/>
          </a:xfrm>
        </p:grpSpPr>
        <p:sp>
          <p:nvSpPr>
            <p:cNvPr id="691" name="Google Shape;691;p16"/>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6"/>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16"/>
          <p:cNvGrpSpPr/>
          <p:nvPr/>
        </p:nvGrpSpPr>
        <p:grpSpPr>
          <a:xfrm>
            <a:off x="1028700" y="5511088"/>
            <a:ext cx="3491720" cy="3678497"/>
            <a:chOff x="0" y="-12700"/>
            <a:chExt cx="520700" cy="548553"/>
          </a:xfrm>
        </p:grpSpPr>
        <p:sp>
          <p:nvSpPr>
            <p:cNvPr id="694" name="Google Shape;694;p16"/>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6"/>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16"/>
          <p:cNvGrpSpPr/>
          <p:nvPr/>
        </p:nvGrpSpPr>
        <p:grpSpPr>
          <a:xfrm>
            <a:off x="4877717" y="5511088"/>
            <a:ext cx="3491720" cy="3678497"/>
            <a:chOff x="0" y="-12700"/>
            <a:chExt cx="520700" cy="548553"/>
          </a:xfrm>
        </p:grpSpPr>
        <p:sp>
          <p:nvSpPr>
            <p:cNvPr id="697" name="Google Shape;697;p16"/>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6"/>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16"/>
          <p:cNvGrpSpPr/>
          <p:nvPr/>
        </p:nvGrpSpPr>
        <p:grpSpPr>
          <a:xfrm>
            <a:off x="8767233" y="3894573"/>
            <a:ext cx="1476973" cy="1476973"/>
            <a:chOff x="0" y="0"/>
            <a:chExt cx="812800" cy="812800"/>
          </a:xfrm>
        </p:grpSpPr>
        <p:sp>
          <p:nvSpPr>
            <p:cNvPr id="700" name="Google Shape;7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2" name="Google Shape;702;p16"/>
          <p:cNvSpPr txBox="1"/>
          <p:nvPr/>
        </p:nvSpPr>
        <p:spPr>
          <a:xfrm>
            <a:off x="9797635" y="1511672"/>
            <a:ext cx="7453814" cy="1706137"/>
          </a:xfrm>
          <a:prstGeom prst="rect">
            <a:avLst/>
          </a:prstGeom>
          <a:noFill/>
          <a:ln>
            <a:noFill/>
          </a:ln>
        </p:spPr>
        <p:txBody>
          <a:bodyPr anchorCtr="0" anchor="t" bIns="0" lIns="0" spcFirstLastPara="1" rIns="0" wrap="square" tIns="0">
            <a:spAutoFit/>
          </a:bodyPr>
          <a:lstStyle/>
          <a:p>
            <a:pPr indent="0" lvl="0" marL="0" marR="0" rtl="0" algn="r">
              <a:lnSpc>
                <a:spcPct val="93000"/>
              </a:lnSpc>
              <a:spcBef>
                <a:spcPts val="0"/>
              </a:spcBef>
              <a:spcAft>
                <a:spcPts val="0"/>
              </a:spcAft>
              <a:buNone/>
            </a:pPr>
            <a:r>
              <a:rPr b="1" i="0" lang="en-US" sz="6700" u="none" cap="none" strike="noStrike">
                <a:solidFill>
                  <a:srgbClr val="004AAD"/>
                </a:solidFill>
                <a:latin typeface="Poppins"/>
                <a:ea typeface="Poppins"/>
                <a:cs typeface="Poppins"/>
                <a:sym typeface="Poppins"/>
              </a:rPr>
              <a:t>CLUSTER SERVICE REQUIREMENTS</a:t>
            </a:r>
            <a:endParaRPr/>
          </a:p>
        </p:txBody>
      </p:sp>
      <p:sp>
        <p:nvSpPr>
          <p:cNvPr id="703" name="Google Shape;703;p16"/>
          <p:cNvSpPr txBox="1"/>
          <p:nvPr/>
        </p:nvSpPr>
        <p:spPr>
          <a:xfrm>
            <a:off x="9797635" y="4147545"/>
            <a:ext cx="7461665" cy="12115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Credentialing and privileging must be consistent across all cluster facilities, ensuring every clinician meets defined competency standards before providing care within the cluster network.</a:t>
            </a:r>
            <a:endParaRPr/>
          </a:p>
        </p:txBody>
      </p:sp>
      <p:sp>
        <p:nvSpPr>
          <p:cNvPr id="704" name="Google Shape;704;p16"/>
          <p:cNvSpPr txBox="1"/>
          <p:nvPr/>
        </p:nvSpPr>
        <p:spPr>
          <a:xfrm>
            <a:off x="9934837" y="6533470"/>
            <a:ext cx="7316613" cy="12115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The Cluster Management Committee provides oversight of service coordination, quality monitoring, and governance alignment across all cluster hospitals to ensure seamless, standardised care delivery.</a:t>
            </a:r>
            <a:endParaRPr/>
          </a:p>
        </p:txBody>
      </p:sp>
      <p:sp>
        <p:nvSpPr>
          <p:cNvPr id="705" name="Google Shape;705;p16"/>
          <p:cNvSpPr txBox="1"/>
          <p:nvPr/>
        </p:nvSpPr>
        <p:spPr>
          <a:xfrm>
            <a:off x="1343741" y="2046402"/>
            <a:ext cx="2861639" cy="1249596"/>
          </a:xfrm>
          <a:prstGeom prst="rect">
            <a:avLst/>
          </a:prstGeom>
          <a:noFill/>
          <a:ln>
            <a:noFill/>
          </a:ln>
        </p:spPr>
        <p:txBody>
          <a:bodyPr anchorCtr="0" anchor="t" bIns="0" lIns="0" spcFirstLastPara="1" rIns="0" wrap="square" tIns="0">
            <a:spAutoFit/>
          </a:bodyPr>
          <a:lstStyle/>
          <a:p>
            <a:pPr indent="0" lvl="0" marL="0" marR="0" rtl="0" algn="ctr">
              <a:lnSpc>
                <a:spcPct val="12305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Credentialing &amp; Privileging Consistency across cluster facilities</a:t>
            </a:r>
            <a:endParaRPr/>
          </a:p>
        </p:txBody>
      </p:sp>
      <p:sp>
        <p:nvSpPr>
          <p:cNvPr id="706" name="Google Shape;706;p16"/>
          <p:cNvSpPr txBox="1"/>
          <p:nvPr/>
        </p:nvSpPr>
        <p:spPr>
          <a:xfrm>
            <a:off x="5454220" y="2309612"/>
            <a:ext cx="2338714" cy="935271"/>
          </a:xfrm>
          <a:prstGeom prst="rect">
            <a:avLst/>
          </a:prstGeom>
          <a:noFill/>
          <a:ln>
            <a:noFill/>
          </a:ln>
        </p:spPr>
        <p:txBody>
          <a:bodyPr anchorCtr="0" anchor="t" bIns="0" lIns="0" spcFirstLastPara="1" rIns="0" wrap="square" tIns="0">
            <a:spAutoFit/>
          </a:bodyPr>
          <a:lstStyle/>
          <a:p>
            <a:pPr indent="0" lvl="0" marL="0" marR="0" rtl="0" algn="ctr">
              <a:lnSpc>
                <a:spcPct val="12305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Staff Training &amp; Competency Monitoring</a:t>
            </a:r>
            <a:endParaRPr/>
          </a:p>
        </p:txBody>
      </p:sp>
      <p:sp>
        <p:nvSpPr>
          <p:cNvPr id="707" name="Google Shape;707;p16"/>
          <p:cNvSpPr txBox="1"/>
          <p:nvPr/>
        </p:nvSpPr>
        <p:spPr>
          <a:xfrm>
            <a:off x="1343741" y="6424204"/>
            <a:ext cx="2861639" cy="935271"/>
          </a:xfrm>
          <a:prstGeom prst="rect">
            <a:avLst/>
          </a:prstGeom>
          <a:noFill/>
          <a:ln>
            <a:noFill/>
          </a:ln>
        </p:spPr>
        <p:txBody>
          <a:bodyPr anchorCtr="0" anchor="t" bIns="0" lIns="0" spcFirstLastPara="1" rIns="0" wrap="square" tIns="0">
            <a:spAutoFit/>
          </a:bodyPr>
          <a:lstStyle/>
          <a:p>
            <a:pPr indent="0" lvl="0" marL="0" marR="0" rtl="0" algn="ctr">
              <a:lnSpc>
                <a:spcPct val="12305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Cluster Management Committee Oversight</a:t>
            </a:r>
            <a:endParaRPr/>
          </a:p>
        </p:txBody>
      </p:sp>
      <p:sp>
        <p:nvSpPr>
          <p:cNvPr id="708" name="Google Shape;708;p16"/>
          <p:cNvSpPr txBox="1"/>
          <p:nvPr/>
        </p:nvSpPr>
        <p:spPr>
          <a:xfrm>
            <a:off x="5192758" y="6424204"/>
            <a:ext cx="2861639" cy="620946"/>
          </a:xfrm>
          <a:prstGeom prst="rect">
            <a:avLst/>
          </a:prstGeom>
          <a:noFill/>
          <a:ln>
            <a:noFill/>
          </a:ln>
        </p:spPr>
        <p:txBody>
          <a:bodyPr anchorCtr="0" anchor="t" bIns="0" lIns="0" spcFirstLastPara="1" rIns="0" wrap="square" tIns="0">
            <a:spAutoFit/>
          </a:bodyPr>
          <a:lstStyle/>
          <a:p>
            <a:pPr indent="0" lvl="0" marL="0" marR="0" rtl="0" algn="ctr">
              <a:lnSpc>
                <a:spcPct val="12305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Integrated Quality &amp; Safety Standards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path path="circle">
            <a:fillToRect b="50%" l="50%" r="50%" t="50%"/>
          </a:path>
          <a:tileRect/>
        </a:gradFill>
      </p:bgPr>
    </p:bg>
    <p:spTree>
      <p:nvGrpSpPr>
        <p:cNvPr id="712" name="Shape 712"/>
        <p:cNvGrpSpPr/>
        <p:nvPr/>
      </p:nvGrpSpPr>
      <p:grpSpPr>
        <a:xfrm>
          <a:off x="0" y="0"/>
          <a:ext cx="0" cy="0"/>
          <a:chOff x="0" y="0"/>
          <a:chExt cx="0" cy="0"/>
        </a:xfrm>
      </p:grpSpPr>
      <p:grpSp>
        <p:nvGrpSpPr>
          <p:cNvPr id="713" name="Google Shape;713;p17"/>
          <p:cNvGrpSpPr/>
          <p:nvPr/>
        </p:nvGrpSpPr>
        <p:grpSpPr>
          <a:xfrm rot="5400000">
            <a:off x="5276712" y="-1004890"/>
            <a:ext cx="15325555" cy="13845393"/>
            <a:chOff x="0" y="-38100"/>
            <a:chExt cx="529595" cy="478446"/>
          </a:xfrm>
        </p:grpSpPr>
        <p:sp>
          <p:nvSpPr>
            <p:cNvPr id="714" name="Google Shape;714;p17"/>
            <p:cNvSpPr/>
            <p:nvPr/>
          </p:nvSpPr>
          <p:spPr>
            <a:xfrm>
              <a:off x="0" y="0"/>
              <a:ext cx="529595" cy="440346"/>
            </a:xfrm>
            <a:custGeom>
              <a:rect b="b" l="l" r="r" t="t"/>
              <a:pathLst>
                <a:path extrusionOk="0" h="440346" w="529595">
                  <a:moveTo>
                    <a:pt x="529595" y="49530"/>
                  </a:moveTo>
                  <a:lnTo>
                    <a:pt x="529595" y="433371"/>
                  </a:lnTo>
                  <a:cubicBezTo>
                    <a:pt x="529595" y="435772"/>
                    <a:pt x="528359" y="438005"/>
                    <a:pt x="526324" y="439281"/>
                  </a:cubicBezTo>
                  <a:cubicBezTo>
                    <a:pt x="524289" y="440557"/>
                    <a:pt x="521740" y="440695"/>
                    <a:pt x="519579" y="439648"/>
                  </a:cubicBezTo>
                  <a:lnTo>
                    <a:pt x="274814" y="321082"/>
                  </a:lnTo>
                  <a:cubicBezTo>
                    <a:pt x="268488" y="318018"/>
                    <a:pt x="261107" y="318018"/>
                    <a:pt x="254781" y="321082"/>
                  </a:cubicBezTo>
                  <a:lnTo>
                    <a:pt x="10016" y="439648"/>
                  </a:lnTo>
                  <a:cubicBezTo>
                    <a:pt x="7854" y="440695"/>
                    <a:pt x="5306" y="440557"/>
                    <a:pt x="3271" y="439281"/>
                  </a:cubicBezTo>
                  <a:cubicBezTo>
                    <a:pt x="1236" y="438005"/>
                    <a:pt x="0" y="435772"/>
                    <a:pt x="0" y="433371"/>
                  </a:cubicBezTo>
                  <a:lnTo>
                    <a:pt x="0" y="49530"/>
                  </a:lnTo>
                  <a:cubicBezTo>
                    <a:pt x="0" y="22860"/>
                    <a:pt x="31776" y="0"/>
                    <a:pt x="68847" y="0"/>
                  </a:cubicBezTo>
                  <a:lnTo>
                    <a:pt x="460748" y="0"/>
                  </a:lnTo>
                  <a:cubicBezTo>
                    <a:pt x="497819" y="0"/>
                    <a:pt x="529595" y="25400"/>
                    <a:pt x="529595" y="49530"/>
                  </a:cubicBezTo>
                  <a:lnTo>
                    <a:pt x="0" y="0"/>
                  </a:lnTo>
                  <a:cubicBezTo>
                    <a:pt x="0" y="0"/>
                    <a:pt x="529595" y="49530"/>
                    <a:pt x="529595" y="4953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7"/>
            <p:cNvSpPr txBox="1"/>
            <p:nvPr/>
          </p:nvSpPr>
          <p:spPr>
            <a:xfrm>
              <a:off x="0" y="-38100"/>
              <a:ext cx="529595" cy="3543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17"/>
          <p:cNvGrpSpPr/>
          <p:nvPr/>
        </p:nvGrpSpPr>
        <p:grpSpPr>
          <a:xfrm>
            <a:off x="13371046" y="512879"/>
            <a:ext cx="4326989" cy="4326989"/>
            <a:chOff x="0" y="0"/>
            <a:chExt cx="812800" cy="812800"/>
          </a:xfrm>
        </p:grpSpPr>
        <p:sp>
          <p:nvSpPr>
            <p:cNvPr id="717" name="Google Shape;71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17"/>
          <p:cNvGrpSpPr/>
          <p:nvPr/>
        </p:nvGrpSpPr>
        <p:grpSpPr>
          <a:xfrm>
            <a:off x="12069727" y="8919394"/>
            <a:ext cx="2602637" cy="2602637"/>
            <a:chOff x="0" y="0"/>
            <a:chExt cx="812800" cy="812800"/>
          </a:xfrm>
        </p:grpSpPr>
        <p:sp>
          <p:nvSpPr>
            <p:cNvPr id="720" name="Google Shape;72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2" name="Google Shape;722;p17"/>
          <p:cNvSpPr txBox="1"/>
          <p:nvPr/>
        </p:nvSpPr>
        <p:spPr>
          <a:xfrm>
            <a:off x="8278087" y="1511672"/>
            <a:ext cx="8973362" cy="1816089"/>
          </a:xfrm>
          <a:prstGeom prst="rect">
            <a:avLst/>
          </a:prstGeom>
          <a:noFill/>
          <a:ln>
            <a:noFill/>
          </a:ln>
        </p:spPr>
        <p:txBody>
          <a:bodyPr anchorCtr="0" anchor="t" bIns="0" lIns="0" spcFirstLastPara="1" rIns="0" wrap="square" tIns="0">
            <a:spAutoFit/>
          </a:bodyPr>
          <a:lstStyle/>
          <a:p>
            <a:pPr indent="0" lvl="0" marL="0" marR="0" rtl="0" algn="r">
              <a:lnSpc>
                <a:spcPct val="93000"/>
              </a:lnSpc>
              <a:spcBef>
                <a:spcPts val="0"/>
              </a:spcBef>
              <a:spcAft>
                <a:spcPts val="0"/>
              </a:spcAft>
              <a:buNone/>
            </a:pPr>
            <a:r>
              <a:rPr b="1" i="0" lang="en-US" sz="7129" u="none" cap="none" strike="noStrike">
                <a:solidFill>
                  <a:srgbClr val="004AAD"/>
                </a:solidFill>
                <a:latin typeface="Poppins"/>
                <a:ea typeface="Poppins"/>
                <a:cs typeface="Poppins"/>
                <a:sym typeface="Poppins"/>
              </a:rPr>
              <a:t>SERVICE STANDARD PREAMBLES</a:t>
            </a:r>
            <a:endParaRPr/>
          </a:p>
        </p:txBody>
      </p:sp>
      <p:sp>
        <p:nvSpPr>
          <p:cNvPr id="723" name="Google Shape;723;p17"/>
          <p:cNvSpPr txBox="1"/>
          <p:nvPr/>
        </p:nvSpPr>
        <p:spPr>
          <a:xfrm>
            <a:off x="9934837" y="4147545"/>
            <a:ext cx="7324463" cy="1611265"/>
          </a:xfrm>
          <a:prstGeom prst="rect">
            <a:avLst/>
          </a:prstGeom>
          <a:noFill/>
          <a:ln>
            <a:noFill/>
          </a:ln>
        </p:spPr>
        <p:txBody>
          <a:bodyPr anchorCtr="0" anchor="t" bIns="0" lIns="0" spcFirstLastPara="1" rIns="0" wrap="square" tIns="0">
            <a:spAutoFit/>
          </a:bodyPr>
          <a:lstStyle/>
          <a:p>
            <a:pPr indent="0" lvl="0" marL="0" marR="0" rtl="0" algn="just">
              <a:lnSpc>
                <a:spcPct val="123007"/>
              </a:lnSpc>
              <a:spcBef>
                <a:spcPts val="0"/>
              </a:spcBef>
              <a:spcAft>
                <a:spcPts val="0"/>
              </a:spcAft>
              <a:buNone/>
            </a:pPr>
            <a:r>
              <a:rPr b="0" i="0" lang="en-US" sz="2095" u="none" cap="none" strike="noStrike">
                <a:solidFill>
                  <a:srgbClr val="000000"/>
                </a:solidFill>
                <a:latin typeface="Montserrat"/>
                <a:ea typeface="Montserrat"/>
                <a:cs typeface="Montserrat"/>
                <a:sym typeface="Montserrat"/>
              </a:rPr>
              <a:t>Strong governance structures and accountable leadership are foundational to each service standard. Clear lines of authority, defined roles, and active governing body oversight ensure consistent quality and safety across all hospital services.</a:t>
            </a:r>
            <a:endParaRPr/>
          </a:p>
        </p:txBody>
      </p:sp>
      <p:sp>
        <p:nvSpPr>
          <p:cNvPr id="724" name="Google Shape;724;p17"/>
          <p:cNvSpPr txBox="1"/>
          <p:nvPr/>
        </p:nvSpPr>
        <p:spPr>
          <a:xfrm>
            <a:off x="9934837" y="6533470"/>
            <a:ext cx="7316613" cy="1611265"/>
          </a:xfrm>
          <a:prstGeom prst="rect">
            <a:avLst/>
          </a:prstGeom>
          <a:noFill/>
          <a:ln>
            <a:noFill/>
          </a:ln>
        </p:spPr>
        <p:txBody>
          <a:bodyPr anchorCtr="0" anchor="t" bIns="0" lIns="0" spcFirstLastPara="1" rIns="0" wrap="square" tIns="0">
            <a:spAutoFit/>
          </a:bodyPr>
          <a:lstStyle/>
          <a:p>
            <a:pPr indent="0" lvl="0" marL="0" marR="0" rtl="0" algn="just">
              <a:lnSpc>
                <a:spcPct val="123007"/>
              </a:lnSpc>
              <a:spcBef>
                <a:spcPts val="0"/>
              </a:spcBef>
              <a:spcAft>
                <a:spcPts val="0"/>
              </a:spcAft>
              <a:buNone/>
            </a:pPr>
            <a:r>
              <a:rPr b="0" i="0" lang="en-US" sz="2095" u="none" cap="none" strike="noStrike">
                <a:solidFill>
                  <a:srgbClr val="000000"/>
                </a:solidFill>
                <a:latin typeface="Montserrat"/>
                <a:ea typeface="Montserrat"/>
                <a:cs typeface="Montserrat"/>
                <a:sym typeface="Montserrat"/>
              </a:rPr>
              <a:t>Infection prevention and control measures are embedded throughout all service standards. Hospitals must demonstrate robust IPC protocols, surveillance systems, and staff compliance to reduce healthcare-associated infections and protect patient safety.</a:t>
            </a:r>
            <a:endParaRPr/>
          </a:p>
        </p:txBody>
      </p:sp>
      <p:grpSp>
        <p:nvGrpSpPr>
          <p:cNvPr id="725" name="Google Shape;725;p17"/>
          <p:cNvGrpSpPr/>
          <p:nvPr/>
        </p:nvGrpSpPr>
        <p:grpSpPr>
          <a:xfrm>
            <a:off x="408904" y="512879"/>
            <a:ext cx="2820713" cy="2820713"/>
            <a:chOff x="0" y="0"/>
            <a:chExt cx="812800" cy="812800"/>
          </a:xfrm>
        </p:grpSpPr>
        <p:sp>
          <p:nvSpPr>
            <p:cNvPr id="726" name="Google Shape;72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 name="Google Shape;728;p17"/>
          <p:cNvGrpSpPr/>
          <p:nvPr/>
        </p:nvGrpSpPr>
        <p:grpSpPr>
          <a:xfrm>
            <a:off x="1028700" y="1918258"/>
            <a:ext cx="6306009" cy="907434"/>
            <a:chOff x="0" y="-38100"/>
            <a:chExt cx="3088953" cy="444500"/>
          </a:xfrm>
        </p:grpSpPr>
        <p:sp>
          <p:nvSpPr>
            <p:cNvPr id="729" name="Google Shape;729;p17"/>
            <p:cNvSpPr/>
            <p:nvPr/>
          </p:nvSpPr>
          <p:spPr>
            <a:xfrm>
              <a:off x="0" y="0"/>
              <a:ext cx="3088953" cy="406400"/>
            </a:xfrm>
            <a:custGeom>
              <a:rect b="b" l="l" r="r" t="t"/>
              <a:pathLst>
                <a:path extrusionOk="0" h="406400" w="3088953">
                  <a:moveTo>
                    <a:pt x="2885753" y="0"/>
                  </a:moveTo>
                  <a:cubicBezTo>
                    <a:pt x="2997977" y="0"/>
                    <a:pt x="3088953" y="90976"/>
                    <a:pt x="3088953" y="203200"/>
                  </a:cubicBezTo>
                  <a:cubicBezTo>
                    <a:pt x="3088953" y="315424"/>
                    <a:pt x="2997977" y="406400"/>
                    <a:pt x="2885753"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7"/>
            <p:cNvSpPr txBox="1"/>
            <p:nvPr/>
          </p:nvSpPr>
          <p:spPr>
            <a:xfrm>
              <a:off x="0" y="-38100"/>
              <a:ext cx="308895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1" name="Google Shape;731;p17"/>
          <p:cNvGrpSpPr/>
          <p:nvPr/>
        </p:nvGrpSpPr>
        <p:grpSpPr>
          <a:xfrm>
            <a:off x="1196825" y="2137725"/>
            <a:ext cx="546280" cy="546280"/>
            <a:chOff x="0" y="0"/>
            <a:chExt cx="812800" cy="812800"/>
          </a:xfrm>
        </p:grpSpPr>
        <p:sp>
          <p:nvSpPr>
            <p:cNvPr id="732" name="Google Shape;73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4" name="Google Shape;734;p17"/>
          <p:cNvSpPr txBox="1"/>
          <p:nvPr/>
        </p:nvSpPr>
        <p:spPr>
          <a:xfrm>
            <a:off x="1928299" y="2252232"/>
            <a:ext cx="4947013" cy="300024"/>
          </a:xfrm>
          <a:prstGeom prst="rect">
            <a:avLst/>
          </a:prstGeom>
          <a:noFill/>
          <a:ln>
            <a:noFill/>
          </a:ln>
        </p:spPr>
        <p:txBody>
          <a:bodyPr anchorCtr="0" anchor="t" bIns="0" lIns="0" spcFirstLastPara="1" rIns="0" wrap="square" tIns="0">
            <a:spAutoFit/>
          </a:bodyPr>
          <a:lstStyle/>
          <a:p>
            <a:pPr indent="0" lvl="0" marL="0" marR="0" rtl="0" algn="l">
              <a:lnSpc>
                <a:spcPct val="12310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Governance &amp; Leadership</a:t>
            </a:r>
            <a:endParaRPr/>
          </a:p>
        </p:txBody>
      </p:sp>
      <p:grpSp>
        <p:nvGrpSpPr>
          <p:cNvPr id="735" name="Google Shape;735;p17"/>
          <p:cNvGrpSpPr/>
          <p:nvPr/>
        </p:nvGrpSpPr>
        <p:grpSpPr>
          <a:xfrm>
            <a:off x="1028700" y="2890151"/>
            <a:ext cx="6399298" cy="1281642"/>
            <a:chOff x="0" y="-38100"/>
            <a:chExt cx="2219409" cy="444500"/>
          </a:xfrm>
        </p:grpSpPr>
        <p:sp>
          <p:nvSpPr>
            <p:cNvPr id="736" name="Google Shape;736;p17"/>
            <p:cNvSpPr/>
            <p:nvPr/>
          </p:nvSpPr>
          <p:spPr>
            <a:xfrm>
              <a:off x="0" y="0"/>
              <a:ext cx="2219409" cy="406400"/>
            </a:xfrm>
            <a:custGeom>
              <a:rect b="b" l="l" r="r" t="t"/>
              <a:pathLst>
                <a:path extrusionOk="0" h="406400" w="2219409">
                  <a:moveTo>
                    <a:pt x="2016209" y="0"/>
                  </a:moveTo>
                  <a:cubicBezTo>
                    <a:pt x="2128433" y="0"/>
                    <a:pt x="2219409" y="90976"/>
                    <a:pt x="2219409" y="203200"/>
                  </a:cubicBezTo>
                  <a:cubicBezTo>
                    <a:pt x="2219409" y="315424"/>
                    <a:pt x="2128433" y="406400"/>
                    <a:pt x="2016209"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7"/>
            <p:cNvSpPr txBox="1"/>
            <p:nvPr/>
          </p:nvSpPr>
          <p:spPr>
            <a:xfrm>
              <a:off x="0" y="-38100"/>
              <a:ext cx="2219409"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17"/>
          <p:cNvGrpSpPr/>
          <p:nvPr/>
        </p:nvGrpSpPr>
        <p:grpSpPr>
          <a:xfrm>
            <a:off x="1196825" y="3304350"/>
            <a:ext cx="546280" cy="546280"/>
            <a:chOff x="0" y="0"/>
            <a:chExt cx="812800" cy="812800"/>
          </a:xfrm>
        </p:grpSpPr>
        <p:sp>
          <p:nvSpPr>
            <p:cNvPr id="739" name="Google Shape;7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1" name="Google Shape;741;p17"/>
          <p:cNvSpPr txBox="1"/>
          <p:nvPr/>
        </p:nvSpPr>
        <p:spPr>
          <a:xfrm>
            <a:off x="1928299" y="3256200"/>
            <a:ext cx="5128255" cy="300024"/>
          </a:xfrm>
          <a:prstGeom prst="rect">
            <a:avLst/>
          </a:prstGeom>
          <a:noFill/>
          <a:ln>
            <a:noFill/>
          </a:ln>
        </p:spPr>
        <p:txBody>
          <a:bodyPr anchorCtr="0" anchor="t" bIns="0" lIns="0" spcFirstLastPara="1" rIns="0" wrap="square" tIns="0">
            <a:spAutoFit/>
          </a:bodyPr>
          <a:lstStyle/>
          <a:p>
            <a:pPr indent="0" lvl="0" marL="0" marR="0" rtl="0" algn="l">
              <a:lnSpc>
                <a:spcPct val="12310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Facilities &amp; Nursing Care</a:t>
            </a:r>
            <a:endParaRPr/>
          </a:p>
        </p:txBody>
      </p:sp>
      <p:grpSp>
        <p:nvGrpSpPr>
          <p:cNvPr id="742" name="Google Shape;742;p17"/>
          <p:cNvGrpSpPr/>
          <p:nvPr/>
        </p:nvGrpSpPr>
        <p:grpSpPr>
          <a:xfrm>
            <a:off x="1028700" y="4265463"/>
            <a:ext cx="6306009" cy="907434"/>
            <a:chOff x="0" y="-38100"/>
            <a:chExt cx="3088953" cy="444500"/>
          </a:xfrm>
        </p:grpSpPr>
        <p:sp>
          <p:nvSpPr>
            <p:cNvPr id="743" name="Google Shape;743;p17"/>
            <p:cNvSpPr/>
            <p:nvPr/>
          </p:nvSpPr>
          <p:spPr>
            <a:xfrm>
              <a:off x="0" y="0"/>
              <a:ext cx="3088953" cy="406400"/>
            </a:xfrm>
            <a:custGeom>
              <a:rect b="b" l="l" r="r" t="t"/>
              <a:pathLst>
                <a:path extrusionOk="0" h="406400" w="3088953">
                  <a:moveTo>
                    <a:pt x="2885753" y="0"/>
                  </a:moveTo>
                  <a:cubicBezTo>
                    <a:pt x="2997977" y="0"/>
                    <a:pt x="3088953" y="90976"/>
                    <a:pt x="3088953" y="203200"/>
                  </a:cubicBezTo>
                  <a:cubicBezTo>
                    <a:pt x="3088953" y="315424"/>
                    <a:pt x="2997977" y="406400"/>
                    <a:pt x="2885753"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7"/>
            <p:cNvSpPr txBox="1"/>
            <p:nvPr/>
          </p:nvSpPr>
          <p:spPr>
            <a:xfrm>
              <a:off x="0" y="-38100"/>
              <a:ext cx="308895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17"/>
          <p:cNvGrpSpPr/>
          <p:nvPr/>
        </p:nvGrpSpPr>
        <p:grpSpPr>
          <a:xfrm>
            <a:off x="1196825" y="4484930"/>
            <a:ext cx="546280" cy="546280"/>
            <a:chOff x="0" y="0"/>
            <a:chExt cx="812800" cy="812800"/>
          </a:xfrm>
        </p:grpSpPr>
        <p:sp>
          <p:nvSpPr>
            <p:cNvPr id="746" name="Google Shape;7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8" name="Google Shape;748;p17"/>
          <p:cNvSpPr txBox="1"/>
          <p:nvPr/>
        </p:nvSpPr>
        <p:spPr>
          <a:xfrm>
            <a:off x="1928299" y="4599437"/>
            <a:ext cx="5128255" cy="300024"/>
          </a:xfrm>
          <a:prstGeom prst="rect">
            <a:avLst/>
          </a:prstGeom>
          <a:noFill/>
          <a:ln>
            <a:noFill/>
          </a:ln>
        </p:spPr>
        <p:txBody>
          <a:bodyPr anchorCtr="0" anchor="t" bIns="0" lIns="0" spcFirstLastPara="1" rIns="0" wrap="square" tIns="0">
            <a:spAutoFit/>
          </a:bodyPr>
          <a:lstStyle/>
          <a:p>
            <a:pPr indent="0" lvl="0" marL="0" marR="0" rtl="0" algn="l">
              <a:lnSpc>
                <a:spcPct val="12310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Infection Control Measures</a:t>
            </a:r>
            <a:endParaRPr/>
          </a:p>
        </p:txBody>
      </p:sp>
      <p:grpSp>
        <p:nvGrpSpPr>
          <p:cNvPr id="749" name="Google Shape;749;p17"/>
          <p:cNvGrpSpPr/>
          <p:nvPr/>
        </p:nvGrpSpPr>
        <p:grpSpPr>
          <a:xfrm>
            <a:off x="1028700" y="5266566"/>
            <a:ext cx="7076286" cy="907434"/>
            <a:chOff x="0" y="-38100"/>
            <a:chExt cx="3466268" cy="444500"/>
          </a:xfrm>
        </p:grpSpPr>
        <p:sp>
          <p:nvSpPr>
            <p:cNvPr id="750" name="Google Shape;750;p17"/>
            <p:cNvSpPr/>
            <p:nvPr/>
          </p:nvSpPr>
          <p:spPr>
            <a:xfrm>
              <a:off x="0" y="0"/>
              <a:ext cx="3466268" cy="406400"/>
            </a:xfrm>
            <a:custGeom>
              <a:rect b="b" l="l" r="r" t="t"/>
              <a:pathLst>
                <a:path extrusionOk="0" h="406400" w="3466268">
                  <a:moveTo>
                    <a:pt x="3263068" y="0"/>
                  </a:moveTo>
                  <a:cubicBezTo>
                    <a:pt x="3375292" y="0"/>
                    <a:pt x="3466268" y="90976"/>
                    <a:pt x="3466268" y="203200"/>
                  </a:cubicBezTo>
                  <a:cubicBezTo>
                    <a:pt x="3466268" y="315424"/>
                    <a:pt x="3375292" y="406400"/>
                    <a:pt x="3263068"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7"/>
            <p:cNvSpPr txBox="1"/>
            <p:nvPr/>
          </p:nvSpPr>
          <p:spPr>
            <a:xfrm>
              <a:off x="0" y="-38100"/>
              <a:ext cx="346626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2" name="Google Shape;752;p17"/>
          <p:cNvGrpSpPr/>
          <p:nvPr/>
        </p:nvGrpSpPr>
        <p:grpSpPr>
          <a:xfrm>
            <a:off x="1196825" y="5486033"/>
            <a:ext cx="546280" cy="546280"/>
            <a:chOff x="0" y="0"/>
            <a:chExt cx="812800" cy="812800"/>
          </a:xfrm>
        </p:grpSpPr>
        <p:sp>
          <p:nvSpPr>
            <p:cNvPr id="753" name="Google Shape;75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5" name="Google Shape;755;p17"/>
          <p:cNvSpPr txBox="1"/>
          <p:nvPr/>
        </p:nvSpPr>
        <p:spPr>
          <a:xfrm>
            <a:off x="1928299" y="5600540"/>
            <a:ext cx="6349788" cy="300024"/>
          </a:xfrm>
          <a:prstGeom prst="rect">
            <a:avLst/>
          </a:prstGeom>
          <a:noFill/>
          <a:ln>
            <a:noFill/>
          </a:ln>
        </p:spPr>
        <p:txBody>
          <a:bodyPr anchorCtr="0" anchor="t" bIns="0" lIns="0" spcFirstLastPara="1" rIns="0" wrap="square" tIns="0">
            <a:spAutoFit/>
          </a:bodyPr>
          <a:lstStyle/>
          <a:p>
            <a:pPr indent="0" lvl="0" marL="0" marR="0" rtl="0" algn="l">
              <a:lnSpc>
                <a:spcPct val="123107"/>
              </a:lnSpc>
              <a:spcBef>
                <a:spcPts val="0"/>
              </a:spcBef>
              <a:spcAft>
                <a:spcPts val="0"/>
              </a:spcAft>
              <a:buNone/>
            </a:pPr>
            <a:r>
              <a:rPr b="1" i="0" lang="en-US" sz="2022" u="none" cap="none" strike="noStrike">
                <a:solidFill>
                  <a:srgbClr val="FFFFFF"/>
                </a:solidFill>
                <a:latin typeface="Montserrat"/>
                <a:ea typeface="Montserrat"/>
                <a:cs typeface="Montserrat"/>
                <a:sym typeface="Montserrat"/>
              </a:rPr>
              <a:t>Patient Rights &amp; Digital Care Integration</a:t>
            </a:r>
            <a:endParaRPr/>
          </a:p>
        </p:txBody>
      </p:sp>
      <p:sp>
        <p:nvSpPr>
          <p:cNvPr id="756" name="Google Shape;756;p17"/>
          <p:cNvSpPr txBox="1"/>
          <p:nvPr/>
        </p:nvSpPr>
        <p:spPr>
          <a:xfrm>
            <a:off x="1081515" y="6927484"/>
            <a:ext cx="8062485" cy="1611265"/>
          </a:xfrm>
          <a:prstGeom prst="rect">
            <a:avLst/>
          </a:prstGeom>
          <a:noFill/>
          <a:ln>
            <a:noFill/>
          </a:ln>
        </p:spPr>
        <p:txBody>
          <a:bodyPr anchorCtr="0" anchor="t" bIns="0" lIns="0" spcFirstLastPara="1" rIns="0" wrap="square" tIns="0">
            <a:spAutoFit/>
          </a:bodyPr>
          <a:lstStyle/>
          <a:p>
            <a:pPr indent="0" lvl="0" marL="0" marR="0" rtl="0" algn="just">
              <a:lnSpc>
                <a:spcPct val="123007"/>
              </a:lnSpc>
              <a:spcBef>
                <a:spcPts val="0"/>
              </a:spcBef>
              <a:spcAft>
                <a:spcPts val="0"/>
              </a:spcAft>
              <a:buNone/>
            </a:pPr>
            <a:r>
              <a:rPr b="0" i="0" lang="en-US" sz="2095" u="none" cap="none" strike="noStrike">
                <a:solidFill>
                  <a:srgbClr val="000000"/>
                </a:solidFill>
                <a:latin typeface="Montserrat"/>
                <a:ea typeface="Montserrat"/>
                <a:cs typeface="Montserrat"/>
                <a:sym typeface="Montserrat"/>
              </a:rPr>
              <a:t>Adequate facilities, equipment, and nursing care standards underpin safe service delivery. Each preamble emphasises fit-for-purpose environments, maintained equipment, and competent nursing staff aligned to the scope of services provided.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760" name="Shape 760"/>
        <p:cNvGrpSpPr/>
        <p:nvPr/>
      </p:nvGrpSpPr>
      <p:grpSpPr>
        <a:xfrm>
          <a:off x="0" y="0"/>
          <a:ext cx="0" cy="0"/>
          <a:chOff x="0" y="0"/>
          <a:chExt cx="0" cy="0"/>
        </a:xfrm>
      </p:grpSpPr>
      <p:grpSp>
        <p:nvGrpSpPr>
          <p:cNvPr id="761" name="Google Shape;761;p18"/>
          <p:cNvGrpSpPr/>
          <p:nvPr/>
        </p:nvGrpSpPr>
        <p:grpSpPr>
          <a:xfrm>
            <a:off x="4102263" y="-391072"/>
            <a:ext cx="4326989" cy="4326989"/>
            <a:chOff x="0" y="0"/>
            <a:chExt cx="812800" cy="812800"/>
          </a:xfrm>
        </p:grpSpPr>
        <p:sp>
          <p:nvSpPr>
            <p:cNvPr id="762" name="Google Shape;7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18"/>
          <p:cNvGrpSpPr/>
          <p:nvPr/>
        </p:nvGrpSpPr>
        <p:grpSpPr>
          <a:xfrm>
            <a:off x="395621" y="6627002"/>
            <a:ext cx="2602637" cy="2602637"/>
            <a:chOff x="0" y="0"/>
            <a:chExt cx="812800" cy="812800"/>
          </a:xfrm>
        </p:grpSpPr>
        <p:sp>
          <p:nvSpPr>
            <p:cNvPr id="765" name="Google Shape;7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18"/>
          <p:cNvGrpSpPr/>
          <p:nvPr/>
        </p:nvGrpSpPr>
        <p:grpSpPr>
          <a:xfrm>
            <a:off x="5428193" y="7058395"/>
            <a:ext cx="3715807" cy="3715807"/>
            <a:chOff x="0" y="0"/>
            <a:chExt cx="812800" cy="812800"/>
          </a:xfrm>
        </p:grpSpPr>
        <p:sp>
          <p:nvSpPr>
            <p:cNvPr id="768" name="Google Shape;76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18"/>
          <p:cNvGrpSpPr/>
          <p:nvPr/>
        </p:nvGrpSpPr>
        <p:grpSpPr>
          <a:xfrm>
            <a:off x="3949863" y="-543472"/>
            <a:ext cx="4326989" cy="4326989"/>
            <a:chOff x="0" y="0"/>
            <a:chExt cx="812800" cy="812800"/>
          </a:xfrm>
        </p:grpSpPr>
        <p:sp>
          <p:nvSpPr>
            <p:cNvPr id="771" name="Google Shape;7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18"/>
          <p:cNvGrpSpPr/>
          <p:nvPr/>
        </p:nvGrpSpPr>
        <p:grpSpPr>
          <a:xfrm>
            <a:off x="243221" y="6474602"/>
            <a:ext cx="2602637" cy="2602637"/>
            <a:chOff x="0" y="0"/>
            <a:chExt cx="812800" cy="812800"/>
          </a:xfrm>
        </p:grpSpPr>
        <p:sp>
          <p:nvSpPr>
            <p:cNvPr id="774" name="Google Shape;7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 name="Google Shape;776;p18"/>
          <p:cNvGrpSpPr/>
          <p:nvPr/>
        </p:nvGrpSpPr>
        <p:grpSpPr>
          <a:xfrm rot="3896447">
            <a:off x="9194158" y="-3781178"/>
            <a:ext cx="13596986" cy="15057035"/>
            <a:chOff x="0" y="-38100"/>
            <a:chExt cx="581782" cy="644254"/>
          </a:xfrm>
        </p:grpSpPr>
        <p:sp>
          <p:nvSpPr>
            <p:cNvPr id="777" name="Google Shape;777;p18"/>
            <p:cNvSpPr/>
            <p:nvPr/>
          </p:nvSpPr>
          <p:spPr>
            <a:xfrm>
              <a:off x="0" y="0"/>
              <a:ext cx="581782" cy="606154"/>
            </a:xfrm>
            <a:custGeom>
              <a:rect b="b" l="l" r="r" t="t"/>
              <a:pathLst>
                <a:path extrusionOk="0" h="606154" w="581782">
                  <a:moveTo>
                    <a:pt x="581782" y="49325"/>
                  </a:moveTo>
                  <a:lnTo>
                    <a:pt x="581782" y="437244"/>
                  </a:lnTo>
                  <a:lnTo>
                    <a:pt x="290891" y="606154"/>
                  </a:lnTo>
                  <a:lnTo>
                    <a:pt x="0" y="437244"/>
                  </a:lnTo>
                  <a:lnTo>
                    <a:pt x="0" y="49325"/>
                  </a:lnTo>
                  <a:cubicBezTo>
                    <a:pt x="0" y="22860"/>
                    <a:pt x="34907" y="0"/>
                    <a:pt x="75632" y="0"/>
                  </a:cubicBezTo>
                  <a:lnTo>
                    <a:pt x="506151" y="0"/>
                  </a:lnTo>
                  <a:cubicBezTo>
                    <a:pt x="546875" y="0"/>
                    <a:pt x="581782" y="22860"/>
                    <a:pt x="581782" y="49325"/>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8"/>
            <p:cNvSpPr txBox="1"/>
            <p:nvPr/>
          </p:nvSpPr>
          <p:spPr>
            <a:xfrm>
              <a:off x="0" y="-38100"/>
              <a:ext cx="581782" cy="4677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18"/>
          <p:cNvGrpSpPr/>
          <p:nvPr/>
        </p:nvGrpSpPr>
        <p:grpSpPr>
          <a:xfrm>
            <a:off x="5275793" y="6905995"/>
            <a:ext cx="3715807" cy="3715807"/>
            <a:chOff x="0" y="0"/>
            <a:chExt cx="812800" cy="812800"/>
          </a:xfrm>
        </p:grpSpPr>
        <p:sp>
          <p:nvSpPr>
            <p:cNvPr id="780" name="Google Shape;7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2" name="Google Shape;782;p18"/>
          <p:cNvSpPr/>
          <p:nvPr/>
        </p:nvSpPr>
        <p:spPr>
          <a:xfrm>
            <a:off x="8053359" y="2315154"/>
            <a:ext cx="5439174" cy="6262416"/>
          </a:xfrm>
          <a:custGeom>
            <a:rect b="b" l="l" r="r" t="t"/>
            <a:pathLst>
              <a:path extrusionOk="0" h="804221" w="698500">
                <a:moveTo>
                  <a:pt x="362995" y="3708"/>
                </a:moveTo>
                <a:lnTo>
                  <a:pt x="684755" y="190914"/>
                </a:lnTo>
                <a:cubicBezTo>
                  <a:pt x="693265" y="195865"/>
                  <a:pt x="698500" y="204968"/>
                  <a:pt x="698500" y="214813"/>
                </a:cubicBezTo>
                <a:lnTo>
                  <a:pt x="698500" y="589409"/>
                </a:lnTo>
                <a:cubicBezTo>
                  <a:pt x="698500" y="599254"/>
                  <a:pt x="693265" y="608357"/>
                  <a:pt x="684755" y="613308"/>
                </a:cubicBezTo>
                <a:lnTo>
                  <a:pt x="362995" y="800514"/>
                </a:lnTo>
                <a:cubicBezTo>
                  <a:pt x="354498" y="805458"/>
                  <a:pt x="344002" y="805458"/>
                  <a:pt x="335505" y="800514"/>
                </a:cubicBezTo>
                <a:lnTo>
                  <a:pt x="13745" y="613308"/>
                </a:lnTo>
                <a:cubicBezTo>
                  <a:pt x="5235" y="608357"/>
                  <a:pt x="0" y="599254"/>
                  <a:pt x="0" y="589409"/>
                </a:cubicBezTo>
                <a:lnTo>
                  <a:pt x="0" y="214813"/>
                </a:lnTo>
                <a:cubicBezTo>
                  <a:pt x="0" y="204968"/>
                  <a:pt x="5235" y="195865"/>
                  <a:pt x="13745" y="190914"/>
                </a:cubicBezTo>
                <a:lnTo>
                  <a:pt x="335505" y="3708"/>
                </a:lnTo>
                <a:cubicBezTo>
                  <a:pt x="344002" y="-1235"/>
                  <a:pt x="354498" y="-1235"/>
                  <a:pt x="362995" y="3708"/>
                </a:cubicBezTo>
                <a:close/>
              </a:path>
            </a:pathLst>
          </a:custGeom>
          <a:blipFill rotWithShape="1">
            <a:blip r:embed="rId3">
              <a:alphaModFix/>
            </a:blip>
            <a:stretch>
              <a:fillRect b="-3696" l="0" r="0" t="-3696"/>
            </a:stretch>
          </a:blip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8"/>
          <p:cNvSpPr/>
          <p:nvPr/>
        </p:nvSpPr>
        <p:spPr>
          <a:xfrm>
            <a:off x="13919373" y="6118765"/>
            <a:ext cx="3339927" cy="3819657"/>
          </a:xfrm>
          <a:custGeom>
            <a:rect b="b" l="l" r="r" t="t"/>
            <a:pathLst>
              <a:path extrusionOk="0" h="798829" w="698500">
                <a:moveTo>
                  <a:pt x="371633" y="6038"/>
                </a:moveTo>
                <a:lnTo>
                  <a:pt x="676117" y="183192"/>
                </a:lnTo>
                <a:cubicBezTo>
                  <a:pt x="689975" y="191255"/>
                  <a:pt x="698500" y="206078"/>
                  <a:pt x="698500" y="222111"/>
                </a:cubicBezTo>
                <a:lnTo>
                  <a:pt x="698500" y="576719"/>
                </a:lnTo>
                <a:cubicBezTo>
                  <a:pt x="698500" y="592752"/>
                  <a:pt x="689975" y="607575"/>
                  <a:pt x="676117" y="615638"/>
                </a:cubicBezTo>
                <a:lnTo>
                  <a:pt x="371633" y="792792"/>
                </a:lnTo>
                <a:cubicBezTo>
                  <a:pt x="357797" y="800842"/>
                  <a:pt x="340703" y="800842"/>
                  <a:pt x="326867" y="792792"/>
                </a:cubicBezTo>
                <a:lnTo>
                  <a:pt x="22383" y="615638"/>
                </a:lnTo>
                <a:cubicBezTo>
                  <a:pt x="8525" y="607575"/>
                  <a:pt x="0" y="592752"/>
                  <a:pt x="0" y="576719"/>
                </a:cubicBezTo>
                <a:lnTo>
                  <a:pt x="0" y="222111"/>
                </a:lnTo>
                <a:cubicBezTo>
                  <a:pt x="0" y="206078"/>
                  <a:pt x="8525" y="191255"/>
                  <a:pt x="22383" y="183192"/>
                </a:cubicBezTo>
                <a:lnTo>
                  <a:pt x="326867" y="6038"/>
                </a:lnTo>
                <a:cubicBezTo>
                  <a:pt x="340703" y="-2012"/>
                  <a:pt x="357797" y="-2012"/>
                  <a:pt x="371633" y="6038"/>
                </a:cubicBezTo>
                <a:close/>
              </a:path>
            </a:pathLst>
          </a:custGeom>
          <a:blipFill rotWithShape="1">
            <a:blip r:embed="rId4">
              <a:alphaModFix/>
            </a:blip>
            <a:stretch>
              <a:fillRect b="-4059" l="0" r="0" t="-4059"/>
            </a:stretch>
          </a:blip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8"/>
          <p:cNvSpPr/>
          <p:nvPr/>
        </p:nvSpPr>
        <p:spPr>
          <a:xfrm>
            <a:off x="14464083" y="610465"/>
            <a:ext cx="4736404" cy="5444647"/>
          </a:xfrm>
          <a:custGeom>
            <a:rect b="b" l="l" r="r" t="t"/>
            <a:pathLst>
              <a:path extrusionOk="0" h="802948" w="698500">
                <a:moveTo>
                  <a:pt x="365034" y="4257"/>
                </a:moveTo>
                <a:lnTo>
                  <a:pt x="682716" y="189091"/>
                </a:lnTo>
                <a:cubicBezTo>
                  <a:pt x="692488" y="194776"/>
                  <a:pt x="698500" y="205229"/>
                  <a:pt x="698500" y="216535"/>
                </a:cubicBezTo>
                <a:lnTo>
                  <a:pt x="698500" y="586413"/>
                </a:lnTo>
                <a:cubicBezTo>
                  <a:pt x="698500" y="597719"/>
                  <a:pt x="692488" y="608172"/>
                  <a:pt x="682716" y="613857"/>
                </a:cubicBezTo>
                <a:lnTo>
                  <a:pt x="365034" y="798691"/>
                </a:lnTo>
                <a:cubicBezTo>
                  <a:pt x="355277" y="804367"/>
                  <a:pt x="343223" y="804367"/>
                  <a:pt x="333466" y="798691"/>
                </a:cubicBezTo>
                <a:lnTo>
                  <a:pt x="15784" y="613857"/>
                </a:lnTo>
                <a:cubicBezTo>
                  <a:pt x="6012" y="608172"/>
                  <a:pt x="0" y="597719"/>
                  <a:pt x="0" y="586413"/>
                </a:cubicBezTo>
                <a:lnTo>
                  <a:pt x="0" y="216535"/>
                </a:lnTo>
                <a:cubicBezTo>
                  <a:pt x="0" y="205229"/>
                  <a:pt x="6012" y="194776"/>
                  <a:pt x="15784" y="189091"/>
                </a:cubicBezTo>
                <a:lnTo>
                  <a:pt x="333466" y="4257"/>
                </a:lnTo>
                <a:cubicBezTo>
                  <a:pt x="343223" y="-1419"/>
                  <a:pt x="355277" y="-1419"/>
                  <a:pt x="365034" y="4257"/>
                </a:cubicBezTo>
                <a:close/>
              </a:path>
            </a:pathLst>
          </a:custGeom>
          <a:blipFill rotWithShape="1">
            <a:blip r:embed="rId5">
              <a:alphaModFix/>
            </a:blip>
            <a:stretch>
              <a:fillRect b="-3781" l="0" r="0" t="-3781"/>
            </a:stretch>
          </a:blip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8"/>
          <p:cNvSpPr txBox="1"/>
          <p:nvPr/>
        </p:nvSpPr>
        <p:spPr>
          <a:xfrm>
            <a:off x="1028700" y="1137405"/>
            <a:ext cx="7741728" cy="1225557"/>
          </a:xfrm>
          <a:prstGeom prst="rect">
            <a:avLst/>
          </a:prstGeom>
          <a:noFill/>
          <a:ln>
            <a:noFill/>
          </a:ln>
        </p:spPr>
        <p:txBody>
          <a:bodyPr anchorCtr="0" anchor="t" bIns="0" lIns="0" spcFirstLastPara="1" rIns="0" wrap="square" tIns="0">
            <a:spAutoFit/>
          </a:bodyPr>
          <a:lstStyle/>
          <a:p>
            <a:pPr indent="0" lvl="0" marL="0" marR="0" rtl="0" algn="l">
              <a:lnSpc>
                <a:spcPct val="93009"/>
              </a:lnSpc>
              <a:spcBef>
                <a:spcPts val="0"/>
              </a:spcBef>
              <a:spcAft>
                <a:spcPts val="0"/>
              </a:spcAft>
              <a:buNone/>
            </a:pPr>
            <a:r>
              <a:rPr b="1" i="0" lang="en-US" sz="4907" u="none" cap="none" strike="noStrike">
                <a:solidFill>
                  <a:srgbClr val="004AAD"/>
                </a:solidFill>
                <a:latin typeface="Poppins"/>
                <a:ea typeface="Poppins"/>
                <a:cs typeface="Poppins"/>
                <a:sym typeface="Poppins"/>
              </a:rPr>
              <a:t>AREAS OF CONCERN: SIX KEY PILLARS</a:t>
            </a:r>
            <a:endParaRPr/>
          </a:p>
        </p:txBody>
      </p:sp>
      <p:sp>
        <p:nvSpPr>
          <p:cNvPr id="786" name="Google Shape;786;p18"/>
          <p:cNvSpPr txBox="1"/>
          <p:nvPr/>
        </p:nvSpPr>
        <p:spPr>
          <a:xfrm>
            <a:off x="1030060" y="2912713"/>
            <a:ext cx="7862348"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The MSQH 7th Edition Hospital Wide Standards are structured around six core areas of concern. Each pillar represents a critical domain of hospital governance, operations, and patient safety that must be addressed to achieve and maintain accreditation.</a:t>
            </a:r>
            <a:endParaRPr/>
          </a:p>
        </p:txBody>
      </p:sp>
      <p:grpSp>
        <p:nvGrpSpPr>
          <p:cNvPr id="787" name="Google Shape;787;p18"/>
          <p:cNvGrpSpPr/>
          <p:nvPr/>
        </p:nvGrpSpPr>
        <p:grpSpPr>
          <a:xfrm>
            <a:off x="662892" y="4663430"/>
            <a:ext cx="6470804" cy="1268247"/>
            <a:chOff x="0" y="-38100"/>
            <a:chExt cx="2267912" cy="444500"/>
          </a:xfrm>
        </p:grpSpPr>
        <p:sp>
          <p:nvSpPr>
            <p:cNvPr id="788" name="Google Shape;788;p18"/>
            <p:cNvSpPr/>
            <p:nvPr/>
          </p:nvSpPr>
          <p:spPr>
            <a:xfrm>
              <a:off x="0" y="0"/>
              <a:ext cx="2267912" cy="406400"/>
            </a:xfrm>
            <a:custGeom>
              <a:rect b="b" l="l" r="r" t="t"/>
              <a:pathLst>
                <a:path extrusionOk="0" h="406400" w="2267912">
                  <a:moveTo>
                    <a:pt x="2064712" y="0"/>
                  </a:moveTo>
                  <a:cubicBezTo>
                    <a:pt x="2176937" y="0"/>
                    <a:pt x="2267912" y="90976"/>
                    <a:pt x="2267912" y="203200"/>
                  </a:cubicBezTo>
                  <a:cubicBezTo>
                    <a:pt x="2267912" y="315424"/>
                    <a:pt x="2176937" y="406400"/>
                    <a:pt x="2064712"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8"/>
            <p:cNvSpPr txBox="1"/>
            <p:nvPr/>
          </p:nvSpPr>
          <p:spPr>
            <a:xfrm>
              <a:off x="0" y="-38100"/>
              <a:ext cx="226791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18"/>
          <p:cNvGrpSpPr/>
          <p:nvPr/>
        </p:nvGrpSpPr>
        <p:grpSpPr>
          <a:xfrm>
            <a:off x="897867" y="4970161"/>
            <a:ext cx="763491" cy="763491"/>
            <a:chOff x="0" y="0"/>
            <a:chExt cx="812800" cy="812800"/>
          </a:xfrm>
        </p:grpSpPr>
        <p:sp>
          <p:nvSpPr>
            <p:cNvPr id="791" name="Google Shape;79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18"/>
          <p:cNvGrpSpPr/>
          <p:nvPr/>
        </p:nvGrpSpPr>
        <p:grpSpPr>
          <a:xfrm>
            <a:off x="662892" y="6020346"/>
            <a:ext cx="5475386" cy="1268247"/>
            <a:chOff x="0" y="-38100"/>
            <a:chExt cx="1919034" cy="444500"/>
          </a:xfrm>
        </p:grpSpPr>
        <p:sp>
          <p:nvSpPr>
            <p:cNvPr id="794" name="Google Shape;794;p18"/>
            <p:cNvSpPr/>
            <p:nvPr/>
          </p:nvSpPr>
          <p:spPr>
            <a:xfrm>
              <a:off x="0" y="0"/>
              <a:ext cx="1919034" cy="406400"/>
            </a:xfrm>
            <a:custGeom>
              <a:rect b="b" l="l" r="r" t="t"/>
              <a:pathLst>
                <a:path extrusionOk="0" h="406400" w="1919034">
                  <a:moveTo>
                    <a:pt x="1715834" y="0"/>
                  </a:moveTo>
                  <a:cubicBezTo>
                    <a:pt x="1828058" y="0"/>
                    <a:pt x="1919034" y="90976"/>
                    <a:pt x="1919034" y="203200"/>
                  </a:cubicBezTo>
                  <a:cubicBezTo>
                    <a:pt x="1919034" y="315424"/>
                    <a:pt x="1828058" y="406400"/>
                    <a:pt x="1715834"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8"/>
            <p:cNvSpPr txBox="1"/>
            <p:nvPr/>
          </p:nvSpPr>
          <p:spPr>
            <a:xfrm>
              <a:off x="0" y="-38100"/>
              <a:ext cx="191903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18"/>
          <p:cNvGrpSpPr/>
          <p:nvPr/>
        </p:nvGrpSpPr>
        <p:grpSpPr>
          <a:xfrm>
            <a:off x="897867" y="6327078"/>
            <a:ext cx="763491" cy="763491"/>
            <a:chOff x="0" y="0"/>
            <a:chExt cx="812800" cy="812800"/>
          </a:xfrm>
        </p:grpSpPr>
        <p:sp>
          <p:nvSpPr>
            <p:cNvPr id="797" name="Google Shape;79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18"/>
          <p:cNvGrpSpPr/>
          <p:nvPr/>
        </p:nvGrpSpPr>
        <p:grpSpPr>
          <a:xfrm>
            <a:off x="662892" y="7361421"/>
            <a:ext cx="5765193" cy="1268247"/>
            <a:chOff x="0" y="-38100"/>
            <a:chExt cx="2020607" cy="444500"/>
          </a:xfrm>
        </p:grpSpPr>
        <p:sp>
          <p:nvSpPr>
            <p:cNvPr id="800" name="Google Shape;800;p18"/>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8"/>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18"/>
          <p:cNvGrpSpPr/>
          <p:nvPr/>
        </p:nvGrpSpPr>
        <p:grpSpPr>
          <a:xfrm>
            <a:off x="897867" y="7668153"/>
            <a:ext cx="763491" cy="763491"/>
            <a:chOff x="0" y="0"/>
            <a:chExt cx="812800" cy="812800"/>
          </a:xfrm>
        </p:grpSpPr>
        <p:sp>
          <p:nvSpPr>
            <p:cNvPr id="803" name="Google Shape;80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18"/>
          <p:cNvGrpSpPr/>
          <p:nvPr/>
        </p:nvGrpSpPr>
        <p:grpSpPr>
          <a:xfrm>
            <a:off x="662892" y="8655191"/>
            <a:ext cx="5641479" cy="1268247"/>
            <a:chOff x="0" y="-38100"/>
            <a:chExt cx="1977247" cy="444500"/>
          </a:xfrm>
        </p:grpSpPr>
        <p:sp>
          <p:nvSpPr>
            <p:cNvPr id="806" name="Google Shape;806;p18"/>
            <p:cNvSpPr/>
            <p:nvPr/>
          </p:nvSpPr>
          <p:spPr>
            <a:xfrm>
              <a:off x="0" y="0"/>
              <a:ext cx="1977247" cy="406400"/>
            </a:xfrm>
            <a:custGeom>
              <a:rect b="b" l="l" r="r" t="t"/>
              <a:pathLst>
                <a:path extrusionOk="0" h="406400" w="1977247">
                  <a:moveTo>
                    <a:pt x="1774047" y="0"/>
                  </a:moveTo>
                  <a:cubicBezTo>
                    <a:pt x="1886271" y="0"/>
                    <a:pt x="1977247" y="90976"/>
                    <a:pt x="1977247" y="203200"/>
                  </a:cubicBezTo>
                  <a:cubicBezTo>
                    <a:pt x="1977247" y="315424"/>
                    <a:pt x="1886271" y="406400"/>
                    <a:pt x="177404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8"/>
            <p:cNvSpPr txBox="1"/>
            <p:nvPr/>
          </p:nvSpPr>
          <p:spPr>
            <a:xfrm>
              <a:off x="0" y="-38100"/>
              <a:ext cx="197724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18"/>
          <p:cNvGrpSpPr/>
          <p:nvPr/>
        </p:nvGrpSpPr>
        <p:grpSpPr>
          <a:xfrm>
            <a:off x="897867" y="9010668"/>
            <a:ext cx="763491" cy="763491"/>
            <a:chOff x="0" y="0"/>
            <a:chExt cx="812800" cy="812800"/>
          </a:xfrm>
        </p:grpSpPr>
        <p:sp>
          <p:nvSpPr>
            <p:cNvPr id="809" name="Google Shape;8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1" name="Google Shape;811;p18"/>
          <p:cNvSpPr txBox="1"/>
          <p:nvPr/>
        </p:nvSpPr>
        <p:spPr>
          <a:xfrm>
            <a:off x="1855385" y="5240480"/>
            <a:ext cx="5001297" cy="2971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Organisation &amp; Management </a:t>
            </a:r>
            <a:endParaRPr/>
          </a:p>
        </p:txBody>
      </p:sp>
      <p:sp>
        <p:nvSpPr>
          <p:cNvPr id="812" name="Google Shape;812;p18"/>
          <p:cNvSpPr txBox="1"/>
          <p:nvPr/>
        </p:nvSpPr>
        <p:spPr>
          <a:xfrm>
            <a:off x="1788523" y="6503177"/>
            <a:ext cx="4219542"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Human Resource Development &amp; Management </a:t>
            </a:r>
            <a:endParaRPr/>
          </a:p>
        </p:txBody>
      </p:sp>
      <p:sp>
        <p:nvSpPr>
          <p:cNvPr id="813" name="Google Shape;813;p18"/>
          <p:cNvSpPr txBox="1"/>
          <p:nvPr/>
        </p:nvSpPr>
        <p:spPr>
          <a:xfrm>
            <a:off x="1855385" y="7928320"/>
            <a:ext cx="4329545" cy="2971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Policies &amp; Procedures  </a:t>
            </a:r>
            <a:endParaRPr/>
          </a:p>
        </p:txBody>
      </p:sp>
      <p:sp>
        <p:nvSpPr>
          <p:cNvPr id="814" name="Google Shape;814;p18"/>
          <p:cNvSpPr txBox="1"/>
          <p:nvPr/>
        </p:nvSpPr>
        <p:spPr>
          <a:xfrm>
            <a:off x="1855385" y="9243824"/>
            <a:ext cx="4282892" cy="2971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Facilities &amp; Equipment</a:t>
            </a:r>
            <a:endParaRPr/>
          </a:p>
        </p:txBody>
      </p:sp>
      <p:grpSp>
        <p:nvGrpSpPr>
          <p:cNvPr id="815" name="Google Shape;815;p18"/>
          <p:cNvGrpSpPr/>
          <p:nvPr/>
        </p:nvGrpSpPr>
        <p:grpSpPr>
          <a:xfrm>
            <a:off x="7208086" y="5979808"/>
            <a:ext cx="5641479" cy="1268247"/>
            <a:chOff x="0" y="-38100"/>
            <a:chExt cx="1977247" cy="444500"/>
          </a:xfrm>
        </p:grpSpPr>
        <p:sp>
          <p:nvSpPr>
            <p:cNvPr id="816" name="Google Shape;816;p18"/>
            <p:cNvSpPr/>
            <p:nvPr/>
          </p:nvSpPr>
          <p:spPr>
            <a:xfrm>
              <a:off x="0" y="0"/>
              <a:ext cx="1977247" cy="406400"/>
            </a:xfrm>
            <a:custGeom>
              <a:rect b="b" l="l" r="r" t="t"/>
              <a:pathLst>
                <a:path extrusionOk="0" h="406400" w="1977247">
                  <a:moveTo>
                    <a:pt x="1774047" y="0"/>
                  </a:moveTo>
                  <a:cubicBezTo>
                    <a:pt x="1886271" y="0"/>
                    <a:pt x="1977247" y="90976"/>
                    <a:pt x="1977247" y="203200"/>
                  </a:cubicBezTo>
                  <a:cubicBezTo>
                    <a:pt x="1977247" y="315424"/>
                    <a:pt x="1886271" y="406400"/>
                    <a:pt x="177404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8"/>
            <p:cNvSpPr txBox="1"/>
            <p:nvPr/>
          </p:nvSpPr>
          <p:spPr>
            <a:xfrm>
              <a:off x="0" y="-38100"/>
              <a:ext cx="197724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8" name="Google Shape;818;p18"/>
          <p:cNvGrpSpPr/>
          <p:nvPr/>
        </p:nvGrpSpPr>
        <p:grpSpPr>
          <a:xfrm>
            <a:off x="7208086" y="7648051"/>
            <a:ext cx="5641479" cy="1268247"/>
            <a:chOff x="0" y="-38100"/>
            <a:chExt cx="1977247" cy="444500"/>
          </a:xfrm>
        </p:grpSpPr>
        <p:sp>
          <p:nvSpPr>
            <p:cNvPr id="819" name="Google Shape;819;p18"/>
            <p:cNvSpPr/>
            <p:nvPr/>
          </p:nvSpPr>
          <p:spPr>
            <a:xfrm>
              <a:off x="0" y="0"/>
              <a:ext cx="1977247" cy="406400"/>
            </a:xfrm>
            <a:custGeom>
              <a:rect b="b" l="l" r="r" t="t"/>
              <a:pathLst>
                <a:path extrusionOk="0" h="406400" w="1977247">
                  <a:moveTo>
                    <a:pt x="1774047" y="0"/>
                  </a:moveTo>
                  <a:cubicBezTo>
                    <a:pt x="1886271" y="0"/>
                    <a:pt x="1977247" y="90976"/>
                    <a:pt x="1977247" y="203200"/>
                  </a:cubicBezTo>
                  <a:cubicBezTo>
                    <a:pt x="1977247" y="315424"/>
                    <a:pt x="1886271" y="406400"/>
                    <a:pt x="177404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8"/>
            <p:cNvSpPr txBox="1"/>
            <p:nvPr/>
          </p:nvSpPr>
          <p:spPr>
            <a:xfrm>
              <a:off x="0" y="-38100"/>
              <a:ext cx="197724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1" name="Google Shape;821;p18"/>
          <p:cNvGrpSpPr/>
          <p:nvPr/>
        </p:nvGrpSpPr>
        <p:grpSpPr>
          <a:xfrm>
            <a:off x="7671613" y="6286539"/>
            <a:ext cx="763491" cy="763491"/>
            <a:chOff x="0" y="0"/>
            <a:chExt cx="812800" cy="812800"/>
          </a:xfrm>
        </p:grpSpPr>
        <p:sp>
          <p:nvSpPr>
            <p:cNvPr id="822" name="Google Shape;82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4" name="Google Shape;824;p18"/>
          <p:cNvGrpSpPr/>
          <p:nvPr/>
        </p:nvGrpSpPr>
        <p:grpSpPr>
          <a:xfrm>
            <a:off x="7671613" y="8000407"/>
            <a:ext cx="763491" cy="763491"/>
            <a:chOff x="0" y="0"/>
            <a:chExt cx="812800" cy="812800"/>
          </a:xfrm>
        </p:grpSpPr>
        <p:sp>
          <p:nvSpPr>
            <p:cNvPr id="825" name="Google Shape;82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7" name="Google Shape;827;p18"/>
          <p:cNvSpPr txBox="1"/>
          <p:nvPr/>
        </p:nvSpPr>
        <p:spPr>
          <a:xfrm>
            <a:off x="8631500" y="6367295"/>
            <a:ext cx="4282892"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Safety &amp; Performance Improvement Activities</a:t>
            </a:r>
            <a:endParaRPr/>
          </a:p>
        </p:txBody>
      </p:sp>
      <p:sp>
        <p:nvSpPr>
          <p:cNvPr id="828" name="Google Shape;828;p18"/>
          <p:cNvSpPr txBox="1"/>
          <p:nvPr/>
        </p:nvSpPr>
        <p:spPr>
          <a:xfrm>
            <a:off x="8631500" y="8208791"/>
            <a:ext cx="4282892" cy="2971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Special Requirements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832" name="Shape 832"/>
        <p:cNvGrpSpPr/>
        <p:nvPr/>
      </p:nvGrpSpPr>
      <p:grpSpPr>
        <a:xfrm>
          <a:off x="0" y="0"/>
          <a:ext cx="0" cy="0"/>
          <a:chOff x="0" y="0"/>
          <a:chExt cx="0" cy="0"/>
        </a:xfrm>
      </p:grpSpPr>
      <p:grpSp>
        <p:nvGrpSpPr>
          <p:cNvPr id="833" name="Google Shape;833;p19"/>
          <p:cNvGrpSpPr/>
          <p:nvPr/>
        </p:nvGrpSpPr>
        <p:grpSpPr>
          <a:xfrm>
            <a:off x="3949863" y="-543472"/>
            <a:ext cx="4326989" cy="4326989"/>
            <a:chOff x="0" y="0"/>
            <a:chExt cx="812800" cy="812800"/>
          </a:xfrm>
        </p:grpSpPr>
        <p:sp>
          <p:nvSpPr>
            <p:cNvPr id="834" name="Google Shape;83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6" name="Google Shape;836;p19"/>
          <p:cNvGrpSpPr/>
          <p:nvPr/>
        </p:nvGrpSpPr>
        <p:grpSpPr>
          <a:xfrm>
            <a:off x="609029" y="6917357"/>
            <a:ext cx="2602637" cy="2602637"/>
            <a:chOff x="0" y="0"/>
            <a:chExt cx="812800" cy="812800"/>
          </a:xfrm>
        </p:grpSpPr>
        <p:sp>
          <p:nvSpPr>
            <p:cNvPr id="837" name="Google Shape;83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9" name="Google Shape;839;p19"/>
          <p:cNvSpPr txBox="1"/>
          <p:nvPr/>
        </p:nvSpPr>
        <p:spPr>
          <a:xfrm>
            <a:off x="1028700" y="1677172"/>
            <a:ext cx="7458511" cy="925613"/>
          </a:xfrm>
          <a:prstGeom prst="rect">
            <a:avLst/>
          </a:prstGeom>
          <a:noFill/>
          <a:ln>
            <a:noFill/>
          </a:ln>
        </p:spPr>
        <p:txBody>
          <a:bodyPr anchorCtr="0" anchor="t" bIns="0" lIns="0" spcFirstLastPara="1" rIns="0" wrap="square" tIns="0">
            <a:spAutoFit/>
          </a:bodyPr>
          <a:lstStyle/>
          <a:p>
            <a:pPr indent="0" lvl="0" marL="0" marR="0" rtl="0" algn="l">
              <a:lnSpc>
                <a:spcPct val="93030"/>
              </a:lnSpc>
              <a:spcBef>
                <a:spcPts val="0"/>
              </a:spcBef>
              <a:spcAft>
                <a:spcPts val="0"/>
              </a:spcAft>
              <a:buNone/>
            </a:pPr>
            <a:r>
              <a:rPr b="1" i="0" lang="en-US" sz="3660" u="none" cap="none" strike="noStrike">
                <a:solidFill>
                  <a:srgbClr val="004AAD"/>
                </a:solidFill>
                <a:latin typeface="Poppins"/>
                <a:ea typeface="Poppins"/>
                <a:cs typeface="Poppins"/>
                <a:sym typeface="Poppins"/>
              </a:rPr>
              <a:t>EVIDENCE OF</a:t>
            </a:r>
            <a:endParaRPr/>
          </a:p>
          <a:p>
            <a:pPr indent="0" lvl="0" marL="0" marR="0" rtl="0" algn="l">
              <a:lnSpc>
                <a:spcPct val="93030"/>
              </a:lnSpc>
              <a:spcBef>
                <a:spcPts val="0"/>
              </a:spcBef>
              <a:spcAft>
                <a:spcPts val="0"/>
              </a:spcAft>
              <a:buNone/>
            </a:pPr>
            <a:r>
              <a:rPr b="1" i="0" lang="en-US" sz="3660" u="none" cap="none" strike="noStrike">
                <a:solidFill>
                  <a:srgbClr val="004AAD"/>
                </a:solidFill>
                <a:latin typeface="Poppins"/>
                <a:ea typeface="Poppins"/>
                <a:cs typeface="Poppins"/>
                <a:sym typeface="Poppins"/>
              </a:rPr>
              <a:t>COMPLIANCE</a:t>
            </a:r>
            <a:endParaRPr/>
          </a:p>
        </p:txBody>
      </p:sp>
      <p:sp>
        <p:nvSpPr>
          <p:cNvPr id="840" name="Google Shape;840;p19"/>
          <p:cNvSpPr txBox="1"/>
          <p:nvPr/>
        </p:nvSpPr>
        <p:spPr>
          <a:xfrm>
            <a:off x="1028700" y="6534268"/>
            <a:ext cx="7523940" cy="13727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1" i="0" lang="en-US" sz="2199" u="none" cap="none" strike="noStrike">
                <a:solidFill>
                  <a:srgbClr val="000000"/>
                </a:solidFill>
                <a:latin typeface="Montserrat"/>
                <a:ea typeface="Montserrat"/>
                <a:cs typeface="Montserrat"/>
                <a:sym typeface="Montserrat"/>
              </a:rPr>
              <a:t>All evidence must be organised, dated, and readily available during MSQH surveys. Digital records via AIMS system are accepted alongside physical documentation for audit purposes.</a:t>
            </a:r>
            <a:endParaRPr/>
          </a:p>
        </p:txBody>
      </p:sp>
      <p:sp>
        <p:nvSpPr>
          <p:cNvPr id="841" name="Google Shape;841;p19"/>
          <p:cNvSpPr txBox="1"/>
          <p:nvPr/>
        </p:nvSpPr>
        <p:spPr>
          <a:xfrm>
            <a:off x="1028700" y="4047058"/>
            <a:ext cx="7258050" cy="17156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1" i="0" lang="en-US" sz="2199" u="none" cap="none" strike="noStrike">
                <a:solidFill>
                  <a:srgbClr val="000000"/>
                </a:solidFill>
                <a:latin typeface="Montserrat"/>
                <a:ea typeface="Montserrat"/>
                <a:cs typeface="Montserrat"/>
                <a:sym typeface="Montserrat"/>
              </a:rPr>
              <a:t>Compliance evidence follows the Standard → Intent → Evidence format. Documentation must be current, accessible, and demonstrate consistent implementation across all hospital departments.</a:t>
            </a:r>
            <a:endParaRPr/>
          </a:p>
        </p:txBody>
      </p:sp>
      <p:grpSp>
        <p:nvGrpSpPr>
          <p:cNvPr id="842" name="Google Shape;842;p19"/>
          <p:cNvGrpSpPr/>
          <p:nvPr/>
        </p:nvGrpSpPr>
        <p:grpSpPr>
          <a:xfrm rot="10800000">
            <a:off x="9743492" y="-181880"/>
            <a:ext cx="12503374" cy="11231711"/>
            <a:chOff x="8027" y="-38100"/>
            <a:chExt cx="819998" cy="736600"/>
          </a:xfrm>
        </p:grpSpPr>
        <p:sp>
          <p:nvSpPr>
            <p:cNvPr id="843" name="Google Shape;843;p19"/>
            <p:cNvSpPr/>
            <p:nvPr/>
          </p:nvSpPr>
          <p:spPr>
            <a:xfrm>
              <a:off x="8027" y="0"/>
              <a:ext cx="819998" cy="698500"/>
            </a:xfrm>
            <a:custGeom>
              <a:rect b="b" l="l" r="r" t="t"/>
              <a:pathLst>
                <a:path extrusionOk="0" h="698500" w="819998">
                  <a:moveTo>
                    <a:pt x="813060" y="374971"/>
                  </a:moveTo>
                  <a:lnTo>
                    <a:pt x="639789" y="672779"/>
                  </a:lnTo>
                  <a:cubicBezTo>
                    <a:pt x="630524" y="688703"/>
                    <a:pt x="613490" y="698500"/>
                    <a:pt x="595067" y="698500"/>
                  </a:cubicBezTo>
                  <a:lnTo>
                    <a:pt x="224931" y="698500"/>
                  </a:lnTo>
                  <a:cubicBezTo>
                    <a:pt x="206507" y="698500"/>
                    <a:pt x="189473" y="688703"/>
                    <a:pt x="180208" y="672779"/>
                  </a:cubicBezTo>
                  <a:lnTo>
                    <a:pt x="6938" y="374971"/>
                  </a:lnTo>
                  <a:cubicBezTo>
                    <a:pt x="-2313" y="359071"/>
                    <a:pt x="-2313" y="339429"/>
                    <a:pt x="6938" y="323529"/>
                  </a:cubicBezTo>
                  <a:lnTo>
                    <a:pt x="180208" y="25721"/>
                  </a:lnTo>
                  <a:cubicBezTo>
                    <a:pt x="189473" y="9797"/>
                    <a:pt x="206507" y="0"/>
                    <a:pt x="224931" y="0"/>
                  </a:cubicBezTo>
                  <a:lnTo>
                    <a:pt x="595067" y="0"/>
                  </a:lnTo>
                  <a:cubicBezTo>
                    <a:pt x="613490" y="0"/>
                    <a:pt x="630524" y="9797"/>
                    <a:pt x="639789" y="25721"/>
                  </a:cubicBezTo>
                  <a:lnTo>
                    <a:pt x="813060" y="323529"/>
                  </a:lnTo>
                  <a:cubicBezTo>
                    <a:pt x="822310" y="339429"/>
                    <a:pt x="822310" y="359071"/>
                    <a:pt x="813060" y="374971"/>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9"/>
            <p:cNvSpPr txBox="1"/>
            <p:nvPr/>
          </p:nvSpPr>
          <p:spPr>
            <a:xfrm>
              <a:off x="114300" y="-38100"/>
              <a:ext cx="607451"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5" name="Google Shape;845;p19"/>
          <p:cNvGrpSpPr/>
          <p:nvPr/>
        </p:nvGrpSpPr>
        <p:grpSpPr>
          <a:xfrm>
            <a:off x="10671750" y="554363"/>
            <a:ext cx="1740394" cy="1740394"/>
            <a:chOff x="0" y="0"/>
            <a:chExt cx="812800" cy="812800"/>
          </a:xfrm>
        </p:grpSpPr>
        <p:sp>
          <p:nvSpPr>
            <p:cNvPr id="846" name="Google Shape;8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19"/>
          <p:cNvGrpSpPr/>
          <p:nvPr/>
        </p:nvGrpSpPr>
        <p:grpSpPr>
          <a:xfrm>
            <a:off x="10884394" y="767007"/>
            <a:ext cx="1315106" cy="1315106"/>
            <a:chOff x="0" y="0"/>
            <a:chExt cx="812800" cy="812800"/>
          </a:xfrm>
        </p:grpSpPr>
        <p:sp>
          <p:nvSpPr>
            <p:cNvPr id="849" name="Google Shape;84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1" name="Google Shape;851;p19"/>
          <p:cNvGrpSpPr/>
          <p:nvPr/>
        </p:nvGrpSpPr>
        <p:grpSpPr>
          <a:xfrm>
            <a:off x="9619440" y="2228205"/>
            <a:ext cx="1740394" cy="1740394"/>
            <a:chOff x="0" y="0"/>
            <a:chExt cx="812800" cy="812800"/>
          </a:xfrm>
        </p:grpSpPr>
        <p:sp>
          <p:nvSpPr>
            <p:cNvPr id="852" name="Google Shape;8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19"/>
          <p:cNvGrpSpPr/>
          <p:nvPr/>
        </p:nvGrpSpPr>
        <p:grpSpPr>
          <a:xfrm>
            <a:off x="9832084" y="2440848"/>
            <a:ext cx="1315106" cy="1315106"/>
            <a:chOff x="0" y="0"/>
            <a:chExt cx="812800" cy="812800"/>
          </a:xfrm>
        </p:grpSpPr>
        <p:sp>
          <p:nvSpPr>
            <p:cNvPr id="855" name="Google Shape;8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7" name="Google Shape;857;p19"/>
          <p:cNvGrpSpPr/>
          <p:nvPr/>
        </p:nvGrpSpPr>
        <p:grpSpPr>
          <a:xfrm>
            <a:off x="9144000" y="4325397"/>
            <a:ext cx="1740394" cy="1740394"/>
            <a:chOff x="0" y="0"/>
            <a:chExt cx="812800" cy="812800"/>
          </a:xfrm>
        </p:grpSpPr>
        <p:sp>
          <p:nvSpPr>
            <p:cNvPr id="858" name="Google Shape;8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0" name="Google Shape;860;p19"/>
          <p:cNvGrpSpPr/>
          <p:nvPr/>
        </p:nvGrpSpPr>
        <p:grpSpPr>
          <a:xfrm>
            <a:off x="9356644" y="4538041"/>
            <a:ext cx="1315106" cy="1315106"/>
            <a:chOff x="0" y="0"/>
            <a:chExt cx="812800" cy="812800"/>
          </a:xfrm>
        </p:grpSpPr>
        <p:sp>
          <p:nvSpPr>
            <p:cNvPr id="861" name="Google Shape;8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3" name="Google Shape;863;p19"/>
          <p:cNvGrpSpPr/>
          <p:nvPr/>
        </p:nvGrpSpPr>
        <p:grpSpPr>
          <a:xfrm>
            <a:off x="9619440" y="6320075"/>
            <a:ext cx="1740394" cy="1740394"/>
            <a:chOff x="0" y="0"/>
            <a:chExt cx="812800" cy="812800"/>
          </a:xfrm>
        </p:grpSpPr>
        <p:sp>
          <p:nvSpPr>
            <p:cNvPr id="864" name="Google Shape;8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19"/>
          <p:cNvGrpSpPr/>
          <p:nvPr/>
        </p:nvGrpSpPr>
        <p:grpSpPr>
          <a:xfrm>
            <a:off x="9832084" y="6532718"/>
            <a:ext cx="1315106" cy="1315106"/>
            <a:chOff x="0" y="0"/>
            <a:chExt cx="812800" cy="812800"/>
          </a:xfrm>
        </p:grpSpPr>
        <p:sp>
          <p:nvSpPr>
            <p:cNvPr id="867" name="Google Shape;8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19"/>
          <p:cNvGrpSpPr/>
          <p:nvPr/>
        </p:nvGrpSpPr>
        <p:grpSpPr>
          <a:xfrm>
            <a:off x="10671750" y="7992243"/>
            <a:ext cx="1740394" cy="1740394"/>
            <a:chOff x="0" y="0"/>
            <a:chExt cx="812800" cy="812800"/>
          </a:xfrm>
        </p:grpSpPr>
        <p:sp>
          <p:nvSpPr>
            <p:cNvPr id="870" name="Google Shape;8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19"/>
          <p:cNvGrpSpPr/>
          <p:nvPr/>
        </p:nvGrpSpPr>
        <p:grpSpPr>
          <a:xfrm>
            <a:off x="10884394" y="8204887"/>
            <a:ext cx="1315106" cy="1315106"/>
            <a:chOff x="0" y="0"/>
            <a:chExt cx="812800" cy="812800"/>
          </a:xfrm>
        </p:grpSpPr>
        <p:sp>
          <p:nvSpPr>
            <p:cNvPr id="873" name="Google Shape;8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5" name="Google Shape;875;p19"/>
          <p:cNvSpPr txBox="1"/>
          <p:nvPr/>
        </p:nvSpPr>
        <p:spPr>
          <a:xfrm>
            <a:off x="12726516" y="1132159"/>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Vision &amp; Mission Statements</a:t>
            </a:r>
            <a:endParaRPr/>
          </a:p>
        </p:txBody>
      </p:sp>
      <p:sp>
        <p:nvSpPr>
          <p:cNvPr id="876" name="Google Shape;876;p19"/>
          <p:cNvSpPr txBox="1"/>
          <p:nvPr/>
        </p:nvSpPr>
        <p:spPr>
          <a:xfrm>
            <a:off x="11836084" y="2858723"/>
            <a:ext cx="5189573" cy="609967"/>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Organisation Charts &amp; Appointment Letters</a:t>
            </a:r>
            <a:endParaRPr/>
          </a:p>
        </p:txBody>
      </p:sp>
      <p:sp>
        <p:nvSpPr>
          <p:cNvPr id="877" name="Google Shape;877;p19"/>
          <p:cNvSpPr txBox="1"/>
          <p:nvPr/>
        </p:nvSpPr>
        <p:spPr>
          <a:xfrm>
            <a:off x="11147190" y="4886025"/>
            <a:ext cx="5189573" cy="609967"/>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Terms of Reference &amp; Meeting Minutes</a:t>
            </a:r>
            <a:endParaRPr/>
          </a:p>
        </p:txBody>
      </p:sp>
      <p:sp>
        <p:nvSpPr>
          <p:cNvPr id="878" name="Google Shape;878;p19"/>
          <p:cNvSpPr txBox="1"/>
          <p:nvPr/>
        </p:nvSpPr>
        <p:spPr>
          <a:xfrm>
            <a:off x="11836084" y="6610063"/>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Policies &amp; Procedures Documents</a:t>
            </a:r>
            <a:endParaRPr/>
          </a:p>
        </p:txBody>
      </p:sp>
      <p:sp>
        <p:nvSpPr>
          <p:cNvPr id="879" name="Google Shape;879;p19"/>
          <p:cNvSpPr txBox="1"/>
          <p:nvPr/>
        </p:nvSpPr>
        <p:spPr>
          <a:xfrm>
            <a:off x="12726516" y="8535704"/>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Audit Reports &amp; Quality Records</a:t>
            </a:r>
            <a:endParaRPr/>
          </a:p>
        </p:txBody>
      </p:sp>
      <p:sp>
        <p:nvSpPr>
          <p:cNvPr id="880" name="Google Shape;880;p19"/>
          <p:cNvSpPr txBox="1"/>
          <p:nvPr/>
        </p:nvSpPr>
        <p:spPr>
          <a:xfrm>
            <a:off x="11277624" y="995208"/>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1</a:t>
            </a:r>
            <a:endParaRPr/>
          </a:p>
        </p:txBody>
      </p:sp>
      <p:sp>
        <p:nvSpPr>
          <p:cNvPr id="881" name="Google Shape;881;p19"/>
          <p:cNvSpPr txBox="1"/>
          <p:nvPr/>
        </p:nvSpPr>
        <p:spPr>
          <a:xfrm>
            <a:off x="10210407" y="2669050"/>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2</a:t>
            </a:r>
            <a:endParaRPr/>
          </a:p>
        </p:txBody>
      </p:sp>
      <p:sp>
        <p:nvSpPr>
          <p:cNvPr id="882" name="Google Shape;882;p19"/>
          <p:cNvSpPr txBox="1"/>
          <p:nvPr/>
        </p:nvSpPr>
        <p:spPr>
          <a:xfrm>
            <a:off x="9734967" y="4766243"/>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3</a:t>
            </a:r>
            <a:endParaRPr/>
          </a:p>
        </p:txBody>
      </p:sp>
      <p:sp>
        <p:nvSpPr>
          <p:cNvPr id="883" name="Google Shape;883;p19"/>
          <p:cNvSpPr txBox="1"/>
          <p:nvPr/>
        </p:nvSpPr>
        <p:spPr>
          <a:xfrm>
            <a:off x="10210407" y="6760920"/>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4</a:t>
            </a:r>
            <a:endParaRPr/>
          </a:p>
        </p:txBody>
      </p:sp>
      <p:sp>
        <p:nvSpPr>
          <p:cNvPr id="884" name="Google Shape;884;p19"/>
          <p:cNvSpPr txBox="1"/>
          <p:nvPr/>
        </p:nvSpPr>
        <p:spPr>
          <a:xfrm>
            <a:off x="11262717" y="8433089"/>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5</a:t>
            </a:r>
            <a:endParaRPr/>
          </a:p>
        </p:txBody>
      </p:sp>
      <p:grpSp>
        <p:nvGrpSpPr>
          <p:cNvPr id="885" name="Google Shape;885;p19"/>
          <p:cNvGrpSpPr/>
          <p:nvPr/>
        </p:nvGrpSpPr>
        <p:grpSpPr>
          <a:xfrm>
            <a:off x="5641601" y="8610976"/>
            <a:ext cx="3715807" cy="3715807"/>
            <a:chOff x="0" y="0"/>
            <a:chExt cx="812800" cy="812800"/>
          </a:xfrm>
        </p:grpSpPr>
        <p:sp>
          <p:nvSpPr>
            <p:cNvPr id="886" name="Google Shape;88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03" name="Shape 103"/>
        <p:cNvGrpSpPr/>
        <p:nvPr/>
      </p:nvGrpSpPr>
      <p:grpSpPr>
        <a:xfrm>
          <a:off x="0" y="0"/>
          <a:ext cx="0" cy="0"/>
          <a:chOff x="0" y="0"/>
          <a:chExt cx="0" cy="0"/>
        </a:xfrm>
      </p:grpSpPr>
      <p:grpSp>
        <p:nvGrpSpPr>
          <p:cNvPr id="104" name="Google Shape;104;p2"/>
          <p:cNvGrpSpPr/>
          <p:nvPr/>
        </p:nvGrpSpPr>
        <p:grpSpPr>
          <a:xfrm rot="5400000">
            <a:off x="10418165" y="-472693"/>
            <a:ext cx="11025476" cy="11232388"/>
            <a:chOff x="0" y="-38100"/>
            <a:chExt cx="461732" cy="470397"/>
          </a:xfrm>
        </p:grpSpPr>
        <p:sp>
          <p:nvSpPr>
            <p:cNvPr id="105" name="Google Shape;105;p2"/>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2"/>
          <p:cNvGrpSpPr/>
          <p:nvPr/>
        </p:nvGrpSpPr>
        <p:grpSpPr>
          <a:xfrm rot="-2508178">
            <a:off x="11977535" y="-199280"/>
            <a:ext cx="7555438" cy="5669111"/>
            <a:chOff x="0" y="-38100"/>
            <a:chExt cx="1989909" cy="1493099"/>
          </a:xfrm>
        </p:grpSpPr>
        <p:sp>
          <p:nvSpPr>
            <p:cNvPr id="108" name="Google Shape;108;p2"/>
            <p:cNvSpPr/>
            <p:nvPr/>
          </p:nvSpPr>
          <p:spPr>
            <a:xfrm>
              <a:off x="0" y="0"/>
              <a:ext cx="1989909" cy="1454999"/>
            </a:xfrm>
            <a:custGeom>
              <a:rect b="b" l="l" r="r" t="t"/>
              <a:pathLst>
                <a:path extrusionOk="0" h="1454999" w="1989909">
                  <a:moveTo>
                    <a:pt x="0" y="0"/>
                  </a:moveTo>
                  <a:lnTo>
                    <a:pt x="1989909" y="0"/>
                  </a:lnTo>
                  <a:lnTo>
                    <a:pt x="1989909" y="1454999"/>
                  </a:lnTo>
                  <a:lnTo>
                    <a:pt x="0" y="1454999"/>
                  </a:lnTo>
                  <a:close/>
                </a:path>
              </a:pathLst>
            </a:custGeom>
            <a:gradFill>
              <a:gsLst>
                <a:gs pos="0">
                  <a:srgbClr val="FFFFFF">
                    <a:alpha val="0"/>
                  </a:srgbClr>
                </a:gs>
                <a:gs pos="100000">
                  <a:srgbClr val="FFFFFF"/>
                </a:gs>
              </a:gsLst>
              <a:lin ang="0" scaled="0"/>
            </a:gradFill>
            <a:ln>
              <a:noFill/>
            </a:ln>
          </p:spPr>
        </p:sp>
        <p:sp>
          <p:nvSpPr>
            <p:cNvPr id="109" name="Google Shape;109;p2"/>
            <p:cNvSpPr txBox="1"/>
            <p:nvPr/>
          </p:nvSpPr>
          <p:spPr>
            <a:xfrm>
              <a:off x="0" y="-38100"/>
              <a:ext cx="1989908" cy="14930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2"/>
          <p:cNvSpPr/>
          <p:nvPr/>
        </p:nvSpPr>
        <p:spPr>
          <a:xfrm>
            <a:off x="8487211" y="1873345"/>
            <a:ext cx="7130785" cy="71307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2"/>
          <p:cNvGrpSpPr/>
          <p:nvPr/>
        </p:nvGrpSpPr>
        <p:grpSpPr>
          <a:xfrm>
            <a:off x="-714616" y="6474361"/>
            <a:ext cx="4326989" cy="4326989"/>
            <a:chOff x="0" y="0"/>
            <a:chExt cx="812800" cy="812800"/>
          </a:xfrm>
        </p:grpSpPr>
        <p:sp>
          <p:nvSpPr>
            <p:cNvPr id="112" name="Google Shape;112;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2"/>
          <p:cNvGrpSpPr/>
          <p:nvPr/>
        </p:nvGrpSpPr>
        <p:grpSpPr>
          <a:xfrm>
            <a:off x="3209449" y="2176542"/>
            <a:ext cx="2602637" cy="2602637"/>
            <a:chOff x="0" y="0"/>
            <a:chExt cx="812800" cy="812800"/>
          </a:xfrm>
        </p:grpSpPr>
        <p:sp>
          <p:nvSpPr>
            <p:cNvPr id="115" name="Google Shape;115;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2"/>
          <p:cNvSpPr txBox="1"/>
          <p:nvPr/>
        </p:nvSpPr>
        <p:spPr>
          <a:xfrm>
            <a:off x="1028700" y="1524775"/>
            <a:ext cx="7458511" cy="2636576"/>
          </a:xfrm>
          <a:prstGeom prst="rect">
            <a:avLst/>
          </a:prstGeom>
          <a:noFill/>
          <a:ln>
            <a:noFill/>
          </a:ln>
        </p:spPr>
        <p:txBody>
          <a:bodyPr anchorCtr="0" anchor="t" bIns="0" lIns="0" spcFirstLastPara="1" rIns="0" wrap="square" tIns="0">
            <a:spAutoFit/>
          </a:bodyPr>
          <a:lstStyle/>
          <a:p>
            <a:pPr indent="0" lvl="0" marL="0" marR="0" rtl="0" algn="l">
              <a:lnSpc>
                <a:spcPct val="92996"/>
              </a:lnSpc>
              <a:spcBef>
                <a:spcPts val="0"/>
              </a:spcBef>
              <a:spcAft>
                <a:spcPts val="0"/>
              </a:spcAft>
              <a:buNone/>
            </a:pPr>
            <a:r>
              <a:rPr b="1" i="0" lang="en-US" sz="7168" u="none" cap="none" strike="noStrike">
                <a:solidFill>
                  <a:srgbClr val="004AAD"/>
                </a:solidFill>
                <a:latin typeface="Poppins"/>
                <a:ea typeface="Poppins"/>
                <a:cs typeface="Poppins"/>
                <a:sym typeface="Poppins"/>
              </a:rPr>
              <a:t>WELCOME TO THE 7TH EDITION TRAINING</a:t>
            </a:r>
            <a:endParaRPr/>
          </a:p>
        </p:txBody>
      </p:sp>
      <p:sp>
        <p:nvSpPr>
          <p:cNvPr id="118" name="Google Shape;118;p2"/>
          <p:cNvSpPr txBox="1"/>
          <p:nvPr/>
        </p:nvSpPr>
        <p:spPr>
          <a:xfrm>
            <a:off x="1028700" y="4407266"/>
            <a:ext cx="7458511"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The MSQH 7th Edition was launched, grounded in the IEEA Principles.</a:t>
            </a:r>
            <a:endParaRPr/>
          </a:p>
          <a:p>
            <a:pPr indent="0" lvl="0" marL="0" marR="0" rtl="0" algn="just">
              <a:lnSpc>
                <a:spcPct val="123000"/>
              </a:lnSpc>
              <a:spcBef>
                <a:spcPts val="0"/>
              </a:spcBef>
              <a:spcAft>
                <a:spcPts val="0"/>
              </a:spcAft>
              <a:buNone/>
            </a:pPr>
            <a:r>
              <a:t/>
            </a:r>
            <a:endParaRPr b="1" i="0" sz="2000" u="none" cap="none" strike="noStrike">
              <a:solidFill>
                <a:srgbClr val="000000"/>
              </a:solidFill>
              <a:latin typeface="Montserrat"/>
              <a:ea typeface="Montserrat"/>
              <a:cs typeface="Montserrat"/>
              <a:sym typeface="Montserrat"/>
            </a:endParaRPr>
          </a:p>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This edition introduces a centralised training approach to ensure consistent understanding across all hospital departments and leadership teams.</a:t>
            </a:r>
            <a:endParaRPr/>
          </a:p>
        </p:txBody>
      </p:sp>
      <p:sp>
        <p:nvSpPr>
          <p:cNvPr id="119" name="Google Shape;119;p2"/>
          <p:cNvSpPr txBox="1"/>
          <p:nvPr/>
        </p:nvSpPr>
        <p:spPr>
          <a:xfrm>
            <a:off x="1028700" y="6639342"/>
            <a:ext cx="7226548" cy="2058543"/>
          </a:xfrm>
          <a:prstGeom prst="rect">
            <a:avLst/>
          </a:prstGeom>
          <a:noFill/>
          <a:ln>
            <a:noFill/>
          </a:ln>
        </p:spPr>
        <p:txBody>
          <a:bodyPr anchorCtr="0" anchor="t" bIns="0" lIns="0" spcFirstLastPara="1" rIns="0" wrap="square" tIns="0">
            <a:spAutoFit/>
          </a:bodyPr>
          <a:lstStyle/>
          <a:p>
            <a:pPr indent="-237490" lvl="1" marL="474979" marR="0" rtl="0" algn="l">
              <a:lnSpc>
                <a:spcPct val="123010"/>
              </a:lnSpc>
              <a:spcBef>
                <a:spcPts val="0"/>
              </a:spcBef>
              <a:spcAft>
                <a:spcPts val="0"/>
              </a:spcAft>
              <a:buClr>
                <a:srgbClr val="000000"/>
              </a:buClr>
              <a:buSzPts val="2199"/>
              <a:buFont typeface="Arial"/>
              <a:buChar char="•"/>
            </a:pPr>
            <a:r>
              <a:rPr b="1" i="0" lang="en-US" sz="2199" u="none" cap="none" strike="noStrike">
                <a:solidFill>
                  <a:srgbClr val="000000"/>
                </a:solidFill>
                <a:latin typeface="Montserrat"/>
                <a:ea typeface="Montserrat"/>
                <a:cs typeface="Montserrat"/>
                <a:sym typeface="Montserrat"/>
              </a:rPr>
              <a:t>Centralized training </a:t>
            </a:r>
            <a:endParaRPr/>
          </a:p>
          <a:p>
            <a:pPr indent="-237490" lvl="1" marL="474979" marR="0" rtl="0" algn="l">
              <a:lnSpc>
                <a:spcPct val="123010"/>
              </a:lnSpc>
              <a:spcBef>
                <a:spcPts val="0"/>
              </a:spcBef>
              <a:spcAft>
                <a:spcPts val="0"/>
              </a:spcAft>
              <a:buClr>
                <a:srgbClr val="000000"/>
              </a:buClr>
              <a:buSzPts val="2199"/>
              <a:buFont typeface="Arial"/>
              <a:buChar char="•"/>
            </a:pPr>
            <a:r>
              <a:rPr b="1" i="0" lang="en-US" sz="2199" u="none" cap="none" strike="noStrike">
                <a:solidFill>
                  <a:srgbClr val="000000"/>
                </a:solidFill>
                <a:latin typeface="Montserrat"/>
                <a:ea typeface="Montserrat"/>
                <a:cs typeface="Montserrat"/>
                <a:sym typeface="Montserrat"/>
              </a:rPr>
              <a:t>Package 1 and Package 2 (GAP Analysis) - Optional / Recommended for 1ˢᵗ Cycle</a:t>
            </a:r>
            <a:endParaRPr/>
          </a:p>
          <a:p>
            <a:pPr indent="-237490" lvl="1" marL="474979" marR="0" rtl="0" algn="l">
              <a:lnSpc>
                <a:spcPct val="123010"/>
              </a:lnSpc>
              <a:spcBef>
                <a:spcPts val="0"/>
              </a:spcBef>
              <a:spcAft>
                <a:spcPts val="0"/>
              </a:spcAft>
              <a:buClr>
                <a:srgbClr val="000000"/>
              </a:buClr>
              <a:buSzPts val="2199"/>
              <a:buFont typeface="Arial"/>
              <a:buChar char="•"/>
            </a:pPr>
            <a:r>
              <a:rPr b="1" i="0" lang="en-US" sz="2199" u="none" cap="none" strike="noStrike">
                <a:solidFill>
                  <a:srgbClr val="000000"/>
                </a:solidFill>
                <a:latin typeface="Montserrat"/>
                <a:ea typeface="Montserrat"/>
                <a:cs typeface="Montserrat"/>
                <a:sym typeface="Montserrat"/>
              </a:rPr>
              <a:t>Individual/ Set of services - Optional</a:t>
            </a:r>
            <a:endParaRPr/>
          </a:p>
          <a:p>
            <a:pPr indent="-237490" lvl="1" marL="474979" marR="0" rtl="0" algn="l">
              <a:lnSpc>
                <a:spcPct val="123010"/>
              </a:lnSpc>
              <a:spcBef>
                <a:spcPts val="0"/>
              </a:spcBef>
              <a:spcAft>
                <a:spcPts val="0"/>
              </a:spcAft>
              <a:buClr>
                <a:srgbClr val="000000"/>
              </a:buClr>
              <a:buSzPts val="2199"/>
              <a:buFont typeface="Arial"/>
              <a:buChar char="•"/>
            </a:pPr>
            <a:r>
              <a:rPr b="1" i="0" lang="en-US" sz="2199" u="none" cap="none" strike="noStrike">
                <a:solidFill>
                  <a:srgbClr val="000000"/>
                </a:solidFill>
                <a:latin typeface="Montserrat"/>
                <a:ea typeface="Montserrat"/>
                <a:cs typeface="Montserrat"/>
                <a:sym typeface="Montserrat"/>
              </a:rPr>
              <a:t>Consultant Talk - Optional</a:t>
            </a:r>
            <a:endParaRPr/>
          </a:p>
          <a:p>
            <a:pPr indent="-237490" lvl="1" marL="474979" marR="0" rtl="0" algn="l">
              <a:lnSpc>
                <a:spcPct val="123010"/>
              </a:lnSpc>
              <a:spcBef>
                <a:spcPts val="0"/>
              </a:spcBef>
              <a:spcAft>
                <a:spcPts val="0"/>
              </a:spcAft>
              <a:buClr>
                <a:srgbClr val="000000"/>
              </a:buClr>
              <a:buSzPts val="2199"/>
              <a:buFont typeface="Arial"/>
              <a:buChar char="•"/>
            </a:pPr>
            <a:r>
              <a:rPr b="1" i="0" lang="en-US" sz="2199" u="none" cap="none" strike="noStrike">
                <a:solidFill>
                  <a:srgbClr val="000000"/>
                </a:solidFill>
                <a:latin typeface="Montserrat"/>
                <a:ea typeface="Montserrat"/>
                <a:cs typeface="Montserrat"/>
                <a:sym typeface="Montserrat"/>
              </a:rPr>
              <a:t>Mock Survey or selected services - Optional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891" name="Shape 891"/>
        <p:cNvGrpSpPr/>
        <p:nvPr/>
      </p:nvGrpSpPr>
      <p:grpSpPr>
        <a:xfrm>
          <a:off x="0" y="0"/>
          <a:ext cx="0" cy="0"/>
          <a:chOff x="0" y="0"/>
          <a:chExt cx="0" cy="0"/>
        </a:xfrm>
      </p:grpSpPr>
      <p:grpSp>
        <p:nvGrpSpPr>
          <p:cNvPr id="892" name="Google Shape;892;p20"/>
          <p:cNvGrpSpPr/>
          <p:nvPr/>
        </p:nvGrpSpPr>
        <p:grpSpPr>
          <a:xfrm rot="5400000">
            <a:off x="9136289" y="-472693"/>
            <a:ext cx="11025476" cy="11232388"/>
            <a:chOff x="0" y="-38100"/>
            <a:chExt cx="461732" cy="470397"/>
          </a:xfrm>
        </p:grpSpPr>
        <p:sp>
          <p:nvSpPr>
            <p:cNvPr id="893" name="Google Shape;893;p20"/>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20"/>
          <p:cNvGrpSpPr/>
          <p:nvPr/>
        </p:nvGrpSpPr>
        <p:grpSpPr>
          <a:xfrm>
            <a:off x="13371046" y="512879"/>
            <a:ext cx="4326989" cy="4326989"/>
            <a:chOff x="0" y="0"/>
            <a:chExt cx="812800" cy="812800"/>
          </a:xfrm>
        </p:grpSpPr>
        <p:sp>
          <p:nvSpPr>
            <p:cNvPr id="896" name="Google Shape;8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20"/>
          <p:cNvGrpSpPr/>
          <p:nvPr/>
        </p:nvGrpSpPr>
        <p:grpSpPr>
          <a:xfrm>
            <a:off x="12069727" y="8919394"/>
            <a:ext cx="2602637" cy="2602637"/>
            <a:chOff x="0" y="0"/>
            <a:chExt cx="812800" cy="812800"/>
          </a:xfrm>
        </p:grpSpPr>
        <p:sp>
          <p:nvSpPr>
            <p:cNvPr id="899" name="Google Shape;89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0"/>
          <p:cNvGrpSpPr/>
          <p:nvPr/>
        </p:nvGrpSpPr>
        <p:grpSpPr>
          <a:xfrm>
            <a:off x="3351143" y="3691858"/>
            <a:ext cx="2964313" cy="2964313"/>
            <a:chOff x="0" y="0"/>
            <a:chExt cx="812800" cy="812800"/>
          </a:xfrm>
        </p:grpSpPr>
        <p:sp>
          <p:nvSpPr>
            <p:cNvPr id="902" name="Google Shape;90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20"/>
          <p:cNvGrpSpPr/>
          <p:nvPr/>
        </p:nvGrpSpPr>
        <p:grpSpPr>
          <a:xfrm>
            <a:off x="3713327" y="4054041"/>
            <a:ext cx="2239946" cy="2239946"/>
            <a:chOff x="0" y="0"/>
            <a:chExt cx="812800" cy="812800"/>
          </a:xfrm>
        </p:grpSpPr>
        <p:sp>
          <p:nvSpPr>
            <p:cNvPr id="905" name="Google Shape;90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20"/>
          <p:cNvGrpSpPr/>
          <p:nvPr/>
        </p:nvGrpSpPr>
        <p:grpSpPr>
          <a:xfrm>
            <a:off x="1091574" y="1089728"/>
            <a:ext cx="2964313" cy="2964313"/>
            <a:chOff x="0" y="0"/>
            <a:chExt cx="812800" cy="812800"/>
          </a:xfrm>
        </p:grpSpPr>
        <p:sp>
          <p:nvSpPr>
            <p:cNvPr id="908" name="Google Shape;90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0" name="Google Shape;910;p20"/>
          <p:cNvGrpSpPr/>
          <p:nvPr/>
        </p:nvGrpSpPr>
        <p:grpSpPr>
          <a:xfrm>
            <a:off x="1453758" y="1451912"/>
            <a:ext cx="2239946" cy="2239946"/>
            <a:chOff x="0" y="0"/>
            <a:chExt cx="812800" cy="812800"/>
          </a:xfrm>
        </p:grpSpPr>
        <p:sp>
          <p:nvSpPr>
            <p:cNvPr id="911" name="Google Shape;91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 name="Google Shape;913;p20"/>
          <p:cNvGrpSpPr/>
          <p:nvPr/>
        </p:nvGrpSpPr>
        <p:grpSpPr>
          <a:xfrm>
            <a:off x="5736460" y="1089728"/>
            <a:ext cx="2964313" cy="2964313"/>
            <a:chOff x="0" y="0"/>
            <a:chExt cx="812800" cy="812800"/>
          </a:xfrm>
        </p:grpSpPr>
        <p:sp>
          <p:nvSpPr>
            <p:cNvPr id="914" name="Google Shape;91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 name="Google Shape;916;p20"/>
          <p:cNvGrpSpPr/>
          <p:nvPr/>
        </p:nvGrpSpPr>
        <p:grpSpPr>
          <a:xfrm>
            <a:off x="6098644" y="1451912"/>
            <a:ext cx="2239946" cy="2239946"/>
            <a:chOff x="0" y="0"/>
            <a:chExt cx="812800" cy="812800"/>
          </a:xfrm>
        </p:grpSpPr>
        <p:sp>
          <p:nvSpPr>
            <p:cNvPr id="917" name="Google Shape;91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9" name="Google Shape;919;p20"/>
          <p:cNvGrpSpPr/>
          <p:nvPr/>
        </p:nvGrpSpPr>
        <p:grpSpPr>
          <a:xfrm>
            <a:off x="1028700" y="6293987"/>
            <a:ext cx="2964313" cy="2964313"/>
            <a:chOff x="0" y="0"/>
            <a:chExt cx="812800" cy="812800"/>
          </a:xfrm>
        </p:grpSpPr>
        <p:sp>
          <p:nvSpPr>
            <p:cNvPr id="920" name="Google Shape;92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2" name="Google Shape;922;p20"/>
          <p:cNvGrpSpPr/>
          <p:nvPr/>
        </p:nvGrpSpPr>
        <p:grpSpPr>
          <a:xfrm>
            <a:off x="1390884" y="6656171"/>
            <a:ext cx="2239946" cy="2239946"/>
            <a:chOff x="0" y="0"/>
            <a:chExt cx="812800" cy="812800"/>
          </a:xfrm>
        </p:grpSpPr>
        <p:sp>
          <p:nvSpPr>
            <p:cNvPr id="923" name="Google Shape;92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5" name="Google Shape;925;p20"/>
          <p:cNvGrpSpPr/>
          <p:nvPr/>
        </p:nvGrpSpPr>
        <p:grpSpPr>
          <a:xfrm>
            <a:off x="5673586" y="6293987"/>
            <a:ext cx="2964313" cy="2964313"/>
            <a:chOff x="0" y="0"/>
            <a:chExt cx="812800" cy="812800"/>
          </a:xfrm>
        </p:grpSpPr>
        <p:sp>
          <p:nvSpPr>
            <p:cNvPr id="926" name="Google Shape;92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 name="Google Shape;928;p20"/>
          <p:cNvGrpSpPr/>
          <p:nvPr/>
        </p:nvGrpSpPr>
        <p:grpSpPr>
          <a:xfrm>
            <a:off x="6035770" y="6656171"/>
            <a:ext cx="2239946" cy="2239946"/>
            <a:chOff x="0" y="0"/>
            <a:chExt cx="812800" cy="812800"/>
          </a:xfrm>
        </p:grpSpPr>
        <p:sp>
          <p:nvSpPr>
            <p:cNvPr id="929" name="Google Shape;92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1" name="Google Shape;931;p20"/>
          <p:cNvSpPr/>
          <p:nvPr/>
        </p:nvSpPr>
        <p:spPr>
          <a:xfrm>
            <a:off x="4549959" y="1808997"/>
            <a:ext cx="738441" cy="735439"/>
          </a:xfrm>
          <a:custGeom>
            <a:rect b="b" l="l" r="r" t="t"/>
            <a:pathLst>
              <a:path extrusionOk="0" h="735439" w="738441">
                <a:moveTo>
                  <a:pt x="0" y="0"/>
                </a:moveTo>
                <a:lnTo>
                  <a:pt x="738441" y="0"/>
                </a:lnTo>
                <a:lnTo>
                  <a:pt x="738441" y="735439"/>
                </a:lnTo>
                <a:lnTo>
                  <a:pt x="0" y="735439"/>
                </a:lnTo>
                <a:lnTo>
                  <a:pt x="0" y="0"/>
                </a:lnTo>
                <a:close/>
              </a:path>
            </a:pathLst>
          </a:custGeom>
          <a:blipFill rotWithShape="1">
            <a:blip r:embed="rId3">
              <a:alphaModFix/>
            </a:blip>
            <a:stretch>
              <a:fillRect b="0" l="0" r="0" t="0"/>
            </a:stretch>
          </a:blipFill>
          <a:ln>
            <a:noFill/>
          </a:ln>
        </p:spPr>
      </p:sp>
      <p:sp>
        <p:nvSpPr>
          <p:cNvPr id="932" name="Google Shape;932;p20"/>
          <p:cNvSpPr txBox="1"/>
          <p:nvPr/>
        </p:nvSpPr>
        <p:spPr>
          <a:xfrm>
            <a:off x="9792938" y="1530722"/>
            <a:ext cx="7458511" cy="1883931"/>
          </a:xfrm>
          <a:prstGeom prst="rect">
            <a:avLst/>
          </a:prstGeom>
          <a:noFill/>
          <a:ln>
            <a:noFill/>
          </a:ln>
        </p:spPr>
        <p:txBody>
          <a:bodyPr anchorCtr="0" anchor="t" bIns="0" lIns="0" spcFirstLastPara="1" rIns="0" wrap="square" tIns="0">
            <a:spAutoFit/>
          </a:bodyPr>
          <a:lstStyle/>
          <a:p>
            <a:pPr indent="0" lvl="0" marL="0" marR="0" rtl="0" algn="r">
              <a:lnSpc>
                <a:spcPct val="92998"/>
              </a:lnSpc>
              <a:spcBef>
                <a:spcPts val="0"/>
              </a:spcBef>
              <a:spcAft>
                <a:spcPts val="0"/>
              </a:spcAft>
              <a:buNone/>
            </a:pPr>
            <a:r>
              <a:rPr b="1" i="0" lang="en-US" sz="7441" u="none" cap="none" strike="noStrike">
                <a:solidFill>
                  <a:srgbClr val="004AAD"/>
                </a:solidFill>
                <a:latin typeface="Poppins"/>
                <a:ea typeface="Poppins"/>
                <a:cs typeface="Poppins"/>
                <a:sym typeface="Poppins"/>
              </a:rPr>
              <a:t>GOVERNANCE TO OUTCOMES</a:t>
            </a:r>
            <a:endParaRPr/>
          </a:p>
        </p:txBody>
      </p:sp>
      <p:sp>
        <p:nvSpPr>
          <p:cNvPr id="933" name="Google Shape;933;p20"/>
          <p:cNvSpPr txBox="1"/>
          <p:nvPr/>
        </p:nvSpPr>
        <p:spPr>
          <a:xfrm>
            <a:off x="10669004" y="3748208"/>
            <a:ext cx="6590296"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Strong governance is the foundation of safe, high-quality care. When leadership structures are clear and accountable, care delivery improves and patient outcomes are measurably better.</a:t>
            </a:r>
            <a:endParaRPr/>
          </a:p>
        </p:txBody>
      </p:sp>
      <p:sp>
        <p:nvSpPr>
          <p:cNvPr id="934" name="Google Shape;934;p20"/>
          <p:cNvSpPr txBox="1"/>
          <p:nvPr/>
        </p:nvSpPr>
        <p:spPr>
          <a:xfrm>
            <a:off x="11354892" y="6590400"/>
            <a:ext cx="5912258"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This principle underpins all MSQH 7th Edition Hospital Wide Standards embedding governance, safety, and continuous improvement as interconnected pillars of accreditation excellence.</a:t>
            </a:r>
            <a:endParaRPr/>
          </a:p>
        </p:txBody>
      </p:sp>
      <p:sp>
        <p:nvSpPr>
          <p:cNvPr id="935" name="Google Shape;935;p20"/>
          <p:cNvSpPr txBox="1"/>
          <p:nvPr/>
        </p:nvSpPr>
        <p:spPr>
          <a:xfrm>
            <a:off x="1727848" y="2244039"/>
            <a:ext cx="1691765"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Strong Governance</a:t>
            </a:r>
            <a:endParaRPr/>
          </a:p>
        </p:txBody>
      </p:sp>
      <p:sp>
        <p:nvSpPr>
          <p:cNvPr id="936" name="Google Shape;936;p20"/>
          <p:cNvSpPr txBox="1"/>
          <p:nvPr/>
        </p:nvSpPr>
        <p:spPr>
          <a:xfrm>
            <a:off x="6372734" y="2077351"/>
            <a:ext cx="1691765"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Safe Care Delivery</a:t>
            </a:r>
            <a:endParaRPr/>
          </a:p>
        </p:txBody>
      </p:sp>
      <p:sp>
        <p:nvSpPr>
          <p:cNvPr id="937" name="Google Shape;937;p20"/>
          <p:cNvSpPr txBox="1"/>
          <p:nvPr/>
        </p:nvSpPr>
        <p:spPr>
          <a:xfrm>
            <a:off x="1664974" y="7284821"/>
            <a:ext cx="1691765" cy="75933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Better Patient Outcomes</a:t>
            </a:r>
            <a:endParaRPr/>
          </a:p>
        </p:txBody>
      </p:sp>
      <p:sp>
        <p:nvSpPr>
          <p:cNvPr id="938" name="Google Shape;938;p20"/>
          <p:cNvSpPr txBox="1"/>
          <p:nvPr/>
        </p:nvSpPr>
        <p:spPr>
          <a:xfrm>
            <a:off x="6172815" y="7284821"/>
            <a:ext cx="1965856"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Continuous Improvement</a:t>
            </a:r>
            <a:endParaRPr/>
          </a:p>
        </p:txBody>
      </p:sp>
      <p:sp>
        <p:nvSpPr>
          <p:cNvPr id="939" name="Google Shape;939;p20"/>
          <p:cNvSpPr txBox="1"/>
          <p:nvPr/>
        </p:nvSpPr>
        <p:spPr>
          <a:xfrm>
            <a:off x="4036238" y="4788514"/>
            <a:ext cx="1594122" cy="545705"/>
          </a:xfrm>
          <a:prstGeom prst="rect">
            <a:avLst/>
          </a:prstGeom>
          <a:noFill/>
          <a:ln>
            <a:noFill/>
          </a:ln>
        </p:spPr>
        <p:txBody>
          <a:bodyPr anchorCtr="0" anchor="t" bIns="0" lIns="0" spcFirstLastPara="1" rIns="0" wrap="square" tIns="0">
            <a:spAutoFit/>
          </a:bodyPr>
          <a:lstStyle/>
          <a:p>
            <a:pPr indent="0" lvl="0" marL="0" marR="0" rtl="0" algn="ctr">
              <a:lnSpc>
                <a:spcPct val="96022"/>
              </a:lnSpc>
              <a:spcBef>
                <a:spcPts val="0"/>
              </a:spcBef>
              <a:spcAft>
                <a:spcPts val="0"/>
              </a:spcAft>
              <a:buNone/>
            </a:pPr>
            <a:r>
              <a:rPr b="1" i="0" lang="en-US" sz="2162" u="none" cap="none" strike="noStrike">
                <a:solidFill>
                  <a:srgbClr val="004AAD"/>
                </a:solidFill>
                <a:latin typeface="Montserrat"/>
                <a:ea typeface="Montserrat"/>
                <a:cs typeface="Montserrat"/>
                <a:sym typeface="Montserrat"/>
              </a:rPr>
              <a:t>CORE PRINCIPLE</a:t>
            </a:r>
            <a:endParaRPr/>
          </a:p>
        </p:txBody>
      </p:sp>
      <p:sp>
        <p:nvSpPr>
          <p:cNvPr id="940" name="Google Shape;940;p20"/>
          <p:cNvSpPr/>
          <p:nvPr/>
        </p:nvSpPr>
        <p:spPr>
          <a:xfrm>
            <a:off x="6925511" y="4819057"/>
            <a:ext cx="706253" cy="694842"/>
          </a:xfrm>
          <a:custGeom>
            <a:rect b="b" l="l" r="r" t="t"/>
            <a:pathLst>
              <a:path extrusionOk="0" h="694842" w="706253">
                <a:moveTo>
                  <a:pt x="0" y="0"/>
                </a:moveTo>
                <a:lnTo>
                  <a:pt x="706254" y="0"/>
                </a:lnTo>
                <a:lnTo>
                  <a:pt x="706254" y="694842"/>
                </a:lnTo>
                <a:lnTo>
                  <a:pt x="0" y="694842"/>
                </a:lnTo>
                <a:lnTo>
                  <a:pt x="0" y="0"/>
                </a:lnTo>
                <a:close/>
              </a:path>
            </a:pathLst>
          </a:custGeom>
          <a:blipFill rotWithShape="1">
            <a:blip r:embed="rId4">
              <a:alphaModFix/>
            </a:blip>
            <a:stretch>
              <a:fillRect b="0" l="0" r="0" t="0"/>
            </a:stretch>
          </a:blipFill>
          <a:ln>
            <a:noFill/>
          </a:ln>
        </p:spPr>
      </p:sp>
      <p:sp>
        <p:nvSpPr>
          <p:cNvPr id="941" name="Google Shape;941;p20"/>
          <p:cNvSpPr/>
          <p:nvPr/>
        </p:nvSpPr>
        <p:spPr>
          <a:xfrm>
            <a:off x="4507823" y="7500990"/>
            <a:ext cx="674039" cy="516312"/>
          </a:xfrm>
          <a:custGeom>
            <a:rect b="b" l="l" r="r" t="t"/>
            <a:pathLst>
              <a:path extrusionOk="0" h="516312" w="674039">
                <a:moveTo>
                  <a:pt x="0" y="0"/>
                </a:moveTo>
                <a:lnTo>
                  <a:pt x="674039" y="0"/>
                </a:lnTo>
                <a:lnTo>
                  <a:pt x="674039" y="516311"/>
                </a:lnTo>
                <a:lnTo>
                  <a:pt x="0" y="516311"/>
                </a:lnTo>
                <a:lnTo>
                  <a:pt x="0" y="0"/>
                </a:lnTo>
                <a:close/>
              </a:path>
            </a:pathLst>
          </a:custGeom>
          <a:blipFill rotWithShape="1">
            <a:blip r:embed="rId5">
              <a:alphaModFix/>
            </a:blip>
            <a:stretch>
              <a:fillRect b="0" l="0" r="0" t="0"/>
            </a:stretch>
          </a:blipFill>
          <a:ln>
            <a:noFill/>
          </a:ln>
        </p:spPr>
      </p:sp>
      <p:sp>
        <p:nvSpPr>
          <p:cNvPr id="942" name="Google Shape;942;p20"/>
          <p:cNvSpPr/>
          <p:nvPr/>
        </p:nvSpPr>
        <p:spPr>
          <a:xfrm>
            <a:off x="1882105" y="4787408"/>
            <a:ext cx="971941" cy="673023"/>
          </a:xfrm>
          <a:custGeom>
            <a:rect b="b" l="l" r="r" t="t"/>
            <a:pathLst>
              <a:path extrusionOk="0" h="673023" w="971941">
                <a:moveTo>
                  <a:pt x="0" y="0"/>
                </a:moveTo>
                <a:lnTo>
                  <a:pt x="971941" y="0"/>
                </a:lnTo>
                <a:lnTo>
                  <a:pt x="971941" y="673023"/>
                </a:lnTo>
                <a:lnTo>
                  <a:pt x="0" y="673023"/>
                </a:lnTo>
                <a:lnTo>
                  <a:pt x="0" y="0"/>
                </a:lnTo>
                <a:close/>
              </a:path>
            </a:pathLst>
          </a:custGeom>
          <a:blipFill rotWithShape="1">
            <a:blip r:embed="rId6">
              <a:alphaModFix/>
            </a:blip>
            <a:stretch>
              <a:fillRect b="0" l="0" r="0" t="0"/>
            </a:stretch>
          </a:blipFill>
          <a:ln>
            <a:noFill/>
          </a:ln>
        </p:spPr>
      </p:sp>
      <p:grpSp>
        <p:nvGrpSpPr>
          <p:cNvPr id="943" name="Google Shape;943;p20"/>
          <p:cNvGrpSpPr/>
          <p:nvPr/>
        </p:nvGrpSpPr>
        <p:grpSpPr>
          <a:xfrm>
            <a:off x="9123674" y="6732162"/>
            <a:ext cx="1383493" cy="1383493"/>
            <a:chOff x="0" y="0"/>
            <a:chExt cx="812800" cy="812800"/>
          </a:xfrm>
        </p:grpSpPr>
        <p:sp>
          <p:nvSpPr>
            <p:cNvPr id="944" name="Google Shape;94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path path="circle">
            <a:fillToRect b="50%" l="50%" r="50%" t="50%"/>
          </a:path>
          <a:tileRect/>
        </a:gradFill>
      </p:bgPr>
    </p:bg>
    <p:spTree>
      <p:nvGrpSpPr>
        <p:cNvPr id="949" name="Shape 949"/>
        <p:cNvGrpSpPr/>
        <p:nvPr/>
      </p:nvGrpSpPr>
      <p:grpSpPr>
        <a:xfrm>
          <a:off x="0" y="0"/>
          <a:ext cx="0" cy="0"/>
          <a:chOff x="0" y="0"/>
          <a:chExt cx="0" cy="0"/>
        </a:xfrm>
      </p:grpSpPr>
      <p:grpSp>
        <p:nvGrpSpPr>
          <p:cNvPr id="950" name="Google Shape;950;p21"/>
          <p:cNvGrpSpPr/>
          <p:nvPr/>
        </p:nvGrpSpPr>
        <p:grpSpPr>
          <a:xfrm rot="5400000">
            <a:off x="5276712" y="-1004890"/>
            <a:ext cx="15325555" cy="13845393"/>
            <a:chOff x="0" y="-38100"/>
            <a:chExt cx="529595" cy="478446"/>
          </a:xfrm>
        </p:grpSpPr>
        <p:sp>
          <p:nvSpPr>
            <p:cNvPr id="951" name="Google Shape;951;p21"/>
            <p:cNvSpPr/>
            <p:nvPr/>
          </p:nvSpPr>
          <p:spPr>
            <a:xfrm>
              <a:off x="0" y="0"/>
              <a:ext cx="529595" cy="440346"/>
            </a:xfrm>
            <a:custGeom>
              <a:rect b="b" l="l" r="r" t="t"/>
              <a:pathLst>
                <a:path extrusionOk="0" h="440346" w="529595">
                  <a:moveTo>
                    <a:pt x="529595" y="49530"/>
                  </a:moveTo>
                  <a:lnTo>
                    <a:pt x="529595" y="433371"/>
                  </a:lnTo>
                  <a:cubicBezTo>
                    <a:pt x="529595" y="435772"/>
                    <a:pt x="528359" y="438005"/>
                    <a:pt x="526324" y="439281"/>
                  </a:cubicBezTo>
                  <a:cubicBezTo>
                    <a:pt x="524289" y="440557"/>
                    <a:pt x="521740" y="440695"/>
                    <a:pt x="519579" y="439648"/>
                  </a:cubicBezTo>
                  <a:lnTo>
                    <a:pt x="274814" y="321082"/>
                  </a:lnTo>
                  <a:cubicBezTo>
                    <a:pt x="268488" y="318018"/>
                    <a:pt x="261107" y="318018"/>
                    <a:pt x="254781" y="321082"/>
                  </a:cubicBezTo>
                  <a:lnTo>
                    <a:pt x="10016" y="439648"/>
                  </a:lnTo>
                  <a:cubicBezTo>
                    <a:pt x="7854" y="440695"/>
                    <a:pt x="5306" y="440557"/>
                    <a:pt x="3271" y="439281"/>
                  </a:cubicBezTo>
                  <a:cubicBezTo>
                    <a:pt x="1236" y="438005"/>
                    <a:pt x="0" y="435772"/>
                    <a:pt x="0" y="433371"/>
                  </a:cubicBezTo>
                  <a:lnTo>
                    <a:pt x="0" y="49530"/>
                  </a:lnTo>
                  <a:cubicBezTo>
                    <a:pt x="0" y="22860"/>
                    <a:pt x="31776" y="0"/>
                    <a:pt x="68847" y="0"/>
                  </a:cubicBezTo>
                  <a:lnTo>
                    <a:pt x="460748" y="0"/>
                  </a:lnTo>
                  <a:cubicBezTo>
                    <a:pt x="497819" y="0"/>
                    <a:pt x="529595" y="25400"/>
                    <a:pt x="529595" y="49530"/>
                  </a:cubicBezTo>
                  <a:lnTo>
                    <a:pt x="0" y="0"/>
                  </a:lnTo>
                  <a:cubicBezTo>
                    <a:pt x="0" y="0"/>
                    <a:pt x="529595" y="49530"/>
                    <a:pt x="529595" y="4953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1"/>
            <p:cNvSpPr txBox="1"/>
            <p:nvPr/>
          </p:nvSpPr>
          <p:spPr>
            <a:xfrm>
              <a:off x="0" y="-38100"/>
              <a:ext cx="529595" cy="3543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1"/>
          <p:cNvGrpSpPr/>
          <p:nvPr/>
        </p:nvGrpSpPr>
        <p:grpSpPr>
          <a:xfrm>
            <a:off x="13371046" y="512879"/>
            <a:ext cx="4326989" cy="4326989"/>
            <a:chOff x="0" y="0"/>
            <a:chExt cx="812800" cy="812800"/>
          </a:xfrm>
        </p:grpSpPr>
        <p:sp>
          <p:nvSpPr>
            <p:cNvPr id="954" name="Google Shape;9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1"/>
          <p:cNvGrpSpPr/>
          <p:nvPr/>
        </p:nvGrpSpPr>
        <p:grpSpPr>
          <a:xfrm>
            <a:off x="12069727" y="8919394"/>
            <a:ext cx="2602637" cy="2602637"/>
            <a:chOff x="0" y="0"/>
            <a:chExt cx="812800" cy="812800"/>
          </a:xfrm>
        </p:grpSpPr>
        <p:sp>
          <p:nvSpPr>
            <p:cNvPr id="957" name="Google Shape;95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9" name="Google Shape;959;p21"/>
          <p:cNvSpPr txBox="1"/>
          <p:nvPr/>
        </p:nvSpPr>
        <p:spPr>
          <a:xfrm>
            <a:off x="8278087" y="1483097"/>
            <a:ext cx="8973362" cy="1900326"/>
          </a:xfrm>
          <a:prstGeom prst="rect">
            <a:avLst/>
          </a:prstGeom>
          <a:noFill/>
          <a:ln>
            <a:noFill/>
          </a:ln>
        </p:spPr>
        <p:txBody>
          <a:bodyPr anchorCtr="0" anchor="t" bIns="0" lIns="0" spcFirstLastPara="1" rIns="0" wrap="square" tIns="0">
            <a:spAutoFit/>
          </a:bodyPr>
          <a:lstStyle/>
          <a:p>
            <a:pPr indent="0" lvl="0" marL="0" marR="0" rtl="0" algn="r">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ORGANISATION &amp; MANAGEMENT</a:t>
            </a:r>
            <a:endParaRPr/>
          </a:p>
          <a:p>
            <a:pPr indent="0" lvl="0" marL="0" marR="0" rtl="0" algn="r">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1.1 PREAMBLE</a:t>
            </a:r>
            <a:endParaRPr/>
          </a:p>
        </p:txBody>
      </p:sp>
      <p:sp>
        <p:nvSpPr>
          <p:cNvPr id="960" name="Google Shape;960;p21"/>
          <p:cNvSpPr txBox="1"/>
          <p:nvPr/>
        </p:nvSpPr>
        <p:spPr>
          <a:xfrm>
            <a:off x="11006108" y="4138020"/>
            <a:ext cx="6253192" cy="24014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The governing body is accountable for ensuring quality, safety, sustainability, and organisational resilience. Leadership must embed a culture of continuous improvement aligned with MSQH 7th Edition standards and national healthcare goals.</a:t>
            </a:r>
            <a:endParaRPr/>
          </a:p>
        </p:txBody>
      </p:sp>
      <p:sp>
        <p:nvSpPr>
          <p:cNvPr id="961" name="Google Shape;961;p21"/>
          <p:cNvSpPr txBox="1"/>
          <p:nvPr/>
        </p:nvSpPr>
        <p:spPr>
          <a:xfrm>
            <a:off x="11013959" y="6746509"/>
            <a:ext cx="6245341" cy="20585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BCM ensures critical services continue during disruptions. Digital transformation requires robust cybersecurity policies, EMR governance, and staff competency in digital tools. Environmental stewardship is now a strategic leadership commitment.</a:t>
            </a:r>
            <a:endParaRPr/>
          </a:p>
        </p:txBody>
      </p:sp>
      <p:grpSp>
        <p:nvGrpSpPr>
          <p:cNvPr id="962" name="Google Shape;962;p21"/>
          <p:cNvGrpSpPr/>
          <p:nvPr/>
        </p:nvGrpSpPr>
        <p:grpSpPr>
          <a:xfrm>
            <a:off x="408904" y="512879"/>
            <a:ext cx="2820713" cy="2820713"/>
            <a:chOff x="0" y="0"/>
            <a:chExt cx="812800" cy="812800"/>
          </a:xfrm>
        </p:grpSpPr>
        <p:sp>
          <p:nvSpPr>
            <p:cNvPr id="963" name="Google Shape;9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21"/>
          <p:cNvGrpSpPr/>
          <p:nvPr/>
        </p:nvGrpSpPr>
        <p:grpSpPr>
          <a:xfrm>
            <a:off x="1028700" y="1918258"/>
            <a:ext cx="6306009" cy="907434"/>
            <a:chOff x="0" y="-38100"/>
            <a:chExt cx="3088953" cy="444500"/>
          </a:xfrm>
        </p:grpSpPr>
        <p:sp>
          <p:nvSpPr>
            <p:cNvPr id="966" name="Google Shape;966;p21"/>
            <p:cNvSpPr/>
            <p:nvPr/>
          </p:nvSpPr>
          <p:spPr>
            <a:xfrm>
              <a:off x="0" y="0"/>
              <a:ext cx="3088953" cy="406400"/>
            </a:xfrm>
            <a:custGeom>
              <a:rect b="b" l="l" r="r" t="t"/>
              <a:pathLst>
                <a:path extrusionOk="0" h="406400" w="3088953">
                  <a:moveTo>
                    <a:pt x="2885753" y="0"/>
                  </a:moveTo>
                  <a:cubicBezTo>
                    <a:pt x="2997977" y="0"/>
                    <a:pt x="3088953" y="90976"/>
                    <a:pt x="3088953" y="203200"/>
                  </a:cubicBezTo>
                  <a:cubicBezTo>
                    <a:pt x="3088953" y="315424"/>
                    <a:pt x="2997977" y="406400"/>
                    <a:pt x="2885753"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1"/>
            <p:cNvSpPr txBox="1"/>
            <p:nvPr/>
          </p:nvSpPr>
          <p:spPr>
            <a:xfrm>
              <a:off x="0" y="-38100"/>
              <a:ext cx="308895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21"/>
          <p:cNvGrpSpPr/>
          <p:nvPr/>
        </p:nvGrpSpPr>
        <p:grpSpPr>
          <a:xfrm>
            <a:off x="1196825" y="2137725"/>
            <a:ext cx="546280" cy="546280"/>
            <a:chOff x="0" y="0"/>
            <a:chExt cx="812800" cy="812800"/>
          </a:xfrm>
        </p:grpSpPr>
        <p:sp>
          <p:nvSpPr>
            <p:cNvPr id="969" name="Google Shape;9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1" name="Google Shape;971;p21"/>
          <p:cNvSpPr txBox="1"/>
          <p:nvPr/>
        </p:nvSpPr>
        <p:spPr>
          <a:xfrm>
            <a:off x="1928299" y="2242707"/>
            <a:ext cx="4947013" cy="309717"/>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1" i="0" lang="en-US" sz="1978" u="none" cap="none" strike="noStrike">
                <a:solidFill>
                  <a:srgbClr val="FFFFFF"/>
                </a:solidFill>
                <a:latin typeface="Montserrat"/>
                <a:ea typeface="Montserrat"/>
                <a:cs typeface="Montserrat"/>
                <a:sym typeface="Montserrat"/>
              </a:rPr>
              <a:t>Quality &amp; Safety Governance</a:t>
            </a:r>
            <a:endParaRPr/>
          </a:p>
        </p:txBody>
      </p:sp>
      <p:grpSp>
        <p:nvGrpSpPr>
          <p:cNvPr id="972" name="Google Shape;972;p21"/>
          <p:cNvGrpSpPr/>
          <p:nvPr/>
        </p:nvGrpSpPr>
        <p:grpSpPr>
          <a:xfrm>
            <a:off x="1028700" y="2890151"/>
            <a:ext cx="6399298" cy="1281642"/>
            <a:chOff x="0" y="-38100"/>
            <a:chExt cx="2219409" cy="444500"/>
          </a:xfrm>
        </p:grpSpPr>
        <p:sp>
          <p:nvSpPr>
            <p:cNvPr id="973" name="Google Shape;973;p21"/>
            <p:cNvSpPr/>
            <p:nvPr/>
          </p:nvSpPr>
          <p:spPr>
            <a:xfrm>
              <a:off x="0" y="0"/>
              <a:ext cx="2219409" cy="406400"/>
            </a:xfrm>
            <a:custGeom>
              <a:rect b="b" l="l" r="r" t="t"/>
              <a:pathLst>
                <a:path extrusionOk="0" h="406400" w="2219409">
                  <a:moveTo>
                    <a:pt x="2016209" y="0"/>
                  </a:moveTo>
                  <a:cubicBezTo>
                    <a:pt x="2128433" y="0"/>
                    <a:pt x="2219409" y="90976"/>
                    <a:pt x="2219409" y="203200"/>
                  </a:cubicBezTo>
                  <a:cubicBezTo>
                    <a:pt x="2219409" y="315424"/>
                    <a:pt x="2128433" y="406400"/>
                    <a:pt x="2016209"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1"/>
            <p:cNvSpPr txBox="1"/>
            <p:nvPr/>
          </p:nvSpPr>
          <p:spPr>
            <a:xfrm>
              <a:off x="0" y="-38100"/>
              <a:ext cx="2219409"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5" name="Google Shape;975;p21"/>
          <p:cNvGrpSpPr/>
          <p:nvPr/>
        </p:nvGrpSpPr>
        <p:grpSpPr>
          <a:xfrm>
            <a:off x="1196825" y="3304350"/>
            <a:ext cx="546280" cy="546280"/>
            <a:chOff x="0" y="0"/>
            <a:chExt cx="812800" cy="812800"/>
          </a:xfrm>
        </p:grpSpPr>
        <p:sp>
          <p:nvSpPr>
            <p:cNvPr id="976" name="Google Shape;9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8" name="Google Shape;978;p21"/>
          <p:cNvSpPr txBox="1"/>
          <p:nvPr/>
        </p:nvSpPr>
        <p:spPr>
          <a:xfrm>
            <a:off x="1928299" y="3246675"/>
            <a:ext cx="5128255" cy="617448"/>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1" i="0" lang="en-US" sz="1978" u="none" cap="none" strike="noStrike">
                <a:solidFill>
                  <a:srgbClr val="FFFFFF"/>
                </a:solidFill>
                <a:latin typeface="Montserrat"/>
                <a:ea typeface="Montserrat"/>
                <a:cs typeface="Montserrat"/>
                <a:sym typeface="Montserrat"/>
              </a:rPr>
              <a:t>Business Continuity Management (BCM)</a:t>
            </a:r>
            <a:endParaRPr/>
          </a:p>
        </p:txBody>
      </p:sp>
      <p:grpSp>
        <p:nvGrpSpPr>
          <p:cNvPr id="979" name="Google Shape;979;p21"/>
          <p:cNvGrpSpPr/>
          <p:nvPr/>
        </p:nvGrpSpPr>
        <p:grpSpPr>
          <a:xfrm>
            <a:off x="1028700" y="4265463"/>
            <a:ext cx="6306009" cy="907434"/>
            <a:chOff x="0" y="-38100"/>
            <a:chExt cx="3088953" cy="444500"/>
          </a:xfrm>
        </p:grpSpPr>
        <p:sp>
          <p:nvSpPr>
            <p:cNvPr id="980" name="Google Shape;980;p21"/>
            <p:cNvSpPr/>
            <p:nvPr/>
          </p:nvSpPr>
          <p:spPr>
            <a:xfrm>
              <a:off x="0" y="0"/>
              <a:ext cx="3088953" cy="406400"/>
            </a:xfrm>
            <a:custGeom>
              <a:rect b="b" l="l" r="r" t="t"/>
              <a:pathLst>
                <a:path extrusionOk="0" h="406400" w="3088953">
                  <a:moveTo>
                    <a:pt x="2885753" y="0"/>
                  </a:moveTo>
                  <a:cubicBezTo>
                    <a:pt x="2997977" y="0"/>
                    <a:pt x="3088953" y="90976"/>
                    <a:pt x="3088953" y="203200"/>
                  </a:cubicBezTo>
                  <a:cubicBezTo>
                    <a:pt x="3088953" y="315424"/>
                    <a:pt x="2997977" y="406400"/>
                    <a:pt x="2885753"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1"/>
            <p:cNvSpPr txBox="1"/>
            <p:nvPr/>
          </p:nvSpPr>
          <p:spPr>
            <a:xfrm>
              <a:off x="0" y="-38100"/>
              <a:ext cx="308895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2" name="Google Shape;982;p21"/>
          <p:cNvGrpSpPr/>
          <p:nvPr/>
        </p:nvGrpSpPr>
        <p:grpSpPr>
          <a:xfrm>
            <a:off x="1196825" y="4484930"/>
            <a:ext cx="546280" cy="546280"/>
            <a:chOff x="0" y="0"/>
            <a:chExt cx="812800" cy="812800"/>
          </a:xfrm>
        </p:grpSpPr>
        <p:sp>
          <p:nvSpPr>
            <p:cNvPr id="983" name="Google Shape;9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5" name="Google Shape;985;p21"/>
          <p:cNvSpPr txBox="1"/>
          <p:nvPr/>
        </p:nvSpPr>
        <p:spPr>
          <a:xfrm>
            <a:off x="1928299" y="4589912"/>
            <a:ext cx="5128255" cy="309717"/>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1" i="0" lang="en-US" sz="1978" u="none" cap="none" strike="noStrike">
                <a:solidFill>
                  <a:srgbClr val="FFFFFF"/>
                </a:solidFill>
                <a:latin typeface="Montserrat"/>
                <a:ea typeface="Montserrat"/>
                <a:cs typeface="Montserrat"/>
                <a:sym typeface="Montserrat"/>
              </a:rPr>
              <a:t>Digital Transformation &amp; Cybersecurity</a:t>
            </a:r>
            <a:endParaRPr/>
          </a:p>
        </p:txBody>
      </p:sp>
      <p:grpSp>
        <p:nvGrpSpPr>
          <p:cNvPr id="986" name="Google Shape;986;p21"/>
          <p:cNvGrpSpPr/>
          <p:nvPr/>
        </p:nvGrpSpPr>
        <p:grpSpPr>
          <a:xfrm>
            <a:off x="1028700" y="5266566"/>
            <a:ext cx="7076286" cy="907434"/>
            <a:chOff x="0" y="-38100"/>
            <a:chExt cx="3466268" cy="444500"/>
          </a:xfrm>
        </p:grpSpPr>
        <p:sp>
          <p:nvSpPr>
            <p:cNvPr id="987" name="Google Shape;987;p21"/>
            <p:cNvSpPr/>
            <p:nvPr/>
          </p:nvSpPr>
          <p:spPr>
            <a:xfrm>
              <a:off x="0" y="0"/>
              <a:ext cx="3466268" cy="406400"/>
            </a:xfrm>
            <a:custGeom>
              <a:rect b="b" l="l" r="r" t="t"/>
              <a:pathLst>
                <a:path extrusionOk="0" h="406400" w="3466268">
                  <a:moveTo>
                    <a:pt x="3263068" y="0"/>
                  </a:moveTo>
                  <a:cubicBezTo>
                    <a:pt x="3375292" y="0"/>
                    <a:pt x="3466268" y="90976"/>
                    <a:pt x="3466268" y="203200"/>
                  </a:cubicBezTo>
                  <a:cubicBezTo>
                    <a:pt x="3466268" y="315424"/>
                    <a:pt x="3375292" y="406400"/>
                    <a:pt x="3263068"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1"/>
            <p:cNvSpPr txBox="1"/>
            <p:nvPr/>
          </p:nvSpPr>
          <p:spPr>
            <a:xfrm>
              <a:off x="0" y="-38100"/>
              <a:ext cx="346626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21"/>
          <p:cNvGrpSpPr/>
          <p:nvPr/>
        </p:nvGrpSpPr>
        <p:grpSpPr>
          <a:xfrm>
            <a:off x="1196825" y="5486033"/>
            <a:ext cx="546280" cy="546280"/>
            <a:chOff x="0" y="0"/>
            <a:chExt cx="812800" cy="812800"/>
          </a:xfrm>
        </p:grpSpPr>
        <p:sp>
          <p:nvSpPr>
            <p:cNvPr id="990" name="Google Shape;9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2" name="Google Shape;992;p21"/>
          <p:cNvSpPr txBox="1"/>
          <p:nvPr/>
        </p:nvSpPr>
        <p:spPr>
          <a:xfrm>
            <a:off x="1928299" y="5591015"/>
            <a:ext cx="6349788" cy="309717"/>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1" i="0" lang="en-US" sz="1978" u="none" cap="none" strike="noStrike">
                <a:solidFill>
                  <a:srgbClr val="FFFFFF"/>
                </a:solidFill>
                <a:latin typeface="Montserrat"/>
                <a:ea typeface="Montserrat"/>
                <a:cs typeface="Montserrat"/>
                <a:sym typeface="Montserrat"/>
              </a:rPr>
              <a:t>Environmental Sustainability Commitments</a:t>
            </a:r>
            <a:endParaRPr/>
          </a:p>
        </p:txBody>
      </p:sp>
      <p:sp>
        <p:nvSpPr>
          <p:cNvPr id="993" name="Google Shape;993;p21"/>
          <p:cNvSpPr txBox="1"/>
          <p:nvPr/>
        </p:nvSpPr>
        <p:spPr>
          <a:xfrm>
            <a:off x="1081515" y="6917959"/>
            <a:ext cx="5975039" cy="17156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Strong governance integrates all four pillars quality &amp; safety, BCM, digital care, and sustainability into a unified leadership framework that drives safe care and better patient outcomes across the organisation.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997" name="Shape 997"/>
        <p:cNvGrpSpPr/>
        <p:nvPr/>
      </p:nvGrpSpPr>
      <p:grpSpPr>
        <a:xfrm>
          <a:off x="0" y="0"/>
          <a:ext cx="0" cy="0"/>
          <a:chOff x="0" y="0"/>
          <a:chExt cx="0" cy="0"/>
        </a:xfrm>
      </p:grpSpPr>
      <p:grpSp>
        <p:nvGrpSpPr>
          <p:cNvPr id="998" name="Google Shape;998;p22"/>
          <p:cNvGrpSpPr/>
          <p:nvPr/>
        </p:nvGrpSpPr>
        <p:grpSpPr>
          <a:xfrm>
            <a:off x="13371046" y="512879"/>
            <a:ext cx="4326989" cy="4326989"/>
            <a:chOff x="0" y="0"/>
            <a:chExt cx="812800" cy="812800"/>
          </a:xfrm>
        </p:grpSpPr>
        <p:sp>
          <p:nvSpPr>
            <p:cNvPr id="999" name="Google Shape;9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1" name="Google Shape;1001;p22"/>
          <p:cNvGrpSpPr/>
          <p:nvPr/>
        </p:nvGrpSpPr>
        <p:grpSpPr>
          <a:xfrm>
            <a:off x="12069727" y="8919394"/>
            <a:ext cx="2602637" cy="2602637"/>
            <a:chOff x="0" y="0"/>
            <a:chExt cx="812800" cy="812800"/>
          </a:xfrm>
        </p:grpSpPr>
        <p:sp>
          <p:nvSpPr>
            <p:cNvPr id="1002" name="Google Shape;10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4" name="Google Shape;1004;p22"/>
          <p:cNvGrpSpPr/>
          <p:nvPr/>
        </p:nvGrpSpPr>
        <p:grpSpPr>
          <a:xfrm>
            <a:off x="8767233" y="3894573"/>
            <a:ext cx="1476973" cy="1476973"/>
            <a:chOff x="0" y="0"/>
            <a:chExt cx="812800" cy="812800"/>
          </a:xfrm>
        </p:grpSpPr>
        <p:sp>
          <p:nvSpPr>
            <p:cNvPr id="1005" name="Google Shape;100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7" name="Google Shape;1007;p22"/>
          <p:cNvSpPr/>
          <p:nvPr/>
        </p:nvSpPr>
        <p:spPr>
          <a:xfrm>
            <a:off x="-454486" y="-317287"/>
            <a:ext cx="9598478" cy="10921558"/>
          </a:xfrm>
          <a:custGeom>
            <a:rect b="b" l="l" r="r" t="t"/>
            <a:pathLst>
              <a:path extrusionOk="0" h="660400" w="580397">
                <a:moveTo>
                  <a:pt x="561327" y="440148"/>
                </a:moveTo>
                <a:cubicBezTo>
                  <a:pt x="572841" y="406291"/>
                  <a:pt x="580396" y="367800"/>
                  <a:pt x="580396" y="330022"/>
                </a:cubicBezTo>
                <a:cubicBezTo>
                  <a:pt x="580396" y="292244"/>
                  <a:pt x="573919" y="255891"/>
                  <a:pt x="562405" y="222391"/>
                </a:cubicBezTo>
                <a:cubicBezTo>
                  <a:pt x="562046" y="221677"/>
                  <a:pt x="562046" y="220965"/>
                  <a:pt x="561687" y="220253"/>
                </a:cubicBezTo>
                <a:cubicBezTo>
                  <a:pt x="515631" y="94445"/>
                  <a:pt x="394017" y="1782"/>
                  <a:pt x="257057" y="0"/>
                </a:cubicBezTo>
                <a:lnTo>
                  <a:pt x="0" y="0"/>
                </a:lnTo>
                <a:lnTo>
                  <a:pt x="0" y="660400"/>
                </a:lnTo>
                <a:lnTo>
                  <a:pt x="256866" y="660400"/>
                </a:lnTo>
                <a:cubicBezTo>
                  <a:pt x="394736" y="658618"/>
                  <a:pt x="516351" y="567381"/>
                  <a:pt x="561327" y="440148"/>
                </a:cubicBezTo>
                <a:close/>
              </a:path>
            </a:pathLst>
          </a:custGeom>
          <a:blipFill rotWithShape="1">
            <a:blip r:embed="rId3">
              <a:alphaModFix/>
            </a:blip>
            <a:stretch>
              <a:fillRect b="0" l="-20345" r="-20345" t="0"/>
            </a:stretch>
          </a:blipFill>
          <a:ln cap="sq" cmpd="sng" w="1143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2"/>
          <p:cNvSpPr txBox="1"/>
          <p:nvPr/>
        </p:nvSpPr>
        <p:spPr>
          <a:xfrm>
            <a:off x="9144000" y="1483097"/>
            <a:ext cx="8107449" cy="1900326"/>
          </a:xfrm>
          <a:prstGeom prst="rect">
            <a:avLst/>
          </a:prstGeom>
          <a:noFill/>
          <a:ln>
            <a:noFill/>
          </a:ln>
        </p:spPr>
        <p:txBody>
          <a:bodyPr anchorCtr="0" anchor="t" bIns="0" lIns="0" spcFirstLastPara="1" rIns="0" wrap="square" tIns="0">
            <a:spAutoFit/>
          </a:bodyPr>
          <a:lstStyle/>
          <a:p>
            <a:pPr indent="0" lvl="0" marL="0" marR="0" rtl="0" algn="r">
              <a:lnSpc>
                <a:spcPct val="92997"/>
              </a:lnSpc>
              <a:spcBef>
                <a:spcPts val="0"/>
              </a:spcBef>
              <a:spcAft>
                <a:spcPts val="0"/>
              </a:spcAft>
              <a:buNone/>
            </a:pPr>
            <a:r>
              <a:rPr b="1" i="0" lang="en-US" sz="5141" u="none" cap="none" strike="noStrike">
                <a:solidFill>
                  <a:srgbClr val="FFFFFF"/>
                </a:solidFill>
                <a:latin typeface="Poppins"/>
                <a:ea typeface="Poppins"/>
                <a:cs typeface="Poppins"/>
                <a:sym typeface="Poppins"/>
              </a:rPr>
              <a:t>STANDARD 1.1.1</a:t>
            </a:r>
            <a:endParaRPr/>
          </a:p>
          <a:p>
            <a:pPr indent="0" lvl="0" marL="0" marR="0" rtl="0" algn="r">
              <a:lnSpc>
                <a:spcPct val="92997"/>
              </a:lnSpc>
              <a:spcBef>
                <a:spcPts val="0"/>
              </a:spcBef>
              <a:spcAft>
                <a:spcPts val="0"/>
              </a:spcAft>
              <a:buNone/>
            </a:pPr>
            <a:r>
              <a:rPr b="1" i="0" lang="en-US" sz="5141" u="none" cap="none" strike="noStrike">
                <a:solidFill>
                  <a:srgbClr val="FFFFFF"/>
                </a:solidFill>
                <a:latin typeface="Poppins"/>
                <a:ea typeface="Poppins"/>
                <a:cs typeface="Poppins"/>
                <a:sym typeface="Poppins"/>
              </a:rPr>
              <a:t>GOVERNING FRAMEWORK</a:t>
            </a:r>
            <a:endParaRPr/>
          </a:p>
        </p:txBody>
      </p:sp>
      <p:sp>
        <p:nvSpPr>
          <p:cNvPr id="1009" name="Google Shape;1009;p22"/>
          <p:cNvSpPr txBox="1"/>
          <p:nvPr/>
        </p:nvSpPr>
        <p:spPr>
          <a:xfrm>
            <a:off x="9783954" y="4147545"/>
            <a:ext cx="7475346"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The governing framework ensures the facility operates under clearly defined policies, by-laws, and legal mandates. It establishes accountability structures from the governing body down to operational management, ensuring compliance with national healthcare regulations and MSQH standards.</a:t>
            </a:r>
            <a:endParaRPr/>
          </a:p>
        </p:txBody>
      </p:sp>
      <p:sp>
        <p:nvSpPr>
          <p:cNvPr id="1010" name="Google Shape;1010;p22"/>
          <p:cNvSpPr txBox="1"/>
          <p:nvPr/>
        </p:nvSpPr>
        <p:spPr>
          <a:xfrm>
            <a:off x="9874484" y="6533470"/>
            <a:ext cx="7376966"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Evidence of compliance includes: operational policies accessible to all staff, Medical Staff By-Laws endorsed by MAC and governing body, BCM program documentation, valid facility license, and formal PIC appointment letter with qualifications verified.</a:t>
            </a:r>
            <a:endParaRPr/>
          </a:p>
        </p:txBody>
      </p:sp>
      <p:grpSp>
        <p:nvGrpSpPr>
          <p:cNvPr id="1011" name="Google Shape;1011;p22"/>
          <p:cNvGrpSpPr/>
          <p:nvPr/>
        </p:nvGrpSpPr>
        <p:grpSpPr>
          <a:xfrm>
            <a:off x="1028700" y="2560196"/>
            <a:ext cx="5088473" cy="1355410"/>
            <a:chOff x="0" y="-38100"/>
            <a:chExt cx="1668740" cy="444500"/>
          </a:xfrm>
        </p:grpSpPr>
        <p:sp>
          <p:nvSpPr>
            <p:cNvPr id="1012" name="Google Shape;1012;p22"/>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2"/>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4" name="Google Shape;1014;p22"/>
          <p:cNvGrpSpPr/>
          <p:nvPr/>
        </p:nvGrpSpPr>
        <p:grpSpPr>
          <a:xfrm>
            <a:off x="1206502" y="2998236"/>
            <a:ext cx="577722" cy="577722"/>
            <a:chOff x="0" y="0"/>
            <a:chExt cx="812800" cy="812800"/>
          </a:xfrm>
        </p:grpSpPr>
        <p:sp>
          <p:nvSpPr>
            <p:cNvPr id="1015" name="Google Shape;101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7" name="Google Shape;1017;p22"/>
          <p:cNvSpPr txBox="1"/>
          <p:nvPr/>
        </p:nvSpPr>
        <p:spPr>
          <a:xfrm>
            <a:off x="1980077" y="2937789"/>
            <a:ext cx="3708320" cy="615646"/>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1987" u="none" cap="none" strike="noStrike">
                <a:solidFill>
                  <a:srgbClr val="000000"/>
                </a:solidFill>
                <a:latin typeface="Montserrat"/>
                <a:ea typeface="Montserrat"/>
                <a:cs typeface="Montserrat"/>
                <a:sym typeface="Montserrat"/>
              </a:rPr>
              <a:t>Facility operational policies in place and accessible</a:t>
            </a:r>
            <a:endParaRPr/>
          </a:p>
        </p:txBody>
      </p:sp>
      <p:grpSp>
        <p:nvGrpSpPr>
          <p:cNvPr id="1018" name="Google Shape;1018;p22"/>
          <p:cNvGrpSpPr/>
          <p:nvPr/>
        </p:nvGrpSpPr>
        <p:grpSpPr>
          <a:xfrm>
            <a:off x="1028700" y="3954697"/>
            <a:ext cx="5088473" cy="1355410"/>
            <a:chOff x="0" y="-38100"/>
            <a:chExt cx="1668740" cy="444500"/>
          </a:xfrm>
        </p:grpSpPr>
        <p:sp>
          <p:nvSpPr>
            <p:cNvPr id="1019" name="Google Shape;1019;p22"/>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2"/>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1" name="Google Shape;1021;p22"/>
          <p:cNvGrpSpPr/>
          <p:nvPr/>
        </p:nvGrpSpPr>
        <p:grpSpPr>
          <a:xfrm>
            <a:off x="1206502" y="4392737"/>
            <a:ext cx="577722" cy="577722"/>
            <a:chOff x="0" y="0"/>
            <a:chExt cx="812800" cy="812800"/>
          </a:xfrm>
        </p:grpSpPr>
        <p:sp>
          <p:nvSpPr>
            <p:cNvPr id="1022" name="Google Shape;102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4" name="Google Shape;1024;p22"/>
          <p:cNvSpPr txBox="1"/>
          <p:nvPr/>
        </p:nvSpPr>
        <p:spPr>
          <a:xfrm>
            <a:off x="1980077" y="4332290"/>
            <a:ext cx="3928545" cy="615646"/>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1987" u="none" cap="none" strike="noStrike">
                <a:solidFill>
                  <a:srgbClr val="000000"/>
                </a:solidFill>
                <a:latin typeface="Montserrat"/>
                <a:ea typeface="Montserrat"/>
                <a:cs typeface="Montserrat"/>
                <a:sym typeface="Montserrat"/>
              </a:rPr>
              <a:t>Medical Staff By-Laws approved by governing body</a:t>
            </a:r>
            <a:endParaRPr/>
          </a:p>
        </p:txBody>
      </p:sp>
      <p:grpSp>
        <p:nvGrpSpPr>
          <p:cNvPr id="1025" name="Google Shape;1025;p22"/>
          <p:cNvGrpSpPr/>
          <p:nvPr/>
        </p:nvGrpSpPr>
        <p:grpSpPr>
          <a:xfrm>
            <a:off x="1028700" y="5349198"/>
            <a:ext cx="5676194" cy="1355410"/>
            <a:chOff x="0" y="-38100"/>
            <a:chExt cx="1861480" cy="444500"/>
          </a:xfrm>
        </p:grpSpPr>
        <p:sp>
          <p:nvSpPr>
            <p:cNvPr id="1026" name="Google Shape;1026;p22"/>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2"/>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8" name="Google Shape;1028;p22"/>
          <p:cNvGrpSpPr/>
          <p:nvPr/>
        </p:nvGrpSpPr>
        <p:grpSpPr>
          <a:xfrm>
            <a:off x="1206502" y="5787238"/>
            <a:ext cx="577722" cy="577722"/>
            <a:chOff x="0" y="0"/>
            <a:chExt cx="812800" cy="812800"/>
          </a:xfrm>
        </p:grpSpPr>
        <p:sp>
          <p:nvSpPr>
            <p:cNvPr id="1029" name="Google Shape;10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1" name="Google Shape;1031;p22"/>
          <p:cNvSpPr txBox="1"/>
          <p:nvPr/>
        </p:nvSpPr>
        <p:spPr>
          <a:xfrm>
            <a:off x="1980077" y="5726791"/>
            <a:ext cx="4507403" cy="615646"/>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1987" u="none" cap="none" strike="noStrike">
                <a:solidFill>
                  <a:srgbClr val="000000"/>
                </a:solidFill>
                <a:latin typeface="Montserrat"/>
                <a:ea typeface="Montserrat"/>
                <a:cs typeface="Montserrat"/>
                <a:sym typeface="Montserrat"/>
              </a:rPr>
              <a:t>Business Continuity Management (BCM) program established</a:t>
            </a:r>
            <a:endParaRPr/>
          </a:p>
        </p:txBody>
      </p:sp>
      <p:grpSp>
        <p:nvGrpSpPr>
          <p:cNvPr id="1032" name="Google Shape;1032;p22"/>
          <p:cNvGrpSpPr/>
          <p:nvPr/>
        </p:nvGrpSpPr>
        <p:grpSpPr>
          <a:xfrm>
            <a:off x="1028700" y="6743699"/>
            <a:ext cx="5088473" cy="1355410"/>
            <a:chOff x="0" y="-38100"/>
            <a:chExt cx="1668740" cy="444500"/>
          </a:xfrm>
        </p:grpSpPr>
        <p:sp>
          <p:nvSpPr>
            <p:cNvPr id="1033" name="Google Shape;1033;p22"/>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2"/>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22"/>
          <p:cNvGrpSpPr/>
          <p:nvPr/>
        </p:nvGrpSpPr>
        <p:grpSpPr>
          <a:xfrm>
            <a:off x="1206502" y="7181740"/>
            <a:ext cx="577722" cy="577722"/>
            <a:chOff x="0" y="0"/>
            <a:chExt cx="812800" cy="812800"/>
          </a:xfrm>
        </p:grpSpPr>
        <p:sp>
          <p:nvSpPr>
            <p:cNvPr id="1036" name="Google Shape;103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8" name="Google Shape;1038;p22"/>
          <p:cNvSpPr txBox="1"/>
          <p:nvPr/>
        </p:nvSpPr>
        <p:spPr>
          <a:xfrm>
            <a:off x="1980077" y="7121292"/>
            <a:ext cx="4137096" cy="615646"/>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1987" u="none" cap="none" strike="noStrike">
                <a:solidFill>
                  <a:srgbClr val="000000"/>
                </a:solidFill>
                <a:latin typeface="Montserrat"/>
                <a:ea typeface="Montserrat"/>
                <a:cs typeface="Montserrat"/>
                <a:sym typeface="Montserrat"/>
              </a:rPr>
              <a:t>Valid license to operate and formal PIC appointment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1042" name="Shape 1042"/>
        <p:cNvGrpSpPr/>
        <p:nvPr/>
      </p:nvGrpSpPr>
      <p:grpSpPr>
        <a:xfrm>
          <a:off x="0" y="0"/>
          <a:ext cx="0" cy="0"/>
          <a:chOff x="0" y="0"/>
          <a:chExt cx="0" cy="0"/>
        </a:xfrm>
      </p:grpSpPr>
      <p:grpSp>
        <p:nvGrpSpPr>
          <p:cNvPr id="1043" name="Google Shape;1043;p23"/>
          <p:cNvGrpSpPr/>
          <p:nvPr/>
        </p:nvGrpSpPr>
        <p:grpSpPr>
          <a:xfrm>
            <a:off x="3949863" y="-543472"/>
            <a:ext cx="4326989" cy="4326989"/>
            <a:chOff x="0" y="0"/>
            <a:chExt cx="812800" cy="812800"/>
          </a:xfrm>
        </p:grpSpPr>
        <p:sp>
          <p:nvSpPr>
            <p:cNvPr id="1044" name="Google Shape;104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23"/>
          <p:cNvGrpSpPr/>
          <p:nvPr/>
        </p:nvGrpSpPr>
        <p:grpSpPr>
          <a:xfrm>
            <a:off x="609029" y="6917357"/>
            <a:ext cx="2602637" cy="2602637"/>
            <a:chOff x="0" y="0"/>
            <a:chExt cx="812800" cy="812800"/>
          </a:xfrm>
        </p:grpSpPr>
        <p:sp>
          <p:nvSpPr>
            <p:cNvPr id="1047" name="Google Shape;104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9" name="Google Shape;1049;p23"/>
          <p:cNvGrpSpPr/>
          <p:nvPr/>
        </p:nvGrpSpPr>
        <p:grpSpPr>
          <a:xfrm>
            <a:off x="5641601" y="8610976"/>
            <a:ext cx="3715807" cy="3715807"/>
            <a:chOff x="0" y="0"/>
            <a:chExt cx="812800" cy="812800"/>
          </a:xfrm>
        </p:grpSpPr>
        <p:sp>
          <p:nvSpPr>
            <p:cNvPr id="1050" name="Google Shape;105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2" name="Google Shape;1052;p23"/>
          <p:cNvGrpSpPr/>
          <p:nvPr/>
        </p:nvGrpSpPr>
        <p:grpSpPr>
          <a:xfrm>
            <a:off x="1028700" y="6368411"/>
            <a:ext cx="5765193" cy="1268247"/>
            <a:chOff x="0" y="-38100"/>
            <a:chExt cx="2020607" cy="444500"/>
          </a:xfrm>
        </p:grpSpPr>
        <p:sp>
          <p:nvSpPr>
            <p:cNvPr id="1053" name="Google Shape;1053;p2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5" name="Google Shape;1055;p23"/>
          <p:cNvGrpSpPr/>
          <p:nvPr/>
        </p:nvGrpSpPr>
        <p:grpSpPr>
          <a:xfrm>
            <a:off x="1263675" y="6675143"/>
            <a:ext cx="763491" cy="763491"/>
            <a:chOff x="0" y="0"/>
            <a:chExt cx="812800" cy="812800"/>
          </a:xfrm>
        </p:grpSpPr>
        <p:sp>
          <p:nvSpPr>
            <p:cNvPr id="1056" name="Google Shape;105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8" name="Google Shape;1058;p23"/>
          <p:cNvSpPr/>
          <p:nvPr/>
        </p:nvSpPr>
        <p:spPr>
          <a:xfrm>
            <a:off x="9230169" y="-296485"/>
            <a:ext cx="9333450" cy="10879986"/>
          </a:xfrm>
          <a:custGeom>
            <a:rect b="b" l="l" r="r" t="t"/>
            <a:pathLst>
              <a:path extrusionOk="0" h="660400" w="566527">
                <a:moveTo>
                  <a:pt x="19070" y="440147"/>
                </a:moveTo>
                <a:cubicBezTo>
                  <a:pt x="7556" y="406400"/>
                  <a:pt x="0" y="367799"/>
                  <a:pt x="0" y="330022"/>
                </a:cubicBezTo>
                <a:cubicBezTo>
                  <a:pt x="0" y="292243"/>
                  <a:pt x="6477" y="255891"/>
                  <a:pt x="17990" y="222391"/>
                </a:cubicBezTo>
                <a:cubicBezTo>
                  <a:pt x="18350" y="221677"/>
                  <a:pt x="18350" y="220964"/>
                  <a:pt x="18710" y="220252"/>
                </a:cubicBezTo>
                <a:cubicBezTo>
                  <a:pt x="64765" y="94445"/>
                  <a:pt x="186379" y="1782"/>
                  <a:pt x="323032" y="0"/>
                </a:cubicBezTo>
                <a:lnTo>
                  <a:pt x="566528" y="0"/>
                </a:lnTo>
                <a:lnTo>
                  <a:pt x="566528" y="660400"/>
                </a:lnTo>
                <a:lnTo>
                  <a:pt x="323213" y="660400"/>
                </a:lnTo>
                <a:cubicBezTo>
                  <a:pt x="185660" y="658618"/>
                  <a:pt x="64046" y="567381"/>
                  <a:pt x="19070" y="440147"/>
                </a:cubicBezTo>
                <a:close/>
              </a:path>
            </a:pathLst>
          </a:custGeom>
          <a:blipFill rotWithShape="1">
            <a:blip r:embed="rId3">
              <a:alphaModFix/>
            </a:blip>
            <a:stretch>
              <a:fillRect b="0" l="-22067" r="-22067"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9" name="Google Shape;1059;p23"/>
          <p:cNvGrpSpPr/>
          <p:nvPr/>
        </p:nvGrpSpPr>
        <p:grpSpPr>
          <a:xfrm>
            <a:off x="7051068" y="6368411"/>
            <a:ext cx="5765193" cy="1268247"/>
            <a:chOff x="0" y="-38100"/>
            <a:chExt cx="2020607" cy="444500"/>
          </a:xfrm>
        </p:grpSpPr>
        <p:sp>
          <p:nvSpPr>
            <p:cNvPr id="1060" name="Google Shape;1060;p2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2" name="Google Shape;1062;p23"/>
          <p:cNvGrpSpPr/>
          <p:nvPr/>
        </p:nvGrpSpPr>
        <p:grpSpPr>
          <a:xfrm>
            <a:off x="7286043" y="6675143"/>
            <a:ext cx="763491" cy="763491"/>
            <a:chOff x="0" y="0"/>
            <a:chExt cx="812800" cy="812800"/>
          </a:xfrm>
        </p:grpSpPr>
        <p:sp>
          <p:nvSpPr>
            <p:cNvPr id="1063" name="Google Shape;106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5" name="Google Shape;1065;p23"/>
          <p:cNvGrpSpPr/>
          <p:nvPr/>
        </p:nvGrpSpPr>
        <p:grpSpPr>
          <a:xfrm>
            <a:off x="1028700" y="7804176"/>
            <a:ext cx="5765193" cy="1268247"/>
            <a:chOff x="0" y="-38100"/>
            <a:chExt cx="2020607" cy="444500"/>
          </a:xfrm>
        </p:grpSpPr>
        <p:sp>
          <p:nvSpPr>
            <p:cNvPr id="1066" name="Google Shape;1066;p2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8" name="Google Shape;1068;p23"/>
          <p:cNvGrpSpPr/>
          <p:nvPr/>
        </p:nvGrpSpPr>
        <p:grpSpPr>
          <a:xfrm>
            <a:off x="1263675" y="8110908"/>
            <a:ext cx="763491" cy="763491"/>
            <a:chOff x="0" y="0"/>
            <a:chExt cx="812800" cy="812800"/>
          </a:xfrm>
        </p:grpSpPr>
        <p:sp>
          <p:nvSpPr>
            <p:cNvPr id="1069" name="Google Shape;106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23"/>
          <p:cNvGrpSpPr/>
          <p:nvPr/>
        </p:nvGrpSpPr>
        <p:grpSpPr>
          <a:xfrm>
            <a:off x="7051068" y="7804176"/>
            <a:ext cx="6131153" cy="1268247"/>
            <a:chOff x="0" y="-38100"/>
            <a:chExt cx="2148870" cy="444500"/>
          </a:xfrm>
        </p:grpSpPr>
        <p:sp>
          <p:nvSpPr>
            <p:cNvPr id="1072" name="Google Shape;1072;p23"/>
            <p:cNvSpPr/>
            <p:nvPr/>
          </p:nvSpPr>
          <p:spPr>
            <a:xfrm>
              <a:off x="0" y="0"/>
              <a:ext cx="2148870" cy="406400"/>
            </a:xfrm>
            <a:custGeom>
              <a:rect b="b" l="l" r="r" t="t"/>
              <a:pathLst>
                <a:path extrusionOk="0" h="406400" w="2148870">
                  <a:moveTo>
                    <a:pt x="1945670" y="0"/>
                  </a:moveTo>
                  <a:cubicBezTo>
                    <a:pt x="2057894" y="0"/>
                    <a:pt x="2148870" y="90976"/>
                    <a:pt x="2148870" y="203200"/>
                  </a:cubicBezTo>
                  <a:cubicBezTo>
                    <a:pt x="2148870" y="315424"/>
                    <a:pt x="2057894" y="406400"/>
                    <a:pt x="194567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3"/>
            <p:cNvSpPr txBox="1"/>
            <p:nvPr/>
          </p:nvSpPr>
          <p:spPr>
            <a:xfrm>
              <a:off x="0" y="-38100"/>
              <a:ext cx="214887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4" name="Google Shape;1074;p23"/>
          <p:cNvGrpSpPr/>
          <p:nvPr/>
        </p:nvGrpSpPr>
        <p:grpSpPr>
          <a:xfrm>
            <a:off x="7286043" y="8110908"/>
            <a:ext cx="763491" cy="763491"/>
            <a:chOff x="0" y="0"/>
            <a:chExt cx="812800" cy="812800"/>
          </a:xfrm>
        </p:grpSpPr>
        <p:sp>
          <p:nvSpPr>
            <p:cNvPr id="1075" name="Google Shape;10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7" name="Google Shape;1077;p23"/>
          <p:cNvSpPr txBox="1"/>
          <p:nvPr/>
        </p:nvSpPr>
        <p:spPr>
          <a:xfrm>
            <a:off x="1028700" y="1581922"/>
            <a:ext cx="7458511" cy="1442788"/>
          </a:xfrm>
          <a:prstGeom prst="rect">
            <a:avLst/>
          </a:prstGeom>
          <a:noFill/>
          <a:ln>
            <a:noFill/>
          </a:ln>
        </p:spPr>
        <p:txBody>
          <a:bodyPr anchorCtr="0" anchor="t" bIns="0" lIns="0" spcFirstLastPara="1" rIns="0" wrap="square" tIns="0">
            <a:spAutoFit/>
          </a:bodyPr>
          <a:lstStyle/>
          <a:p>
            <a:pPr indent="0" lvl="0" marL="0" marR="0" rtl="0" algn="l">
              <a:lnSpc>
                <a:spcPct val="93001"/>
              </a:lnSpc>
              <a:spcBef>
                <a:spcPts val="0"/>
              </a:spcBef>
              <a:spcAft>
                <a:spcPts val="0"/>
              </a:spcAft>
              <a:buNone/>
            </a:pPr>
            <a:r>
              <a:rPr b="1" i="0" lang="en-US" sz="5687" u="none" cap="none" strike="noStrike">
                <a:solidFill>
                  <a:srgbClr val="FFFFFF"/>
                </a:solidFill>
                <a:latin typeface="Poppins"/>
                <a:ea typeface="Poppins"/>
                <a:cs typeface="Poppins"/>
                <a:sym typeface="Poppins"/>
              </a:rPr>
              <a:t>VISION, MISSION &amp; STRATEGIC GOALS</a:t>
            </a:r>
            <a:endParaRPr/>
          </a:p>
        </p:txBody>
      </p:sp>
      <p:sp>
        <p:nvSpPr>
          <p:cNvPr id="1078" name="Google Shape;1078;p23"/>
          <p:cNvSpPr txBox="1"/>
          <p:nvPr/>
        </p:nvSpPr>
        <p:spPr>
          <a:xfrm>
            <a:off x="1028700" y="3980383"/>
            <a:ext cx="7278414"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Vision and mission statements are reviewed every 4 years to ensure alignment with evolving healthcare priorities. Strategic goals reflect the hospital's commitment to equity, safety, and sustainability under the MSQH 7th Edition framework.</a:t>
            </a:r>
            <a:endParaRPr/>
          </a:p>
        </p:txBody>
      </p:sp>
      <p:sp>
        <p:nvSpPr>
          <p:cNvPr id="1079" name="Google Shape;1079;p23"/>
          <p:cNvSpPr txBox="1"/>
          <p:nvPr/>
        </p:nvSpPr>
        <p:spPr>
          <a:xfrm>
            <a:off x="2284746" y="6875511"/>
            <a:ext cx="4329545" cy="269565"/>
          </a:xfrm>
          <a:prstGeom prst="rect">
            <a:avLst/>
          </a:prstGeom>
          <a:noFill/>
          <a:ln>
            <a:noFill/>
          </a:ln>
        </p:spPr>
        <p:txBody>
          <a:bodyPr anchorCtr="0" anchor="t" bIns="0" lIns="0" spcFirstLastPara="1" rIns="0" wrap="square" tIns="0">
            <a:spAutoFit/>
          </a:bodyPr>
          <a:lstStyle/>
          <a:p>
            <a:pPr indent="0" lvl="0" marL="0" marR="0" rtl="0" algn="l">
              <a:lnSpc>
                <a:spcPct val="122997"/>
              </a:lnSpc>
              <a:spcBef>
                <a:spcPts val="0"/>
              </a:spcBef>
              <a:spcAft>
                <a:spcPts val="0"/>
              </a:spcAft>
              <a:buNone/>
            </a:pPr>
            <a:r>
              <a:rPr b="1" i="0" lang="en-US" sz="1748" u="none" cap="none" strike="noStrike">
                <a:solidFill>
                  <a:srgbClr val="000000"/>
                </a:solidFill>
                <a:latin typeface="Montserrat"/>
                <a:ea typeface="Montserrat"/>
                <a:cs typeface="Montserrat"/>
                <a:sym typeface="Montserrat"/>
              </a:rPr>
              <a:t>Reviewed every 4 years for relevance</a:t>
            </a:r>
            <a:endParaRPr/>
          </a:p>
        </p:txBody>
      </p:sp>
      <p:sp>
        <p:nvSpPr>
          <p:cNvPr id="1080" name="Google Shape;1080;p23"/>
          <p:cNvSpPr txBox="1"/>
          <p:nvPr/>
        </p:nvSpPr>
        <p:spPr>
          <a:xfrm>
            <a:off x="8307114" y="6699298"/>
            <a:ext cx="4329545" cy="269565"/>
          </a:xfrm>
          <a:prstGeom prst="rect">
            <a:avLst/>
          </a:prstGeom>
          <a:noFill/>
          <a:ln>
            <a:noFill/>
          </a:ln>
        </p:spPr>
        <p:txBody>
          <a:bodyPr anchorCtr="0" anchor="t" bIns="0" lIns="0" spcFirstLastPara="1" rIns="0" wrap="square" tIns="0">
            <a:spAutoFit/>
          </a:bodyPr>
          <a:lstStyle/>
          <a:p>
            <a:pPr indent="0" lvl="0" marL="0" marR="0" rtl="0" algn="l">
              <a:lnSpc>
                <a:spcPct val="122997"/>
              </a:lnSpc>
              <a:spcBef>
                <a:spcPts val="0"/>
              </a:spcBef>
              <a:spcAft>
                <a:spcPts val="0"/>
              </a:spcAft>
              <a:buNone/>
            </a:pPr>
            <a:r>
              <a:rPr b="1" i="0" lang="en-US" sz="1748" u="none" cap="none" strike="noStrike">
                <a:solidFill>
                  <a:srgbClr val="000000"/>
                </a:solidFill>
                <a:latin typeface="Montserrat"/>
                <a:ea typeface="Montserrat"/>
                <a:cs typeface="Montserrat"/>
                <a:sym typeface="Montserrat"/>
              </a:rPr>
              <a:t>Health equity as a strategic priority</a:t>
            </a:r>
            <a:endParaRPr/>
          </a:p>
        </p:txBody>
      </p:sp>
      <p:sp>
        <p:nvSpPr>
          <p:cNvPr id="1081" name="Google Shape;1081;p23"/>
          <p:cNvSpPr txBox="1"/>
          <p:nvPr/>
        </p:nvSpPr>
        <p:spPr>
          <a:xfrm>
            <a:off x="2284746" y="8135063"/>
            <a:ext cx="4329545" cy="536265"/>
          </a:xfrm>
          <a:prstGeom prst="rect">
            <a:avLst/>
          </a:prstGeom>
          <a:noFill/>
          <a:ln>
            <a:noFill/>
          </a:ln>
        </p:spPr>
        <p:txBody>
          <a:bodyPr anchorCtr="0" anchor="t" bIns="0" lIns="0" spcFirstLastPara="1" rIns="0" wrap="square" tIns="0">
            <a:spAutoFit/>
          </a:bodyPr>
          <a:lstStyle/>
          <a:p>
            <a:pPr indent="0" lvl="0" marL="0" marR="0" rtl="0" algn="l">
              <a:lnSpc>
                <a:spcPct val="122997"/>
              </a:lnSpc>
              <a:spcBef>
                <a:spcPts val="0"/>
              </a:spcBef>
              <a:spcAft>
                <a:spcPts val="0"/>
              </a:spcAft>
              <a:buNone/>
            </a:pPr>
            <a:r>
              <a:rPr b="1" i="0" lang="en-US" sz="1748" u="none" cap="none" strike="noStrike">
                <a:solidFill>
                  <a:srgbClr val="000000"/>
                </a:solidFill>
                <a:latin typeface="Montserrat"/>
                <a:ea typeface="Montserrat"/>
                <a:cs typeface="Montserrat"/>
                <a:sym typeface="Montserrat"/>
              </a:rPr>
              <a:t>Patient safety culture embedded in goals</a:t>
            </a:r>
            <a:endParaRPr/>
          </a:p>
        </p:txBody>
      </p:sp>
      <p:sp>
        <p:nvSpPr>
          <p:cNvPr id="1082" name="Google Shape;1082;p23"/>
          <p:cNvSpPr txBox="1"/>
          <p:nvPr/>
        </p:nvSpPr>
        <p:spPr>
          <a:xfrm>
            <a:off x="8307114" y="8135063"/>
            <a:ext cx="4672633" cy="536265"/>
          </a:xfrm>
          <a:prstGeom prst="rect">
            <a:avLst/>
          </a:prstGeom>
          <a:noFill/>
          <a:ln>
            <a:noFill/>
          </a:ln>
        </p:spPr>
        <p:txBody>
          <a:bodyPr anchorCtr="0" anchor="t" bIns="0" lIns="0" spcFirstLastPara="1" rIns="0" wrap="square" tIns="0">
            <a:spAutoFit/>
          </a:bodyPr>
          <a:lstStyle/>
          <a:p>
            <a:pPr indent="0" lvl="0" marL="0" marR="0" rtl="0" algn="l">
              <a:lnSpc>
                <a:spcPct val="122997"/>
              </a:lnSpc>
              <a:spcBef>
                <a:spcPts val="0"/>
              </a:spcBef>
              <a:spcAft>
                <a:spcPts val="0"/>
              </a:spcAft>
              <a:buNone/>
            </a:pPr>
            <a:r>
              <a:rPr b="1" i="0" lang="en-US" sz="1748" u="none" cap="none" strike="noStrike">
                <a:solidFill>
                  <a:srgbClr val="000000"/>
                </a:solidFill>
                <a:latin typeface="Montserrat"/>
                <a:ea typeface="Montserrat"/>
                <a:cs typeface="Montserrat"/>
                <a:sym typeface="Montserrat"/>
              </a:rPr>
              <a:t>Environmental stewardship &amp; sustainability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24"/>
          <p:cNvSpPr/>
          <p:nvPr/>
        </p:nvSpPr>
        <p:spPr>
          <a:xfrm>
            <a:off x="-436604" y="-424453"/>
            <a:ext cx="8967780" cy="11135906"/>
          </a:xfrm>
          <a:custGeom>
            <a:rect b="b" l="l" r="r" t="t"/>
            <a:pathLst>
              <a:path extrusionOk="0" h="1725243" w="1389344">
                <a:moveTo>
                  <a:pt x="0" y="0"/>
                </a:moveTo>
                <a:lnTo>
                  <a:pt x="1389344" y="0"/>
                </a:lnTo>
                <a:lnTo>
                  <a:pt x="1389344" y="1725243"/>
                </a:lnTo>
                <a:lnTo>
                  <a:pt x="0" y="1725243"/>
                </a:lnTo>
                <a:close/>
              </a:path>
            </a:pathLst>
          </a:custGeom>
          <a:blipFill rotWithShape="1">
            <a:blip r:embed="rId3">
              <a:alphaModFix/>
            </a:blip>
            <a:stretch>
              <a:fillRect b="0" l="-214" r="-214" t="0"/>
            </a:stretch>
          </a:blipFill>
          <a:ln>
            <a:noFill/>
          </a:ln>
        </p:spPr>
      </p:sp>
      <p:grpSp>
        <p:nvGrpSpPr>
          <p:cNvPr id="1088" name="Google Shape;1088;p24"/>
          <p:cNvGrpSpPr/>
          <p:nvPr/>
        </p:nvGrpSpPr>
        <p:grpSpPr>
          <a:xfrm>
            <a:off x="3356854" y="-569114"/>
            <a:ext cx="5174322" cy="11280567"/>
            <a:chOff x="0" y="-38100"/>
            <a:chExt cx="1362784" cy="2971013"/>
          </a:xfrm>
        </p:grpSpPr>
        <p:sp>
          <p:nvSpPr>
            <p:cNvPr id="1089" name="Google Shape;1089;p24"/>
            <p:cNvSpPr/>
            <p:nvPr/>
          </p:nvSpPr>
          <p:spPr>
            <a:xfrm>
              <a:off x="0" y="0"/>
              <a:ext cx="1362784" cy="2932913"/>
            </a:xfrm>
            <a:custGeom>
              <a:rect b="b" l="l" r="r" t="t"/>
              <a:pathLst>
                <a:path extrusionOk="0" h="2932913" w="1362784">
                  <a:moveTo>
                    <a:pt x="0" y="0"/>
                  </a:moveTo>
                  <a:lnTo>
                    <a:pt x="1362784" y="0"/>
                  </a:lnTo>
                  <a:lnTo>
                    <a:pt x="1362784" y="2932913"/>
                  </a:lnTo>
                  <a:lnTo>
                    <a:pt x="0" y="2932913"/>
                  </a:lnTo>
                  <a:close/>
                </a:path>
              </a:pathLst>
            </a:custGeom>
            <a:gradFill>
              <a:gsLst>
                <a:gs pos="0">
                  <a:srgbClr val="FFFFFF">
                    <a:alpha val="0"/>
                  </a:srgbClr>
                </a:gs>
                <a:gs pos="100000">
                  <a:srgbClr val="FFFFFF"/>
                </a:gs>
              </a:gsLst>
              <a:lin ang="0" scaled="0"/>
            </a:gradFill>
            <a:ln>
              <a:noFill/>
            </a:ln>
          </p:spPr>
        </p:sp>
        <p:sp>
          <p:nvSpPr>
            <p:cNvPr id="1090" name="Google Shape;1090;p24"/>
            <p:cNvSpPr txBox="1"/>
            <p:nvPr/>
          </p:nvSpPr>
          <p:spPr>
            <a:xfrm>
              <a:off x="0" y="-38100"/>
              <a:ext cx="1362784" cy="29710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1" name="Google Shape;1091;p24"/>
          <p:cNvGrpSpPr/>
          <p:nvPr/>
        </p:nvGrpSpPr>
        <p:grpSpPr>
          <a:xfrm>
            <a:off x="13371046" y="512879"/>
            <a:ext cx="4326989" cy="4326989"/>
            <a:chOff x="0" y="0"/>
            <a:chExt cx="812800" cy="812800"/>
          </a:xfrm>
        </p:grpSpPr>
        <p:sp>
          <p:nvSpPr>
            <p:cNvPr id="1092" name="Google Shape;10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4" name="Google Shape;1094;p24"/>
          <p:cNvGrpSpPr/>
          <p:nvPr/>
        </p:nvGrpSpPr>
        <p:grpSpPr>
          <a:xfrm>
            <a:off x="12069727" y="8919394"/>
            <a:ext cx="2602637" cy="2602637"/>
            <a:chOff x="0" y="0"/>
            <a:chExt cx="812800" cy="812800"/>
          </a:xfrm>
        </p:grpSpPr>
        <p:sp>
          <p:nvSpPr>
            <p:cNvPr id="1095" name="Google Shape;10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7" name="Google Shape;1097;p24"/>
          <p:cNvGrpSpPr/>
          <p:nvPr/>
        </p:nvGrpSpPr>
        <p:grpSpPr>
          <a:xfrm>
            <a:off x="8767233" y="3894573"/>
            <a:ext cx="1476973" cy="1476973"/>
            <a:chOff x="0" y="0"/>
            <a:chExt cx="812800" cy="812800"/>
          </a:xfrm>
        </p:grpSpPr>
        <p:sp>
          <p:nvSpPr>
            <p:cNvPr id="1098" name="Google Shape;10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0" name="Google Shape;1100;p24"/>
          <p:cNvSpPr txBox="1"/>
          <p:nvPr/>
        </p:nvSpPr>
        <p:spPr>
          <a:xfrm>
            <a:off x="9405504" y="1416424"/>
            <a:ext cx="7853796" cy="2453569"/>
          </a:xfrm>
          <a:prstGeom prst="rect">
            <a:avLst/>
          </a:prstGeom>
          <a:noFill/>
          <a:ln>
            <a:noFill/>
          </a:ln>
        </p:spPr>
        <p:txBody>
          <a:bodyPr anchorCtr="0" anchor="t" bIns="0" lIns="0" spcFirstLastPara="1" rIns="0" wrap="square" tIns="0">
            <a:spAutoFit/>
          </a:bodyPr>
          <a:lstStyle/>
          <a:p>
            <a:pPr indent="0" lvl="0" marL="0" marR="0" rtl="0" algn="r">
              <a:lnSpc>
                <a:spcPct val="93000"/>
              </a:lnSpc>
              <a:spcBef>
                <a:spcPts val="0"/>
              </a:spcBef>
              <a:spcAft>
                <a:spcPts val="0"/>
              </a:spcAft>
              <a:buNone/>
            </a:pPr>
            <a:r>
              <a:rPr b="1" i="0" lang="en-US" sz="6629" u="none" cap="none" strike="noStrike">
                <a:solidFill>
                  <a:srgbClr val="004AAD"/>
                </a:solidFill>
                <a:latin typeface="Poppins"/>
                <a:ea typeface="Poppins"/>
                <a:cs typeface="Poppins"/>
                <a:sym typeface="Poppins"/>
              </a:rPr>
              <a:t>GOVERNING FRAMEWORK DETAILS</a:t>
            </a:r>
            <a:endParaRPr/>
          </a:p>
        </p:txBody>
      </p:sp>
      <p:grpSp>
        <p:nvGrpSpPr>
          <p:cNvPr id="1101" name="Google Shape;1101;p24"/>
          <p:cNvGrpSpPr/>
          <p:nvPr/>
        </p:nvGrpSpPr>
        <p:grpSpPr>
          <a:xfrm>
            <a:off x="1028700" y="2560196"/>
            <a:ext cx="5676194" cy="1355410"/>
            <a:chOff x="0" y="-38100"/>
            <a:chExt cx="1861480" cy="444500"/>
          </a:xfrm>
        </p:grpSpPr>
        <p:sp>
          <p:nvSpPr>
            <p:cNvPr id="1102" name="Google Shape;1102;p24"/>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4"/>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4" name="Google Shape;1104;p24"/>
          <p:cNvGrpSpPr/>
          <p:nvPr/>
        </p:nvGrpSpPr>
        <p:grpSpPr>
          <a:xfrm>
            <a:off x="1206502" y="2998236"/>
            <a:ext cx="577722" cy="577722"/>
            <a:chOff x="0" y="0"/>
            <a:chExt cx="812800" cy="812800"/>
          </a:xfrm>
        </p:grpSpPr>
        <p:sp>
          <p:nvSpPr>
            <p:cNvPr id="1105" name="Google Shape;110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7" name="Google Shape;1107;p24"/>
          <p:cNvSpPr txBox="1"/>
          <p:nvPr/>
        </p:nvSpPr>
        <p:spPr>
          <a:xfrm>
            <a:off x="1980077" y="2937789"/>
            <a:ext cx="4507403" cy="689097"/>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232" u="none" cap="none" strike="noStrike">
                <a:solidFill>
                  <a:srgbClr val="FFFFFF"/>
                </a:solidFill>
                <a:latin typeface="Montserrat"/>
                <a:ea typeface="Montserrat"/>
                <a:cs typeface="Montserrat"/>
                <a:sym typeface="Montserrat"/>
              </a:rPr>
              <a:t>License to operate compliance</a:t>
            </a:r>
            <a:endParaRPr/>
          </a:p>
        </p:txBody>
      </p:sp>
      <p:grpSp>
        <p:nvGrpSpPr>
          <p:cNvPr id="1108" name="Google Shape;1108;p24"/>
          <p:cNvGrpSpPr/>
          <p:nvPr/>
        </p:nvGrpSpPr>
        <p:grpSpPr>
          <a:xfrm>
            <a:off x="1028700" y="3954697"/>
            <a:ext cx="5676194" cy="1355410"/>
            <a:chOff x="0" y="-38100"/>
            <a:chExt cx="1861480" cy="444500"/>
          </a:xfrm>
        </p:grpSpPr>
        <p:sp>
          <p:nvSpPr>
            <p:cNvPr id="1109" name="Google Shape;1109;p24"/>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4"/>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1" name="Google Shape;1111;p24"/>
          <p:cNvGrpSpPr/>
          <p:nvPr/>
        </p:nvGrpSpPr>
        <p:grpSpPr>
          <a:xfrm>
            <a:off x="1206502" y="4392737"/>
            <a:ext cx="577722" cy="577722"/>
            <a:chOff x="0" y="0"/>
            <a:chExt cx="812800" cy="812800"/>
          </a:xfrm>
        </p:grpSpPr>
        <p:sp>
          <p:nvSpPr>
            <p:cNvPr id="1112" name="Google Shape;11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4" name="Google Shape;1114;p24"/>
          <p:cNvSpPr txBox="1"/>
          <p:nvPr/>
        </p:nvSpPr>
        <p:spPr>
          <a:xfrm>
            <a:off x="1980077" y="4332290"/>
            <a:ext cx="3928545" cy="689097"/>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232" u="none" cap="none" strike="noStrike">
                <a:solidFill>
                  <a:srgbClr val="FFFFFF"/>
                </a:solidFill>
                <a:latin typeface="Montserrat"/>
                <a:ea typeface="Montserrat"/>
                <a:cs typeface="Montserrat"/>
                <a:sym typeface="Montserrat"/>
              </a:rPr>
              <a:t>PIC appointment and role clarity</a:t>
            </a:r>
            <a:endParaRPr/>
          </a:p>
        </p:txBody>
      </p:sp>
      <p:grpSp>
        <p:nvGrpSpPr>
          <p:cNvPr id="1115" name="Google Shape;1115;p24"/>
          <p:cNvGrpSpPr/>
          <p:nvPr/>
        </p:nvGrpSpPr>
        <p:grpSpPr>
          <a:xfrm>
            <a:off x="1028700" y="5349198"/>
            <a:ext cx="5676194" cy="1355410"/>
            <a:chOff x="0" y="-38100"/>
            <a:chExt cx="1861480" cy="444500"/>
          </a:xfrm>
        </p:grpSpPr>
        <p:sp>
          <p:nvSpPr>
            <p:cNvPr id="1116" name="Google Shape;1116;p24"/>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4"/>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8" name="Google Shape;1118;p24"/>
          <p:cNvGrpSpPr/>
          <p:nvPr/>
        </p:nvGrpSpPr>
        <p:grpSpPr>
          <a:xfrm>
            <a:off x="1206502" y="5787238"/>
            <a:ext cx="577722" cy="577722"/>
            <a:chOff x="0" y="0"/>
            <a:chExt cx="812800" cy="812800"/>
          </a:xfrm>
        </p:grpSpPr>
        <p:sp>
          <p:nvSpPr>
            <p:cNvPr id="1119" name="Google Shape;11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1" name="Google Shape;1121;p24"/>
          <p:cNvSpPr txBox="1"/>
          <p:nvPr/>
        </p:nvSpPr>
        <p:spPr>
          <a:xfrm>
            <a:off x="1980077" y="5726791"/>
            <a:ext cx="4507403" cy="689097"/>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232" u="none" cap="none" strike="noStrike">
                <a:solidFill>
                  <a:srgbClr val="FFFFFF"/>
                </a:solidFill>
                <a:latin typeface="Montserrat"/>
                <a:ea typeface="Montserrat"/>
                <a:cs typeface="Montserrat"/>
                <a:sym typeface="Montserrat"/>
              </a:rPr>
              <a:t>Operational policies accessibility</a:t>
            </a:r>
            <a:endParaRPr/>
          </a:p>
        </p:txBody>
      </p:sp>
      <p:grpSp>
        <p:nvGrpSpPr>
          <p:cNvPr id="1122" name="Google Shape;1122;p24"/>
          <p:cNvGrpSpPr/>
          <p:nvPr/>
        </p:nvGrpSpPr>
        <p:grpSpPr>
          <a:xfrm>
            <a:off x="1028700" y="6743699"/>
            <a:ext cx="5676194" cy="1355410"/>
            <a:chOff x="0" y="-38100"/>
            <a:chExt cx="1861480" cy="444500"/>
          </a:xfrm>
        </p:grpSpPr>
        <p:sp>
          <p:nvSpPr>
            <p:cNvPr id="1123" name="Google Shape;1123;p24"/>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4"/>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5" name="Google Shape;1125;p24"/>
          <p:cNvGrpSpPr/>
          <p:nvPr/>
        </p:nvGrpSpPr>
        <p:grpSpPr>
          <a:xfrm>
            <a:off x="1206502" y="7181740"/>
            <a:ext cx="577722" cy="577722"/>
            <a:chOff x="0" y="0"/>
            <a:chExt cx="812800" cy="812800"/>
          </a:xfrm>
        </p:grpSpPr>
        <p:sp>
          <p:nvSpPr>
            <p:cNvPr id="1126" name="Google Shape;112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8" name="Google Shape;1128;p24"/>
          <p:cNvSpPr txBox="1"/>
          <p:nvPr/>
        </p:nvSpPr>
        <p:spPr>
          <a:xfrm>
            <a:off x="1980077" y="7121292"/>
            <a:ext cx="4137096" cy="689097"/>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232" u="none" cap="none" strike="noStrike">
                <a:solidFill>
                  <a:srgbClr val="FFFFFF"/>
                </a:solidFill>
                <a:latin typeface="Montserrat"/>
                <a:ea typeface="Montserrat"/>
                <a:cs typeface="Montserrat"/>
                <a:sym typeface="Montserrat"/>
              </a:rPr>
              <a:t>Document control and version management</a:t>
            </a:r>
            <a:endParaRPr/>
          </a:p>
        </p:txBody>
      </p:sp>
      <p:sp>
        <p:nvSpPr>
          <p:cNvPr id="1129" name="Google Shape;1129;p24"/>
          <p:cNvSpPr txBox="1"/>
          <p:nvPr/>
        </p:nvSpPr>
        <p:spPr>
          <a:xfrm>
            <a:off x="9505720" y="5166801"/>
            <a:ext cx="7753580" cy="17156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The facility must maintain a valid license to operate at all times. The Person-in-Charge (PIC) must be clearly appointed with defined roles, qualifications, and accountability aligned to regulatory and MSQH requirements.</a:t>
            </a:r>
            <a:endParaRPr/>
          </a:p>
        </p:txBody>
      </p:sp>
      <p:sp>
        <p:nvSpPr>
          <p:cNvPr id="1130" name="Google Shape;1130;p24"/>
          <p:cNvSpPr txBox="1"/>
          <p:nvPr/>
        </p:nvSpPr>
        <p:spPr>
          <a:xfrm>
            <a:off x="9706096" y="7316815"/>
            <a:ext cx="7553204" cy="17156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All operational policies must be documented, current, and readily accessible to relevant staff. Policies should reflect actual practice, be reviewed regularly, and support consistent, safe, and compliant service delivery across the facility.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134" name="Shape 1134"/>
        <p:cNvGrpSpPr/>
        <p:nvPr/>
      </p:nvGrpSpPr>
      <p:grpSpPr>
        <a:xfrm>
          <a:off x="0" y="0"/>
          <a:ext cx="0" cy="0"/>
          <a:chOff x="0" y="0"/>
          <a:chExt cx="0" cy="0"/>
        </a:xfrm>
      </p:grpSpPr>
      <p:grpSp>
        <p:nvGrpSpPr>
          <p:cNvPr id="1135" name="Google Shape;1135;p25"/>
          <p:cNvGrpSpPr/>
          <p:nvPr/>
        </p:nvGrpSpPr>
        <p:grpSpPr>
          <a:xfrm>
            <a:off x="3949863" y="-543472"/>
            <a:ext cx="4326989" cy="4326989"/>
            <a:chOff x="0" y="0"/>
            <a:chExt cx="812800" cy="812800"/>
          </a:xfrm>
        </p:grpSpPr>
        <p:sp>
          <p:nvSpPr>
            <p:cNvPr id="1136" name="Google Shape;113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8" name="Google Shape;1138;p25"/>
          <p:cNvGrpSpPr/>
          <p:nvPr/>
        </p:nvGrpSpPr>
        <p:grpSpPr>
          <a:xfrm>
            <a:off x="609029" y="6917357"/>
            <a:ext cx="2602637" cy="2602637"/>
            <a:chOff x="0" y="0"/>
            <a:chExt cx="812800" cy="812800"/>
          </a:xfrm>
        </p:grpSpPr>
        <p:sp>
          <p:nvSpPr>
            <p:cNvPr id="1139" name="Google Shape;113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1" name="Google Shape;1141;p25"/>
          <p:cNvSpPr txBox="1"/>
          <p:nvPr/>
        </p:nvSpPr>
        <p:spPr>
          <a:xfrm>
            <a:off x="1028700" y="1696222"/>
            <a:ext cx="7458511" cy="1900326"/>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LEADERSHIP ACCOUNTABILITY MODEL</a:t>
            </a:r>
            <a:endParaRPr/>
          </a:p>
        </p:txBody>
      </p:sp>
      <p:sp>
        <p:nvSpPr>
          <p:cNvPr id="1142" name="Google Shape;1142;p25"/>
          <p:cNvSpPr txBox="1"/>
          <p:nvPr/>
        </p:nvSpPr>
        <p:spPr>
          <a:xfrm>
            <a:off x="1028700" y="5893552"/>
            <a:ext cx="6051749" cy="1658535"/>
          </a:xfrm>
          <a:prstGeom prst="rect">
            <a:avLst/>
          </a:prstGeom>
          <a:noFill/>
          <a:ln>
            <a:noFill/>
          </a:ln>
        </p:spPr>
        <p:txBody>
          <a:bodyPr anchorCtr="0" anchor="t" bIns="0" lIns="0" spcFirstLastPara="1" rIns="0" wrap="square" tIns="0">
            <a:spAutoFit/>
          </a:bodyPr>
          <a:lstStyle/>
          <a:p>
            <a:pPr indent="0" lvl="0" marL="0" marR="0" rtl="0" algn="just">
              <a:lnSpc>
                <a:spcPct val="123034"/>
              </a:lnSpc>
              <a:spcBef>
                <a:spcPts val="0"/>
              </a:spcBef>
              <a:spcAft>
                <a:spcPts val="0"/>
              </a:spcAft>
              <a:buNone/>
            </a:pPr>
            <a:r>
              <a:rPr b="0" i="0" lang="en-US" sz="2188" u="none" cap="none" strike="noStrike">
                <a:solidFill>
                  <a:srgbClr val="000000"/>
                </a:solidFill>
                <a:latin typeface="Montserrat"/>
                <a:ea typeface="Montserrat"/>
                <a:cs typeface="Montserrat"/>
                <a:sym typeface="Montserrat"/>
              </a:rPr>
              <a:t>Each tier is accountable to the one above, with transparent reporting lines and documented authority. Strong governance at the top enables safe, quality care at every level.</a:t>
            </a:r>
            <a:endParaRPr/>
          </a:p>
        </p:txBody>
      </p:sp>
      <p:sp>
        <p:nvSpPr>
          <p:cNvPr id="1143" name="Google Shape;1143;p25"/>
          <p:cNvSpPr txBox="1"/>
          <p:nvPr/>
        </p:nvSpPr>
        <p:spPr>
          <a:xfrm>
            <a:off x="1028700" y="4047058"/>
            <a:ext cx="7258050" cy="13727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000000"/>
                </a:solidFill>
                <a:latin typeface="Montserrat"/>
                <a:ea typeface="Montserrat"/>
                <a:cs typeface="Montserrat"/>
                <a:sym typeface="Montserrat"/>
              </a:rPr>
              <a:t>A clear hierarchy ensures defined roles, responsibilities, and accountability at every level of hospital leadership from governance to clinical service delivery.</a:t>
            </a:r>
            <a:endParaRPr/>
          </a:p>
        </p:txBody>
      </p:sp>
      <p:grpSp>
        <p:nvGrpSpPr>
          <p:cNvPr id="1144" name="Google Shape;1144;p25"/>
          <p:cNvGrpSpPr/>
          <p:nvPr/>
        </p:nvGrpSpPr>
        <p:grpSpPr>
          <a:xfrm rot="10800000">
            <a:off x="9743492" y="-181880"/>
            <a:ext cx="12503374" cy="11231711"/>
            <a:chOff x="8027" y="-38100"/>
            <a:chExt cx="819998" cy="736600"/>
          </a:xfrm>
        </p:grpSpPr>
        <p:sp>
          <p:nvSpPr>
            <p:cNvPr id="1145" name="Google Shape;1145;p25"/>
            <p:cNvSpPr/>
            <p:nvPr/>
          </p:nvSpPr>
          <p:spPr>
            <a:xfrm>
              <a:off x="8027" y="0"/>
              <a:ext cx="819998" cy="698500"/>
            </a:xfrm>
            <a:custGeom>
              <a:rect b="b" l="l" r="r" t="t"/>
              <a:pathLst>
                <a:path extrusionOk="0" h="698500" w="819998">
                  <a:moveTo>
                    <a:pt x="813060" y="374971"/>
                  </a:moveTo>
                  <a:lnTo>
                    <a:pt x="639789" y="672779"/>
                  </a:lnTo>
                  <a:cubicBezTo>
                    <a:pt x="630524" y="688703"/>
                    <a:pt x="613490" y="698500"/>
                    <a:pt x="595067" y="698500"/>
                  </a:cubicBezTo>
                  <a:lnTo>
                    <a:pt x="224931" y="698500"/>
                  </a:lnTo>
                  <a:cubicBezTo>
                    <a:pt x="206507" y="698500"/>
                    <a:pt x="189473" y="688703"/>
                    <a:pt x="180208" y="672779"/>
                  </a:cubicBezTo>
                  <a:lnTo>
                    <a:pt x="6938" y="374971"/>
                  </a:lnTo>
                  <a:cubicBezTo>
                    <a:pt x="-2313" y="359071"/>
                    <a:pt x="-2313" y="339429"/>
                    <a:pt x="6938" y="323529"/>
                  </a:cubicBezTo>
                  <a:lnTo>
                    <a:pt x="180208" y="25721"/>
                  </a:lnTo>
                  <a:cubicBezTo>
                    <a:pt x="189473" y="9797"/>
                    <a:pt x="206507" y="0"/>
                    <a:pt x="224931" y="0"/>
                  </a:cubicBezTo>
                  <a:lnTo>
                    <a:pt x="595067" y="0"/>
                  </a:lnTo>
                  <a:cubicBezTo>
                    <a:pt x="613490" y="0"/>
                    <a:pt x="630524" y="9797"/>
                    <a:pt x="639789" y="25721"/>
                  </a:cubicBezTo>
                  <a:lnTo>
                    <a:pt x="813060" y="323529"/>
                  </a:lnTo>
                  <a:cubicBezTo>
                    <a:pt x="822310" y="339429"/>
                    <a:pt x="822310" y="359071"/>
                    <a:pt x="813060" y="374971"/>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5"/>
            <p:cNvSpPr txBox="1"/>
            <p:nvPr/>
          </p:nvSpPr>
          <p:spPr>
            <a:xfrm>
              <a:off x="114300" y="-38100"/>
              <a:ext cx="607451"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7" name="Google Shape;1147;p25"/>
          <p:cNvGrpSpPr/>
          <p:nvPr/>
        </p:nvGrpSpPr>
        <p:grpSpPr>
          <a:xfrm>
            <a:off x="10671750" y="554363"/>
            <a:ext cx="1740394" cy="1740394"/>
            <a:chOff x="0" y="0"/>
            <a:chExt cx="812800" cy="812800"/>
          </a:xfrm>
        </p:grpSpPr>
        <p:sp>
          <p:nvSpPr>
            <p:cNvPr id="1148" name="Google Shape;11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0" name="Google Shape;1150;p25"/>
          <p:cNvGrpSpPr/>
          <p:nvPr/>
        </p:nvGrpSpPr>
        <p:grpSpPr>
          <a:xfrm>
            <a:off x="10884394" y="767007"/>
            <a:ext cx="1315106" cy="1315106"/>
            <a:chOff x="0" y="0"/>
            <a:chExt cx="812800" cy="812800"/>
          </a:xfrm>
        </p:grpSpPr>
        <p:sp>
          <p:nvSpPr>
            <p:cNvPr id="1151" name="Google Shape;11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3" name="Google Shape;1153;p25"/>
          <p:cNvGrpSpPr/>
          <p:nvPr/>
        </p:nvGrpSpPr>
        <p:grpSpPr>
          <a:xfrm>
            <a:off x="9619440" y="2228205"/>
            <a:ext cx="1740394" cy="1740394"/>
            <a:chOff x="0" y="0"/>
            <a:chExt cx="812800" cy="812800"/>
          </a:xfrm>
        </p:grpSpPr>
        <p:sp>
          <p:nvSpPr>
            <p:cNvPr id="1154" name="Google Shape;11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6" name="Google Shape;1156;p25"/>
          <p:cNvGrpSpPr/>
          <p:nvPr/>
        </p:nvGrpSpPr>
        <p:grpSpPr>
          <a:xfrm>
            <a:off x="9832084" y="2440848"/>
            <a:ext cx="1315106" cy="1315106"/>
            <a:chOff x="0" y="0"/>
            <a:chExt cx="812800" cy="812800"/>
          </a:xfrm>
        </p:grpSpPr>
        <p:sp>
          <p:nvSpPr>
            <p:cNvPr id="1157" name="Google Shape;11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9" name="Google Shape;1159;p25"/>
          <p:cNvGrpSpPr/>
          <p:nvPr/>
        </p:nvGrpSpPr>
        <p:grpSpPr>
          <a:xfrm>
            <a:off x="9144000" y="4325397"/>
            <a:ext cx="1740394" cy="1740394"/>
            <a:chOff x="0" y="0"/>
            <a:chExt cx="812800" cy="812800"/>
          </a:xfrm>
        </p:grpSpPr>
        <p:sp>
          <p:nvSpPr>
            <p:cNvPr id="1160" name="Google Shape;11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25"/>
          <p:cNvGrpSpPr/>
          <p:nvPr/>
        </p:nvGrpSpPr>
        <p:grpSpPr>
          <a:xfrm>
            <a:off x="9356644" y="4538041"/>
            <a:ext cx="1315106" cy="1315106"/>
            <a:chOff x="0" y="0"/>
            <a:chExt cx="812800" cy="812800"/>
          </a:xfrm>
        </p:grpSpPr>
        <p:sp>
          <p:nvSpPr>
            <p:cNvPr id="1163" name="Google Shape;116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25"/>
          <p:cNvGrpSpPr/>
          <p:nvPr/>
        </p:nvGrpSpPr>
        <p:grpSpPr>
          <a:xfrm>
            <a:off x="9619440" y="6320075"/>
            <a:ext cx="1740394" cy="1740394"/>
            <a:chOff x="0" y="0"/>
            <a:chExt cx="812800" cy="812800"/>
          </a:xfrm>
        </p:grpSpPr>
        <p:sp>
          <p:nvSpPr>
            <p:cNvPr id="1166" name="Google Shape;116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25"/>
          <p:cNvGrpSpPr/>
          <p:nvPr/>
        </p:nvGrpSpPr>
        <p:grpSpPr>
          <a:xfrm>
            <a:off x="9832084" y="6532718"/>
            <a:ext cx="1315106" cy="1315106"/>
            <a:chOff x="0" y="0"/>
            <a:chExt cx="812800" cy="812800"/>
          </a:xfrm>
        </p:grpSpPr>
        <p:sp>
          <p:nvSpPr>
            <p:cNvPr id="1169" name="Google Shape;116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p25"/>
          <p:cNvGrpSpPr/>
          <p:nvPr/>
        </p:nvGrpSpPr>
        <p:grpSpPr>
          <a:xfrm>
            <a:off x="10671750" y="7992243"/>
            <a:ext cx="1740394" cy="1740394"/>
            <a:chOff x="0" y="0"/>
            <a:chExt cx="812800" cy="812800"/>
          </a:xfrm>
        </p:grpSpPr>
        <p:sp>
          <p:nvSpPr>
            <p:cNvPr id="1172" name="Google Shape;117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25"/>
          <p:cNvGrpSpPr/>
          <p:nvPr/>
        </p:nvGrpSpPr>
        <p:grpSpPr>
          <a:xfrm>
            <a:off x="10884394" y="8204887"/>
            <a:ext cx="1315106" cy="1315106"/>
            <a:chOff x="0" y="0"/>
            <a:chExt cx="812800" cy="812800"/>
          </a:xfrm>
        </p:grpSpPr>
        <p:sp>
          <p:nvSpPr>
            <p:cNvPr id="1175" name="Google Shape;117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7" name="Google Shape;1177;p25"/>
          <p:cNvSpPr txBox="1"/>
          <p:nvPr/>
        </p:nvSpPr>
        <p:spPr>
          <a:xfrm>
            <a:off x="12726516" y="1122634"/>
            <a:ext cx="5189573" cy="528110"/>
          </a:xfrm>
          <a:prstGeom prst="rect">
            <a:avLst/>
          </a:prstGeom>
          <a:noFill/>
          <a:ln>
            <a:noFill/>
          </a:ln>
        </p:spPr>
        <p:txBody>
          <a:bodyPr anchorCtr="0" anchor="t" bIns="0" lIns="0" spcFirstLastPara="1" rIns="0" wrap="square" tIns="0">
            <a:spAutoFit/>
          </a:bodyPr>
          <a:lstStyle/>
          <a:p>
            <a:pPr indent="0" lvl="0" marL="0" marR="0" rtl="0" algn="l">
              <a:lnSpc>
                <a:spcPct val="123046"/>
              </a:lnSpc>
              <a:spcBef>
                <a:spcPts val="0"/>
              </a:spcBef>
              <a:spcAft>
                <a:spcPts val="0"/>
              </a:spcAft>
              <a:buNone/>
            </a:pPr>
            <a:r>
              <a:rPr b="1" i="0" lang="en-US" sz="3494" u="none" cap="none" strike="noStrike">
                <a:solidFill>
                  <a:srgbClr val="FFFFFF"/>
                </a:solidFill>
                <a:latin typeface="Montserrat"/>
                <a:ea typeface="Montserrat"/>
                <a:cs typeface="Montserrat"/>
                <a:sym typeface="Montserrat"/>
              </a:rPr>
              <a:t>Governing Body</a:t>
            </a:r>
            <a:endParaRPr/>
          </a:p>
        </p:txBody>
      </p:sp>
      <p:sp>
        <p:nvSpPr>
          <p:cNvPr id="1178" name="Google Shape;1178;p25"/>
          <p:cNvSpPr txBox="1"/>
          <p:nvPr/>
        </p:nvSpPr>
        <p:spPr>
          <a:xfrm>
            <a:off x="11836084" y="2849198"/>
            <a:ext cx="5189573" cy="528110"/>
          </a:xfrm>
          <a:prstGeom prst="rect">
            <a:avLst/>
          </a:prstGeom>
          <a:noFill/>
          <a:ln>
            <a:noFill/>
          </a:ln>
        </p:spPr>
        <p:txBody>
          <a:bodyPr anchorCtr="0" anchor="t" bIns="0" lIns="0" spcFirstLastPara="1" rIns="0" wrap="square" tIns="0">
            <a:spAutoFit/>
          </a:bodyPr>
          <a:lstStyle/>
          <a:p>
            <a:pPr indent="0" lvl="0" marL="0" marR="0" rtl="0" algn="l">
              <a:lnSpc>
                <a:spcPct val="123046"/>
              </a:lnSpc>
              <a:spcBef>
                <a:spcPts val="0"/>
              </a:spcBef>
              <a:spcAft>
                <a:spcPts val="0"/>
              </a:spcAft>
              <a:buNone/>
            </a:pPr>
            <a:r>
              <a:rPr b="1" i="0" lang="en-US" sz="3494" u="none" cap="none" strike="noStrike">
                <a:solidFill>
                  <a:srgbClr val="FFFFFF"/>
                </a:solidFill>
                <a:latin typeface="Montserrat"/>
                <a:ea typeface="Montserrat"/>
                <a:cs typeface="Montserrat"/>
                <a:sym typeface="Montserrat"/>
              </a:rPr>
              <a:t>PIC / Hospital Director</a:t>
            </a:r>
            <a:endParaRPr/>
          </a:p>
        </p:txBody>
      </p:sp>
      <p:sp>
        <p:nvSpPr>
          <p:cNvPr id="1179" name="Google Shape;1179;p25"/>
          <p:cNvSpPr txBox="1"/>
          <p:nvPr/>
        </p:nvSpPr>
        <p:spPr>
          <a:xfrm>
            <a:off x="11147190" y="4876500"/>
            <a:ext cx="5189573" cy="528110"/>
          </a:xfrm>
          <a:prstGeom prst="rect">
            <a:avLst/>
          </a:prstGeom>
          <a:noFill/>
          <a:ln>
            <a:noFill/>
          </a:ln>
        </p:spPr>
        <p:txBody>
          <a:bodyPr anchorCtr="0" anchor="t" bIns="0" lIns="0" spcFirstLastPara="1" rIns="0" wrap="square" tIns="0">
            <a:spAutoFit/>
          </a:bodyPr>
          <a:lstStyle/>
          <a:p>
            <a:pPr indent="0" lvl="0" marL="0" marR="0" rtl="0" algn="l">
              <a:lnSpc>
                <a:spcPct val="123046"/>
              </a:lnSpc>
              <a:spcBef>
                <a:spcPts val="0"/>
              </a:spcBef>
              <a:spcAft>
                <a:spcPts val="0"/>
              </a:spcAft>
              <a:buNone/>
            </a:pPr>
            <a:r>
              <a:rPr b="1" i="0" lang="en-US" sz="3494" u="none" cap="none" strike="noStrike">
                <a:solidFill>
                  <a:srgbClr val="FFFFFF"/>
                </a:solidFill>
                <a:latin typeface="Montserrat"/>
                <a:ea typeface="Montserrat"/>
                <a:cs typeface="Montserrat"/>
                <a:sym typeface="Montserrat"/>
              </a:rPr>
              <a:t>Management Team</a:t>
            </a:r>
            <a:endParaRPr/>
          </a:p>
        </p:txBody>
      </p:sp>
      <p:sp>
        <p:nvSpPr>
          <p:cNvPr id="1180" name="Google Shape;1180;p25"/>
          <p:cNvSpPr txBox="1"/>
          <p:nvPr/>
        </p:nvSpPr>
        <p:spPr>
          <a:xfrm>
            <a:off x="11836084" y="6600538"/>
            <a:ext cx="5189573" cy="528110"/>
          </a:xfrm>
          <a:prstGeom prst="rect">
            <a:avLst/>
          </a:prstGeom>
          <a:noFill/>
          <a:ln>
            <a:noFill/>
          </a:ln>
        </p:spPr>
        <p:txBody>
          <a:bodyPr anchorCtr="0" anchor="t" bIns="0" lIns="0" spcFirstLastPara="1" rIns="0" wrap="square" tIns="0">
            <a:spAutoFit/>
          </a:bodyPr>
          <a:lstStyle/>
          <a:p>
            <a:pPr indent="0" lvl="0" marL="0" marR="0" rtl="0" algn="l">
              <a:lnSpc>
                <a:spcPct val="123046"/>
              </a:lnSpc>
              <a:spcBef>
                <a:spcPts val="0"/>
              </a:spcBef>
              <a:spcAft>
                <a:spcPts val="0"/>
              </a:spcAft>
              <a:buNone/>
            </a:pPr>
            <a:r>
              <a:rPr b="1" i="0" lang="en-US" sz="3494" u="none" cap="none" strike="noStrike">
                <a:solidFill>
                  <a:srgbClr val="FFFFFF"/>
                </a:solidFill>
                <a:latin typeface="Montserrat"/>
                <a:ea typeface="Montserrat"/>
                <a:cs typeface="Montserrat"/>
                <a:sym typeface="Montserrat"/>
              </a:rPr>
              <a:t>Clinical Services</a:t>
            </a:r>
            <a:endParaRPr/>
          </a:p>
        </p:txBody>
      </p:sp>
      <p:sp>
        <p:nvSpPr>
          <p:cNvPr id="1181" name="Google Shape;1181;p25"/>
          <p:cNvSpPr txBox="1"/>
          <p:nvPr/>
        </p:nvSpPr>
        <p:spPr>
          <a:xfrm>
            <a:off x="12726516" y="8526179"/>
            <a:ext cx="5189573" cy="528110"/>
          </a:xfrm>
          <a:prstGeom prst="rect">
            <a:avLst/>
          </a:prstGeom>
          <a:noFill/>
          <a:ln>
            <a:noFill/>
          </a:ln>
        </p:spPr>
        <p:txBody>
          <a:bodyPr anchorCtr="0" anchor="t" bIns="0" lIns="0" spcFirstLastPara="1" rIns="0" wrap="square" tIns="0">
            <a:spAutoFit/>
          </a:bodyPr>
          <a:lstStyle/>
          <a:p>
            <a:pPr indent="0" lvl="0" marL="0" marR="0" rtl="0" algn="l">
              <a:lnSpc>
                <a:spcPct val="123046"/>
              </a:lnSpc>
              <a:spcBef>
                <a:spcPts val="0"/>
              </a:spcBef>
              <a:spcAft>
                <a:spcPts val="0"/>
              </a:spcAft>
              <a:buNone/>
            </a:pPr>
            <a:r>
              <a:rPr b="1" i="0" lang="en-US" sz="3494" u="none" cap="none" strike="noStrike">
                <a:solidFill>
                  <a:srgbClr val="FFFFFF"/>
                </a:solidFill>
                <a:latin typeface="Montserrat"/>
                <a:ea typeface="Montserrat"/>
                <a:cs typeface="Montserrat"/>
                <a:sym typeface="Montserrat"/>
              </a:rPr>
              <a:t>Support &amp; Operations</a:t>
            </a:r>
            <a:endParaRPr/>
          </a:p>
        </p:txBody>
      </p:sp>
      <p:sp>
        <p:nvSpPr>
          <p:cNvPr id="1182" name="Google Shape;1182;p25"/>
          <p:cNvSpPr txBox="1"/>
          <p:nvPr/>
        </p:nvSpPr>
        <p:spPr>
          <a:xfrm>
            <a:off x="11277624" y="1042833"/>
            <a:ext cx="558460" cy="706841"/>
          </a:xfrm>
          <a:prstGeom prst="rect">
            <a:avLst/>
          </a:prstGeom>
          <a:noFill/>
          <a:ln>
            <a:noFill/>
          </a:ln>
        </p:spPr>
        <p:txBody>
          <a:bodyPr anchorCtr="0" anchor="t" bIns="0" lIns="0" spcFirstLastPara="1" rIns="0" wrap="square" tIns="0">
            <a:spAutoFit/>
          </a:bodyPr>
          <a:lstStyle/>
          <a:p>
            <a:pPr indent="0" lvl="0" marL="0" marR="0" rtl="0" algn="ctr">
              <a:lnSpc>
                <a:spcPct val="92998"/>
              </a:lnSpc>
              <a:spcBef>
                <a:spcPts val="0"/>
              </a:spcBef>
              <a:spcAft>
                <a:spcPts val="0"/>
              </a:spcAft>
              <a:buNone/>
            </a:pPr>
            <a:r>
              <a:rPr b="1" i="0" lang="en-US" sz="5213" u="none" cap="none" strike="noStrike">
                <a:solidFill>
                  <a:srgbClr val="FFFFFF"/>
                </a:solidFill>
                <a:latin typeface="Poppins"/>
                <a:ea typeface="Poppins"/>
                <a:cs typeface="Poppins"/>
                <a:sym typeface="Poppins"/>
              </a:rPr>
              <a:t>1</a:t>
            </a:r>
            <a:endParaRPr/>
          </a:p>
        </p:txBody>
      </p:sp>
      <p:sp>
        <p:nvSpPr>
          <p:cNvPr id="1183" name="Google Shape;1183;p25"/>
          <p:cNvSpPr txBox="1"/>
          <p:nvPr/>
        </p:nvSpPr>
        <p:spPr>
          <a:xfrm>
            <a:off x="10210407" y="2716675"/>
            <a:ext cx="558460" cy="706841"/>
          </a:xfrm>
          <a:prstGeom prst="rect">
            <a:avLst/>
          </a:prstGeom>
          <a:noFill/>
          <a:ln>
            <a:noFill/>
          </a:ln>
        </p:spPr>
        <p:txBody>
          <a:bodyPr anchorCtr="0" anchor="t" bIns="0" lIns="0" spcFirstLastPara="1" rIns="0" wrap="square" tIns="0">
            <a:spAutoFit/>
          </a:bodyPr>
          <a:lstStyle/>
          <a:p>
            <a:pPr indent="0" lvl="0" marL="0" marR="0" rtl="0" algn="ctr">
              <a:lnSpc>
                <a:spcPct val="92998"/>
              </a:lnSpc>
              <a:spcBef>
                <a:spcPts val="0"/>
              </a:spcBef>
              <a:spcAft>
                <a:spcPts val="0"/>
              </a:spcAft>
              <a:buNone/>
            </a:pPr>
            <a:r>
              <a:rPr b="1" i="0" lang="en-US" sz="5213" u="none" cap="none" strike="noStrike">
                <a:solidFill>
                  <a:srgbClr val="FFFFFF"/>
                </a:solidFill>
                <a:latin typeface="Poppins"/>
                <a:ea typeface="Poppins"/>
                <a:cs typeface="Poppins"/>
                <a:sym typeface="Poppins"/>
              </a:rPr>
              <a:t>2</a:t>
            </a:r>
            <a:endParaRPr/>
          </a:p>
        </p:txBody>
      </p:sp>
      <p:sp>
        <p:nvSpPr>
          <p:cNvPr id="1184" name="Google Shape;1184;p25"/>
          <p:cNvSpPr txBox="1"/>
          <p:nvPr/>
        </p:nvSpPr>
        <p:spPr>
          <a:xfrm>
            <a:off x="9734967" y="4813868"/>
            <a:ext cx="558460" cy="706841"/>
          </a:xfrm>
          <a:prstGeom prst="rect">
            <a:avLst/>
          </a:prstGeom>
          <a:noFill/>
          <a:ln>
            <a:noFill/>
          </a:ln>
        </p:spPr>
        <p:txBody>
          <a:bodyPr anchorCtr="0" anchor="t" bIns="0" lIns="0" spcFirstLastPara="1" rIns="0" wrap="square" tIns="0">
            <a:spAutoFit/>
          </a:bodyPr>
          <a:lstStyle/>
          <a:p>
            <a:pPr indent="0" lvl="0" marL="0" marR="0" rtl="0" algn="ctr">
              <a:lnSpc>
                <a:spcPct val="92998"/>
              </a:lnSpc>
              <a:spcBef>
                <a:spcPts val="0"/>
              </a:spcBef>
              <a:spcAft>
                <a:spcPts val="0"/>
              </a:spcAft>
              <a:buNone/>
            </a:pPr>
            <a:r>
              <a:rPr b="1" i="0" lang="en-US" sz="5213" u="none" cap="none" strike="noStrike">
                <a:solidFill>
                  <a:srgbClr val="FFFFFF"/>
                </a:solidFill>
                <a:latin typeface="Poppins"/>
                <a:ea typeface="Poppins"/>
                <a:cs typeface="Poppins"/>
                <a:sym typeface="Poppins"/>
              </a:rPr>
              <a:t>3</a:t>
            </a:r>
            <a:endParaRPr/>
          </a:p>
        </p:txBody>
      </p:sp>
      <p:sp>
        <p:nvSpPr>
          <p:cNvPr id="1185" name="Google Shape;1185;p25"/>
          <p:cNvSpPr txBox="1"/>
          <p:nvPr/>
        </p:nvSpPr>
        <p:spPr>
          <a:xfrm>
            <a:off x="10210407" y="6808545"/>
            <a:ext cx="558460" cy="706841"/>
          </a:xfrm>
          <a:prstGeom prst="rect">
            <a:avLst/>
          </a:prstGeom>
          <a:noFill/>
          <a:ln>
            <a:noFill/>
          </a:ln>
        </p:spPr>
        <p:txBody>
          <a:bodyPr anchorCtr="0" anchor="t" bIns="0" lIns="0" spcFirstLastPara="1" rIns="0" wrap="square" tIns="0">
            <a:spAutoFit/>
          </a:bodyPr>
          <a:lstStyle/>
          <a:p>
            <a:pPr indent="0" lvl="0" marL="0" marR="0" rtl="0" algn="ctr">
              <a:lnSpc>
                <a:spcPct val="92998"/>
              </a:lnSpc>
              <a:spcBef>
                <a:spcPts val="0"/>
              </a:spcBef>
              <a:spcAft>
                <a:spcPts val="0"/>
              </a:spcAft>
              <a:buNone/>
            </a:pPr>
            <a:r>
              <a:rPr b="1" i="0" lang="en-US" sz="5213" u="none" cap="none" strike="noStrike">
                <a:solidFill>
                  <a:srgbClr val="FFFFFF"/>
                </a:solidFill>
                <a:latin typeface="Poppins"/>
                <a:ea typeface="Poppins"/>
                <a:cs typeface="Poppins"/>
                <a:sym typeface="Poppins"/>
              </a:rPr>
              <a:t>4</a:t>
            </a:r>
            <a:endParaRPr/>
          </a:p>
        </p:txBody>
      </p:sp>
      <p:sp>
        <p:nvSpPr>
          <p:cNvPr id="1186" name="Google Shape;1186;p25"/>
          <p:cNvSpPr txBox="1"/>
          <p:nvPr/>
        </p:nvSpPr>
        <p:spPr>
          <a:xfrm>
            <a:off x="11262717" y="8480714"/>
            <a:ext cx="558460" cy="706841"/>
          </a:xfrm>
          <a:prstGeom prst="rect">
            <a:avLst/>
          </a:prstGeom>
          <a:noFill/>
          <a:ln>
            <a:noFill/>
          </a:ln>
        </p:spPr>
        <p:txBody>
          <a:bodyPr anchorCtr="0" anchor="t" bIns="0" lIns="0" spcFirstLastPara="1" rIns="0" wrap="square" tIns="0">
            <a:spAutoFit/>
          </a:bodyPr>
          <a:lstStyle/>
          <a:p>
            <a:pPr indent="0" lvl="0" marL="0" marR="0" rtl="0" algn="ctr">
              <a:lnSpc>
                <a:spcPct val="92998"/>
              </a:lnSpc>
              <a:spcBef>
                <a:spcPts val="0"/>
              </a:spcBef>
              <a:spcAft>
                <a:spcPts val="0"/>
              </a:spcAft>
              <a:buNone/>
            </a:pPr>
            <a:r>
              <a:rPr b="1" i="0" lang="en-US" sz="5213" u="none" cap="none" strike="noStrike">
                <a:solidFill>
                  <a:srgbClr val="FFFFFF"/>
                </a:solidFill>
                <a:latin typeface="Poppins"/>
                <a:ea typeface="Poppins"/>
                <a:cs typeface="Poppins"/>
                <a:sym typeface="Poppins"/>
              </a:rPr>
              <a:t>5</a:t>
            </a:r>
            <a:endParaRPr/>
          </a:p>
        </p:txBody>
      </p:sp>
      <p:grpSp>
        <p:nvGrpSpPr>
          <p:cNvPr id="1187" name="Google Shape;1187;p25"/>
          <p:cNvGrpSpPr/>
          <p:nvPr/>
        </p:nvGrpSpPr>
        <p:grpSpPr>
          <a:xfrm>
            <a:off x="5641601" y="8610976"/>
            <a:ext cx="3715807" cy="3715807"/>
            <a:chOff x="0" y="0"/>
            <a:chExt cx="812800" cy="812800"/>
          </a:xfrm>
        </p:grpSpPr>
        <p:sp>
          <p:nvSpPr>
            <p:cNvPr id="1188" name="Google Shape;11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193" name="Shape 1193"/>
        <p:cNvGrpSpPr/>
        <p:nvPr/>
      </p:nvGrpSpPr>
      <p:grpSpPr>
        <a:xfrm>
          <a:off x="0" y="0"/>
          <a:ext cx="0" cy="0"/>
          <a:chOff x="0" y="0"/>
          <a:chExt cx="0" cy="0"/>
        </a:xfrm>
      </p:grpSpPr>
      <p:grpSp>
        <p:nvGrpSpPr>
          <p:cNvPr id="1194" name="Google Shape;1194;p26"/>
          <p:cNvGrpSpPr/>
          <p:nvPr/>
        </p:nvGrpSpPr>
        <p:grpSpPr>
          <a:xfrm rot="5400000">
            <a:off x="10418165" y="-472693"/>
            <a:ext cx="11025476" cy="11232388"/>
            <a:chOff x="0" y="-38100"/>
            <a:chExt cx="461732" cy="470397"/>
          </a:xfrm>
        </p:grpSpPr>
        <p:sp>
          <p:nvSpPr>
            <p:cNvPr id="1195" name="Google Shape;1195;p26"/>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6"/>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7" name="Google Shape;1197;p26"/>
          <p:cNvGrpSpPr/>
          <p:nvPr/>
        </p:nvGrpSpPr>
        <p:grpSpPr>
          <a:xfrm rot="-2508178">
            <a:off x="11977535" y="-199280"/>
            <a:ext cx="7555438" cy="5669111"/>
            <a:chOff x="0" y="-38100"/>
            <a:chExt cx="1989909" cy="1493099"/>
          </a:xfrm>
        </p:grpSpPr>
        <p:sp>
          <p:nvSpPr>
            <p:cNvPr id="1198" name="Google Shape;1198;p26"/>
            <p:cNvSpPr/>
            <p:nvPr/>
          </p:nvSpPr>
          <p:spPr>
            <a:xfrm>
              <a:off x="0" y="0"/>
              <a:ext cx="1989909" cy="1454999"/>
            </a:xfrm>
            <a:custGeom>
              <a:rect b="b" l="l" r="r" t="t"/>
              <a:pathLst>
                <a:path extrusionOk="0" h="1454999" w="1989909">
                  <a:moveTo>
                    <a:pt x="0" y="0"/>
                  </a:moveTo>
                  <a:lnTo>
                    <a:pt x="1989909" y="0"/>
                  </a:lnTo>
                  <a:lnTo>
                    <a:pt x="1989909" y="1454999"/>
                  </a:lnTo>
                  <a:lnTo>
                    <a:pt x="0" y="1454999"/>
                  </a:lnTo>
                  <a:close/>
                </a:path>
              </a:pathLst>
            </a:custGeom>
            <a:gradFill>
              <a:gsLst>
                <a:gs pos="0">
                  <a:srgbClr val="FFFFFF">
                    <a:alpha val="0"/>
                  </a:srgbClr>
                </a:gs>
                <a:gs pos="100000">
                  <a:srgbClr val="FFFFFF"/>
                </a:gs>
              </a:gsLst>
              <a:lin ang="0" scaled="0"/>
            </a:gradFill>
            <a:ln>
              <a:noFill/>
            </a:ln>
          </p:spPr>
        </p:sp>
        <p:sp>
          <p:nvSpPr>
            <p:cNvPr id="1199" name="Google Shape;1199;p26"/>
            <p:cNvSpPr txBox="1"/>
            <p:nvPr/>
          </p:nvSpPr>
          <p:spPr>
            <a:xfrm>
              <a:off x="0" y="-38100"/>
              <a:ext cx="1989908" cy="14930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0" name="Google Shape;1200;p26"/>
          <p:cNvSpPr/>
          <p:nvPr/>
        </p:nvSpPr>
        <p:spPr>
          <a:xfrm>
            <a:off x="9909054" y="1873345"/>
            <a:ext cx="5708942" cy="631815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1" name="Google Shape;1201;p26"/>
          <p:cNvGrpSpPr/>
          <p:nvPr/>
        </p:nvGrpSpPr>
        <p:grpSpPr>
          <a:xfrm>
            <a:off x="-714616" y="6474361"/>
            <a:ext cx="4326989" cy="4326989"/>
            <a:chOff x="0" y="0"/>
            <a:chExt cx="812800" cy="812800"/>
          </a:xfrm>
        </p:grpSpPr>
        <p:sp>
          <p:nvSpPr>
            <p:cNvPr id="1202" name="Google Shape;120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4" name="Google Shape;1204;p26"/>
          <p:cNvGrpSpPr/>
          <p:nvPr/>
        </p:nvGrpSpPr>
        <p:grpSpPr>
          <a:xfrm>
            <a:off x="3209449" y="2176542"/>
            <a:ext cx="2602637" cy="2602637"/>
            <a:chOff x="0" y="0"/>
            <a:chExt cx="812800" cy="812800"/>
          </a:xfrm>
        </p:grpSpPr>
        <p:sp>
          <p:nvSpPr>
            <p:cNvPr id="1205" name="Google Shape;120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7" name="Google Shape;1207;p26"/>
          <p:cNvSpPr txBox="1"/>
          <p:nvPr/>
        </p:nvSpPr>
        <p:spPr>
          <a:xfrm>
            <a:off x="1028700" y="1505725"/>
            <a:ext cx="7458511" cy="2309224"/>
          </a:xfrm>
          <a:prstGeom prst="rect">
            <a:avLst/>
          </a:prstGeom>
          <a:noFill/>
          <a:ln>
            <a:noFill/>
          </a:ln>
        </p:spPr>
        <p:txBody>
          <a:bodyPr anchorCtr="0" anchor="t" bIns="0" lIns="0" spcFirstLastPara="1" rIns="0" wrap="square" tIns="0">
            <a:spAutoFit/>
          </a:bodyPr>
          <a:lstStyle/>
          <a:p>
            <a:pPr indent="0" lvl="0" marL="0" marR="0" rtl="0" algn="l">
              <a:lnSpc>
                <a:spcPct val="93003"/>
              </a:lnSpc>
              <a:spcBef>
                <a:spcPts val="0"/>
              </a:spcBef>
              <a:spcAft>
                <a:spcPts val="0"/>
              </a:spcAft>
              <a:buNone/>
            </a:pPr>
            <a:r>
              <a:rPr b="1" i="0" lang="en-US" sz="6232" u="none" cap="none" strike="noStrike">
                <a:solidFill>
                  <a:srgbClr val="004AAD"/>
                </a:solidFill>
                <a:latin typeface="Poppins"/>
                <a:ea typeface="Poppins"/>
                <a:cs typeface="Poppins"/>
                <a:sym typeface="Poppins"/>
              </a:rPr>
              <a:t>PIC APPOINTMENT &amp; QUALIFICATIONS</a:t>
            </a:r>
            <a:endParaRPr/>
          </a:p>
          <a:p>
            <a:pPr indent="0" lvl="0" marL="0" marR="0" rtl="0" algn="l">
              <a:lnSpc>
                <a:spcPct val="93003"/>
              </a:lnSpc>
              <a:spcBef>
                <a:spcPts val="0"/>
              </a:spcBef>
              <a:spcAft>
                <a:spcPts val="0"/>
              </a:spcAft>
              <a:buNone/>
            </a:pPr>
            <a:r>
              <a:rPr b="1" i="0" lang="en-US" sz="6232" u="none" cap="none" strike="noStrike">
                <a:solidFill>
                  <a:srgbClr val="004AAD"/>
                </a:solidFill>
                <a:latin typeface="Poppins"/>
                <a:ea typeface="Poppins"/>
                <a:cs typeface="Poppins"/>
                <a:sym typeface="Poppins"/>
              </a:rPr>
              <a:t>STANDARD 1.1.2</a:t>
            </a:r>
            <a:endParaRPr/>
          </a:p>
        </p:txBody>
      </p:sp>
      <p:sp>
        <p:nvSpPr>
          <p:cNvPr id="1208" name="Google Shape;1208;p26"/>
          <p:cNvSpPr txBox="1"/>
          <p:nvPr/>
        </p:nvSpPr>
        <p:spPr>
          <a:xfrm>
            <a:off x="1028700" y="4080510"/>
            <a:ext cx="8752560" cy="21259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The Person-in-Charge (PIC) plays a critical leadership role in ensuring hospital compliance and quality governance. Key qualification requirements include:</a:t>
            </a:r>
            <a:endParaRPr/>
          </a:p>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 Valid medical degree from a recognised institution</a:t>
            </a:r>
            <a:endParaRPr/>
          </a:p>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 Full registration with the Malaysian Medical Council (MMC)</a:t>
            </a:r>
            <a:endParaRPr/>
          </a:p>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 Appropriate clinical and managerial training</a:t>
            </a:r>
            <a:endParaRPr/>
          </a:p>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 Demonstrated leadership experience in healthcare settings</a:t>
            </a:r>
            <a:endParaRPr/>
          </a:p>
        </p:txBody>
      </p:sp>
      <p:sp>
        <p:nvSpPr>
          <p:cNvPr id="1209" name="Google Shape;1209;p26"/>
          <p:cNvSpPr txBox="1"/>
          <p:nvPr/>
        </p:nvSpPr>
        <p:spPr>
          <a:xfrm>
            <a:off x="1149407" y="6473190"/>
            <a:ext cx="8254645"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The PIC is accountable for the overall management, safety, and quality of care delivered within the facility. Appointment must align with the Private Healthcare Facilities and Services Act (PHFSA) requirements, ensuring the right leader is in place to drive accreditation readiness and continuous improvement.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213" name="Shape 1213"/>
        <p:cNvGrpSpPr/>
        <p:nvPr/>
      </p:nvGrpSpPr>
      <p:grpSpPr>
        <a:xfrm>
          <a:off x="0" y="0"/>
          <a:ext cx="0" cy="0"/>
          <a:chOff x="0" y="0"/>
          <a:chExt cx="0" cy="0"/>
        </a:xfrm>
      </p:grpSpPr>
      <p:grpSp>
        <p:nvGrpSpPr>
          <p:cNvPr id="1214" name="Google Shape;1214;p27"/>
          <p:cNvGrpSpPr/>
          <p:nvPr/>
        </p:nvGrpSpPr>
        <p:grpSpPr>
          <a:xfrm>
            <a:off x="13371046" y="512879"/>
            <a:ext cx="4326989" cy="4326989"/>
            <a:chOff x="0" y="0"/>
            <a:chExt cx="812800" cy="812800"/>
          </a:xfrm>
        </p:grpSpPr>
        <p:sp>
          <p:nvSpPr>
            <p:cNvPr id="1215" name="Google Shape;121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7" name="Google Shape;1217;p27"/>
          <p:cNvGrpSpPr/>
          <p:nvPr/>
        </p:nvGrpSpPr>
        <p:grpSpPr>
          <a:xfrm>
            <a:off x="12069727" y="8919394"/>
            <a:ext cx="2602637" cy="2602637"/>
            <a:chOff x="0" y="0"/>
            <a:chExt cx="812800" cy="812800"/>
          </a:xfrm>
        </p:grpSpPr>
        <p:sp>
          <p:nvSpPr>
            <p:cNvPr id="1218" name="Google Shape;121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0" name="Google Shape;1220;p27"/>
          <p:cNvSpPr txBox="1"/>
          <p:nvPr/>
        </p:nvSpPr>
        <p:spPr>
          <a:xfrm>
            <a:off x="9797635" y="1483097"/>
            <a:ext cx="7453814" cy="1900326"/>
          </a:xfrm>
          <a:prstGeom prst="rect">
            <a:avLst/>
          </a:prstGeom>
          <a:noFill/>
          <a:ln>
            <a:noFill/>
          </a:ln>
        </p:spPr>
        <p:txBody>
          <a:bodyPr anchorCtr="0" anchor="t" bIns="0" lIns="0" spcFirstLastPara="1" rIns="0" wrap="square" tIns="0">
            <a:spAutoFit/>
          </a:bodyPr>
          <a:lstStyle/>
          <a:p>
            <a:pPr indent="0" lvl="0" marL="0" marR="0" rtl="0" algn="r">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CLINICAL GOVERNANCE STRUCTURE</a:t>
            </a:r>
            <a:endParaRPr/>
          </a:p>
        </p:txBody>
      </p:sp>
      <p:grpSp>
        <p:nvGrpSpPr>
          <p:cNvPr id="1221" name="Google Shape;1221;p27"/>
          <p:cNvGrpSpPr/>
          <p:nvPr/>
        </p:nvGrpSpPr>
        <p:grpSpPr>
          <a:xfrm rot="-5400000">
            <a:off x="-2350858" y="-370337"/>
            <a:ext cx="11025476" cy="11232388"/>
            <a:chOff x="0" y="-38100"/>
            <a:chExt cx="461732" cy="470397"/>
          </a:xfrm>
        </p:grpSpPr>
        <p:sp>
          <p:nvSpPr>
            <p:cNvPr id="1222" name="Google Shape;1222;p27"/>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7"/>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4" name="Google Shape;1224;p27"/>
          <p:cNvGrpSpPr/>
          <p:nvPr/>
        </p:nvGrpSpPr>
        <p:grpSpPr>
          <a:xfrm>
            <a:off x="1028700" y="1498644"/>
            <a:ext cx="3491720" cy="3678497"/>
            <a:chOff x="0" y="-12700"/>
            <a:chExt cx="520700" cy="548553"/>
          </a:xfrm>
        </p:grpSpPr>
        <p:sp>
          <p:nvSpPr>
            <p:cNvPr id="1225" name="Google Shape;1225;p27"/>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7"/>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7" name="Google Shape;1227;p27"/>
          <p:cNvSpPr txBox="1"/>
          <p:nvPr/>
        </p:nvSpPr>
        <p:spPr>
          <a:xfrm>
            <a:off x="9980102" y="4147545"/>
            <a:ext cx="7279198"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Clinical governance ensures that designated heads lead each specialty with clear accountability. Reporting lines are defined to support quality oversight, patient safety, and consistent clinical standards across all hospital departments.</a:t>
            </a:r>
            <a:endParaRPr/>
          </a:p>
        </p:txBody>
      </p:sp>
      <p:sp>
        <p:nvSpPr>
          <p:cNvPr id="1228" name="Google Shape;1228;p27"/>
          <p:cNvSpPr txBox="1"/>
          <p:nvPr/>
        </p:nvSpPr>
        <p:spPr>
          <a:xfrm>
            <a:off x="9980102" y="6533470"/>
            <a:ext cx="7271348"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Each clinical service head is responsible for credentialing, performance monitoring, and adherence to clinical protocols. Clear reporting structures connect clinical leads to the Medical Advisory Committee and hospital leadership.</a:t>
            </a:r>
            <a:endParaRPr/>
          </a:p>
        </p:txBody>
      </p:sp>
      <p:grpSp>
        <p:nvGrpSpPr>
          <p:cNvPr id="1229" name="Google Shape;1229;p27"/>
          <p:cNvGrpSpPr/>
          <p:nvPr/>
        </p:nvGrpSpPr>
        <p:grpSpPr>
          <a:xfrm>
            <a:off x="4877717" y="1498644"/>
            <a:ext cx="3491720" cy="3678497"/>
            <a:chOff x="0" y="-12700"/>
            <a:chExt cx="520700" cy="548553"/>
          </a:xfrm>
        </p:grpSpPr>
        <p:sp>
          <p:nvSpPr>
            <p:cNvPr id="1230" name="Google Shape;1230;p27"/>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7"/>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2" name="Google Shape;1232;p27"/>
          <p:cNvGrpSpPr/>
          <p:nvPr/>
        </p:nvGrpSpPr>
        <p:grpSpPr>
          <a:xfrm>
            <a:off x="1028700" y="5511088"/>
            <a:ext cx="3491720" cy="3678497"/>
            <a:chOff x="0" y="-12700"/>
            <a:chExt cx="520700" cy="548553"/>
          </a:xfrm>
        </p:grpSpPr>
        <p:sp>
          <p:nvSpPr>
            <p:cNvPr id="1233" name="Google Shape;1233;p27"/>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7"/>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5" name="Google Shape;1235;p27"/>
          <p:cNvGrpSpPr/>
          <p:nvPr/>
        </p:nvGrpSpPr>
        <p:grpSpPr>
          <a:xfrm>
            <a:off x="4877717" y="5511088"/>
            <a:ext cx="3491720" cy="3678497"/>
            <a:chOff x="0" y="-12700"/>
            <a:chExt cx="520700" cy="548553"/>
          </a:xfrm>
        </p:grpSpPr>
        <p:sp>
          <p:nvSpPr>
            <p:cNvPr id="1236" name="Google Shape;1236;p27"/>
            <p:cNvSpPr/>
            <p:nvPr/>
          </p:nvSpPr>
          <p:spPr>
            <a:xfrm>
              <a:off x="0" y="0"/>
              <a:ext cx="520700" cy="535853"/>
            </a:xfrm>
            <a:custGeom>
              <a:rect b="b" l="l" r="r" t="t"/>
              <a:pathLst>
                <a:path extrusionOk="0" h="535853" w="520700">
                  <a:moveTo>
                    <a:pt x="0" y="28408"/>
                  </a:moveTo>
                  <a:lnTo>
                    <a:pt x="0" y="301792"/>
                  </a:lnTo>
                  <a:cubicBezTo>
                    <a:pt x="0" y="319787"/>
                    <a:pt x="8016" y="336847"/>
                    <a:pt x="21867" y="348334"/>
                  </a:cubicBezTo>
                  <a:lnTo>
                    <a:pt x="238483" y="527966"/>
                  </a:lnTo>
                  <a:cubicBezTo>
                    <a:pt x="251164" y="538483"/>
                    <a:pt x="269536" y="538483"/>
                    <a:pt x="282217" y="527966"/>
                  </a:cubicBezTo>
                  <a:lnTo>
                    <a:pt x="498833" y="348334"/>
                  </a:lnTo>
                  <a:cubicBezTo>
                    <a:pt x="512685" y="336847"/>
                    <a:pt x="520700" y="319787"/>
                    <a:pt x="520700" y="301792"/>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7"/>
            <p:cNvSpPr txBox="1"/>
            <p:nvPr/>
          </p:nvSpPr>
          <p:spPr>
            <a:xfrm>
              <a:off x="0" y="-12700"/>
              <a:ext cx="520700" cy="33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8" name="Google Shape;1238;p27"/>
          <p:cNvSpPr txBox="1"/>
          <p:nvPr/>
        </p:nvSpPr>
        <p:spPr>
          <a:xfrm>
            <a:off x="1343741" y="2046402"/>
            <a:ext cx="2861639" cy="18211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Designated Specialty Heads</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Appointed leads for each clinical department with defined authority</a:t>
            </a:r>
            <a:endParaRPr/>
          </a:p>
        </p:txBody>
      </p:sp>
      <p:sp>
        <p:nvSpPr>
          <p:cNvPr id="1239" name="Google Shape;1239;p27"/>
          <p:cNvSpPr txBox="1"/>
          <p:nvPr/>
        </p:nvSpPr>
        <p:spPr>
          <a:xfrm>
            <a:off x="5316949" y="1854224"/>
            <a:ext cx="2338714" cy="21259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Clear Reporting Lines</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Structured accountability from clinical leads to MAC and PIC</a:t>
            </a:r>
            <a:endParaRPr/>
          </a:p>
        </p:txBody>
      </p:sp>
      <p:sp>
        <p:nvSpPr>
          <p:cNvPr id="1240" name="Google Shape;1240;p27"/>
          <p:cNvSpPr txBox="1"/>
          <p:nvPr/>
        </p:nvSpPr>
        <p:spPr>
          <a:xfrm>
            <a:off x="1343741" y="6228056"/>
            <a:ext cx="2861639" cy="15163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Credentialing &amp; Privileging</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Oversight of clinical competency and scope of practice</a:t>
            </a:r>
            <a:endParaRPr/>
          </a:p>
        </p:txBody>
      </p:sp>
      <p:sp>
        <p:nvSpPr>
          <p:cNvPr id="1241" name="Google Shape;1241;p27"/>
          <p:cNvSpPr txBox="1"/>
          <p:nvPr/>
        </p:nvSpPr>
        <p:spPr>
          <a:xfrm>
            <a:off x="5192758" y="6062084"/>
            <a:ext cx="2861639" cy="21259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Quality &amp; Safety Oversight</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Clinical governance linked to performance improvement activities</a:t>
            </a:r>
            <a:endParaRPr/>
          </a:p>
        </p:txBody>
      </p:sp>
      <p:grpSp>
        <p:nvGrpSpPr>
          <p:cNvPr id="1242" name="Google Shape;1242;p27"/>
          <p:cNvGrpSpPr/>
          <p:nvPr/>
        </p:nvGrpSpPr>
        <p:grpSpPr>
          <a:xfrm>
            <a:off x="8767233" y="3894573"/>
            <a:ext cx="1476973" cy="1476973"/>
            <a:chOff x="0" y="0"/>
            <a:chExt cx="812800" cy="812800"/>
          </a:xfrm>
        </p:grpSpPr>
        <p:sp>
          <p:nvSpPr>
            <p:cNvPr id="1243" name="Google Shape;124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248" name="Shape 1248"/>
        <p:cNvGrpSpPr/>
        <p:nvPr/>
      </p:nvGrpSpPr>
      <p:grpSpPr>
        <a:xfrm>
          <a:off x="0" y="0"/>
          <a:ext cx="0" cy="0"/>
          <a:chOff x="0" y="0"/>
          <a:chExt cx="0" cy="0"/>
        </a:xfrm>
      </p:grpSpPr>
      <p:grpSp>
        <p:nvGrpSpPr>
          <p:cNvPr id="1249" name="Google Shape;1249;p28"/>
          <p:cNvGrpSpPr/>
          <p:nvPr/>
        </p:nvGrpSpPr>
        <p:grpSpPr>
          <a:xfrm>
            <a:off x="3949863" y="-543472"/>
            <a:ext cx="4326989" cy="4326989"/>
            <a:chOff x="0" y="0"/>
            <a:chExt cx="812800" cy="812800"/>
          </a:xfrm>
        </p:grpSpPr>
        <p:sp>
          <p:nvSpPr>
            <p:cNvPr id="1250" name="Google Shape;125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2" name="Google Shape;1252;p28"/>
          <p:cNvGrpSpPr/>
          <p:nvPr/>
        </p:nvGrpSpPr>
        <p:grpSpPr>
          <a:xfrm>
            <a:off x="-272618" y="6688134"/>
            <a:ext cx="2602637" cy="2602637"/>
            <a:chOff x="0" y="0"/>
            <a:chExt cx="812800" cy="812800"/>
          </a:xfrm>
        </p:grpSpPr>
        <p:sp>
          <p:nvSpPr>
            <p:cNvPr id="1253" name="Google Shape;125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5" name="Google Shape;1255;p28"/>
          <p:cNvGrpSpPr/>
          <p:nvPr/>
        </p:nvGrpSpPr>
        <p:grpSpPr>
          <a:xfrm>
            <a:off x="5222545" y="8643336"/>
            <a:ext cx="3715807" cy="3715807"/>
            <a:chOff x="0" y="0"/>
            <a:chExt cx="812800" cy="812800"/>
          </a:xfrm>
        </p:grpSpPr>
        <p:sp>
          <p:nvSpPr>
            <p:cNvPr id="1256" name="Google Shape;125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8" name="Google Shape;1258;p28"/>
          <p:cNvGrpSpPr/>
          <p:nvPr/>
        </p:nvGrpSpPr>
        <p:grpSpPr>
          <a:xfrm rot="5400000">
            <a:off x="9640770" y="308"/>
            <a:ext cx="9771993" cy="8972730"/>
            <a:chOff x="0" y="-12700"/>
            <a:chExt cx="520700" cy="478111"/>
          </a:xfrm>
        </p:grpSpPr>
        <p:sp>
          <p:nvSpPr>
            <p:cNvPr id="1259" name="Google Shape;1259;p28"/>
            <p:cNvSpPr/>
            <p:nvPr/>
          </p:nvSpPr>
          <p:spPr>
            <a:xfrm>
              <a:off x="0" y="0"/>
              <a:ext cx="520700" cy="465411"/>
            </a:xfrm>
            <a:custGeom>
              <a:rect b="b" l="l" r="r" t="t"/>
              <a:pathLst>
                <a:path extrusionOk="0" h="465411" w="520700">
                  <a:moveTo>
                    <a:pt x="0" y="17764"/>
                  </a:moveTo>
                  <a:lnTo>
                    <a:pt x="0" y="238154"/>
                  </a:lnTo>
                  <a:cubicBezTo>
                    <a:pt x="0" y="249407"/>
                    <a:pt x="5012" y="260075"/>
                    <a:pt x="13674" y="267258"/>
                  </a:cubicBezTo>
                  <a:lnTo>
                    <a:pt x="246676" y="460479"/>
                  </a:lnTo>
                  <a:cubicBezTo>
                    <a:pt x="254606" y="467055"/>
                    <a:pt x="266094" y="467055"/>
                    <a:pt x="274024" y="460479"/>
                  </a:cubicBezTo>
                  <a:lnTo>
                    <a:pt x="507026" y="267258"/>
                  </a:lnTo>
                  <a:cubicBezTo>
                    <a:pt x="515688" y="260075"/>
                    <a:pt x="520700" y="249407"/>
                    <a:pt x="520700" y="238154"/>
                  </a:cubicBezTo>
                  <a:lnTo>
                    <a:pt x="520700" y="17764"/>
                  </a:lnTo>
                  <a:cubicBezTo>
                    <a:pt x="520700" y="13053"/>
                    <a:pt x="518828" y="8534"/>
                    <a:pt x="515497" y="5203"/>
                  </a:cubicBezTo>
                  <a:cubicBezTo>
                    <a:pt x="512166" y="1872"/>
                    <a:pt x="507647" y="0"/>
                    <a:pt x="502936" y="0"/>
                  </a:cubicBezTo>
                  <a:lnTo>
                    <a:pt x="17764" y="0"/>
                  </a:lnTo>
                  <a:cubicBezTo>
                    <a:pt x="13053" y="0"/>
                    <a:pt x="8534" y="1872"/>
                    <a:pt x="5203" y="5203"/>
                  </a:cubicBezTo>
                  <a:cubicBezTo>
                    <a:pt x="1872" y="8534"/>
                    <a:pt x="0" y="13053"/>
                    <a:pt x="0" y="17764"/>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8"/>
            <p:cNvSpPr txBox="1"/>
            <p:nvPr/>
          </p:nvSpPr>
          <p:spPr>
            <a:xfrm>
              <a:off x="0" y="-12700"/>
              <a:ext cx="520700" cy="2559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1" name="Google Shape;1261;p28"/>
          <p:cNvSpPr/>
          <p:nvPr/>
        </p:nvSpPr>
        <p:spPr>
          <a:xfrm>
            <a:off x="9357408" y="1620022"/>
            <a:ext cx="8327736" cy="9257131"/>
          </a:xfrm>
          <a:custGeom>
            <a:rect b="b" l="l" r="r" t="t"/>
            <a:pathLst>
              <a:path extrusionOk="0" h="734102"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54"/>
                </a:cubicBezTo>
                <a:lnTo>
                  <a:pt x="660400" y="734102"/>
                </a:lnTo>
                <a:lnTo>
                  <a:pt x="0" y="734102"/>
                </a:lnTo>
                <a:lnTo>
                  <a:pt x="0" y="327056"/>
                </a:lnTo>
                <a:cubicBezTo>
                  <a:pt x="1782" y="185660"/>
                  <a:pt x="93019" y="64045"/>
                  <a:pt x="220252" y="19070"/>
                </a:cubicBezTo>
                <a:close/>
              </a:path>
            </a:pathLst>
          </a:custGeom>
          <a:blipFill rotWithShape="1">
            <a:blip r:embed="rId3">
              <a:alphaModFix/>
            </a:blip>
            <a:stretch>
              <a:fillRect b="-5616" l="0" r="0" t="-5616"/>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8"/>
          <p:cNvSpPr txBox="1"/>
          <p:nvPr/>
        </p:nvSpPr>
        <p:spPr>
          <a:xfrm>
            <a:off x="421061" y="473540"/>
            <a:ext cx="13318775" cy="1883931"/>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7441" u="none" cap="none" strike="noStrike">
                <a:solidFill>
                  <a:srgbClr val="004AAD"/>
                </a:solidFill>
                <a:latin typeface="Poppins"/>
                <a:ea typeface="Poppins"/>
                <a:cs typeface="Poppins"/>
                <a:sym typeface="Poppins"/>
              </a:rPr>
              <a:t>HOSPITAL ORGANISATION CHART REQUIREMENTS</a:t>
            </a:r>
            <a:endParaRPr/>
          </a:p>
        </p:txBody>
      </p:sp>
      <p:sp>
        <p:nvSpPr>
          <p:cNvPr id="1263" name="Google Shape;1263;p28"/>
          <p:cNvSpPr txBox="1"/>
          <p:nvPr/>
        </p:nvSpPr>
        <p:spPr>
          <a:xfrm>
            <a:off x="675899" y="2828133"/>
            <a:ext cx="8115300" cy="1658541"/>
          </a:xfrm>
          <a:prstGeom prst="rect">
            <a:avLst/>
          </a:prstGeom>
          <a:noFill/>
          <a:ln>
            <a:noFill/>
          </a:ln>
        </p:spPr>
        <p:txBody>
          <a:bodyPr anchorCtr="0" anchor="t" bIns="0" lIns="0" spcFirstLastPara="1" rIns="0" wrap="square" tIns="0">
            <a:spAutoFit/>
          </a:bodyPr>
          <a:lstStyle/>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A clear and accessible organisation chart is essential for effective governance. It must define all functions, roles, and reporting relationships across every level of the hospital from the Governing Body to frontline clinical and support services.</a:t>
            </a:r>
            <a:endParaRPr/>
          </a:p>
        </p:txBody>
      </p:sp>
      <p:sp>
        <p:nvSpPr>
          <p:cNvPr id="1264" name="Google Shape;1264;p28"/>
          <p:cNvSpPr txBox="1"/>
          <p:nvPr/>
        </p:nvSpPr>
        <p:spPr>
          <a:xfrm>
            <a:off x="675899" y="4953399"/>
            <a:ext cx="7409698" cy="1658541"/>
          </a:xfrm>
          <a:prstGeom prst="rect">
            <a:avLst/>
          </a:prstGeom>
          <a:noFill/>
          <a:ln>
            <a:noFill/>
          </a:ln>
        </p:spPr>
        <p:txBody>
          <a:bodyPr anchorCtr="0" anchor="t" bIns="0" lIns="0" spcFirstLastPara="1" rIns="0" wrap="square" tIns="0">
            <a:spAutoFit/>
          </a:bodyPr>
          <a:lstStyle/>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 Clear functions and reporting lines at all levels</a:t>
            </a:r>
            <a:endParaRPr/>
          </a:p>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 Accessible to all staff at any time</a:t>
            </a:r>
            <a:endParaRPr/>
          </a:p>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 Reflects actual operational structure</a:t>
            </a:r>
            <a:endParaRPr/>
          </a:p>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✦Supports accountability and transparency in governance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268" name="Shape 1268"/>
        <p:cNvGrpSpPr/>
        <p:nvPr/>
      </p:nvGrpSpPr>
      <p:grpSpPr>
        <a:xfrm>
          <a:off x="0" y="0"/>
          <a:ext cx="0" cy="0"/>
          <a:chOff x="0" y="0"/>
          <a:chExt cx="0" cy="0"/>
        </a:xfrm>
      </p:grpSpPr>
      <p:grpSp>
        <p:nvGrpSpPr>
          <p:cNvPr id="1269" name="Google Shape;1269;p29"/>
          <p:cNvGrpSpPr/>
          <p:nvPr/>
        </p:nvGrpSpPr>
        <p:grpSpPr>
          <a:xfrm>
            <a:off x="3949863" y="-543472"/>
            <a:ext cx="4326989" cy="4326989"/>
            <a:chOff x="0" y="0"/>
            <a:chExt cx="812800" cy="812800"/>
          </a:xfrm>
        </p:grpSpPr>
        <p:sp>
          <p:nvSpPr>
            <p:cNvPr id="1270" name="Google Shape;127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2" name="Google Shape;1272;p29"/>
          <p:cNvGrpSpPr/>
          <p:nvPr/>
        </p:nvGrpSpPr>
        <p:grpSpPr>
          <a:xfrm>
            <a:off x="-272618" y="6688134"/>
            <a:ext cx="2602637" cy="2602637"/>
            <a:chOff x="0" y="0"/>
            <a:chExt cx="812800" cy="812800"/>
          </a:xfrm>
        </p:grpSpPr>
        <p:sp>
          <p:nvSpPr>
            <p:cNvPr id="1273" name="Google Shape;127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5" name="Google Shape;1275;p29"/>
          <p:cNvGrpSpPr/>
          <p:nvPr/>
        </p:nvGrpSpPr>
        <p:grpSpPr>
          <a:xfrm>
            <a:off x="5222545" y="8643336"/>
            <a:ext cx="3715807" cy="3715807"/>
            <a:chOff x="0" y="0"/>
            <a:chExt cx="812800" cy="812800"/>
          </a:xfrm>
        </p:grpSpPr>
        <p:sp>
          <p:nvSpPr>
            <p:cNvPr id="1276" name="Google Shape;127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8" name="Google Shape;1278;p29"/>
          <p:cNvGrpSpPr/>
          <p:nvPr/>
        </p:nvGrpSpPr>
        <p:grpSpPr>
          <a:xfrm rot="5400000">
            <a:off x="9640770" y="308"/>
            <a:ext cx="9771993" cy="8972730"/>
            <a:chOff x="0" y="-12700"/>
            <a:chExt cx="520700" cy="478111"/>
          </a:xfrm>
        </p:grpSpPr>
        <p:sp>
          <p:nvSpPr>
            <p:cNvPr id="1279" name="Google Shape;1279;p29"/>
            <p:cNvSpPr/>
            <p:nvPr/>
          </p:nvSpPr>
          <p:spPr>
            <a:xfrm>
              <a:off x="0" y="0"/>
              <a:ext cx="520700" cy="465411"/>
            </a:xfrm>
            <a:custGeom>
              <a:rect b="b" l="l" r="r" t="t"/>
              <a:pathLst>
                <a:path extrusionOk="0" h="465411" w="520700">
                  <a:moveTo>
                    <a:pt x="0" y="17764"/>
                  </a:moveTo>
                  <a:lnTo>
                    <a:pt x="0" y="238154"/>
                  </a:lnTo>
                  <a:cubicBezTo>
                    <a:pt x="0" y="249407"/>
                    <a:pt x="5012" y="260075"/>
                    <a:pt x="13674" y="267258"/>
                  </a:cubicBezTo>
                  <a:lnTo>
                    <a:pt x="246676" y="460479"/>
                  </a:lnTo>
                  <a:cubicBezTo>
                    <a:pt x="254606" y="467055"/>
                    <a:pt x="266094" y="467055"/>
                    <a:pt x="274024" y="460479"/>
                  </a:cubicBezTo>
                  <a:lnTo>
                    <a:pt x="507026" y="267258"/>
                  </a:lnTo>
                  <a:cubicBezTo>
                    <a:pt x="515688" y="260075"/>
                    <a:pt x="520700" y="249407"/>
                    <a:pt x="520700" y="238154"/>
                  </a:cubicBezTo>
                  <a:lnTo>
                    <a:pt x="520700" y="17764"/>
                  </a:lnTo>
                  <a:cubicBezTo>
                    <a:pt x="520700" y="13053"/>
                    <a:pt x="518828" y="8534"/>
                    <a:pt x="515497" y="5203"/>
                  </a:cubicBezTo>
                  <a:cubicBezTo>
                    <a:pt x="512166" y="1872"/>
                    <a:pt x="507647" y="0"/>
                    <a:pt x="502936" y="0"/>
                  </a:cubicBezTo>
                  <a:lnTo>
                    <a:pt x="17764" y="0"/>
                  </a:lnTo>
                  <a:cubicBezTo>
                    <a:pt x="13053" y="0"/>
                    <a:pt x="8534" y="1872"/>
                    <a:pt x="5203" y="5203"/>
                  </a:cubicBezTo>
                  <a:cubicBezTo>
                    <a:pt x="1872" y="8534"/>
                    <a:pt x="0" y="13053"/>
                    <a:pt x="0" y="17764"/>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9"/>
            <p:cNvSpPr txBox="1"/>
            <p:nvPr/>
          </p:nvSpPr>
          <p:spPr>
            <a:xfrm>
              <a:off x="0" y="-12700"/>
              <a:ext cx="520700" cy="2559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1" name="Google Shape;1281;p29"/>
          <p:cNvSpPr/>
          <p:nvPr/>
        </p:nvSpPr>
        <p:spPr>
          <a:xfrm>
            <a:off x="1467366" y="146926"/>
            <a:ext cx="15668658" cy="9788041"/>
          </a:xfrm>
          <a:custGeom>
            <a:rect b="b" l="l" r="r" t="t"/>
            <a:pathLst>
              <a:path extrusionOk="0" h="9788041" w="15668658">
                <a:moveTo>
                  <a:pt x="0" y="0"/>
                </a:moveTo>
                <a:lnTo>
                  <a:pt x="15668658" y="0"/>
                </a:lnTo>
                <a:lnTo>
                  <a:pt x="15668658" y="9788041"/>
                </a:lnTo>
                <a:lnTo>
                  <a:pt x="0" y="9788041"/>
                </a:lnTo>
                <a:lnTo>
                  <a:pt x="0" y="0"/>
                </a:lnTo>
                <a:close/>
              </a:path>
            </a:pathLst>
          </a:custGeom>
          <a:blipFill rotWithShape="1">
            <a:blip r:embed="rId3">
              <a:alphaModFix/>
            </a:blip>
            <a:stretch>
              <a:fillRect b="-2474" l="0" r="-17458"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path path="circle">
            <a:fillToRect b="50%" l="50%" r="50%" t="50%"/>
          </a:path>
          <a:tileRect/>
        </a:gradFill>
      </p:bgPr>
    </p:bg>
    <p:spTree>
      <p:nvGrpSpPr>
        <p:cNvPr id="123" name="Shape 123"/>
        <p:cNvGrpSpPr/>
        <p:nvPr/>
      </p:nvGrpSpPr>
      <p:grpSpPr>
        <a:xfrm>
          <a:off x="0" y="0"/>
          <a:ext cx="0" cy="0"/>
          <a:chOff x="0" y="0"/>
          <a:chExt cx="0" cy="0"/>
        </a:xfrm>
      </p:grpSpPr>
      <p:sp>
        <p:nvSpPr>
          <p:cNvPr id="124" name="Google Shape;124;p3"/>
          <p:cNvSpPr/>
          <p:nvPr/>
        </p:nvSpPr>
        <p:spPr>
          <a:xfrm>
            <a:off x="-3927693" y="-201712"/>
            <a:ext cx="13071693" cy="10690423"/>
          </a:xfrm>
          <a:custGeom>
            <a:rect b="b" l="l" r="r" t="t"/>
            <a:pathLst>
              <a:path extrusionOk="0" h="609600" w="745387">
                <a:moveTo>
                  <a:pt x="203200" y="0"/>
                </a:moveTo>
                <a:lnTo>
                  <a:pt x="745387" y="0"/>
                </a:lnTo>
                <a:lnTo>
                  <a:pt x="542187" y="609600"/>
                </a:lnTo>
                <a:lnTo>
                  <a:pt x="0" y="609600"/>
                </a:lnTo>
                <a:lnTo>
                  <a:pt x="203200" y="0"/>
                </a:lnTo>
                <a:close/>
              </a:path>
            </a:pathLst>
          </a:custGeom>
          <a:blipFill rotWithShape="1">
            <a:blip r:embed="rId3">
              <a:alphaModFix/>
            </a:blip>
            <a:stretch>
              <a:fillRect b="0" l="-561" r="-561" t="0"/>
            </a:stretch>
          </a:blipFill>
          <a:ln cap="sq" cmpd="sng" w="133350">
            <a:solidFill>
              <a:srgbClr val="FFFFFF"/>
            </a:solidFill>
            <a:prstDash val="solid"/>
            <a:miter lim="8000"/>
            <a:headEnd len="sm" w="sm" type="none"/>
            <a:tailEnd len="sm" w="sm" type="none"/>
          </a:ln>
        </p:spPr>
      </p:sp>
      <p:grpSp>
        <p:nvGrpSpPr>
          <p:cNvPr id="125" name="Google Shape;125;p3"/>
          <p:cNvGrpSpPr/>
          <p:nvPr/>
        </p:nvGrpSpPr>
        <p:grpSpPr>
          <a:xfrm>
            <a:off x="4035596" y="3882232"/>
            <a:ext cx="5765193" cy="1268247"/>
            <a:chOff x="0" y="-38100"/>
            <a:chExt cx="2020607" cy="444500"/>
          </a:xfrm>
        </p:grpSpPr>
        <p:sp>
          <p:nvSpPr>
            <p:cNvPr id="126" name="Google Shape;126;p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3"/>
          <p:cNvGrpSpPr/>
          <p:nvPr/>
        </p:nvGrpSpPr>
        <p:grpSpPr>
          <a:xfrm>
            <a:off x="2870656" y="5157913"/>
            <a:ext cx="6273344" cy="1268247"/>
            <a:chOff x="0" y="-38100"/>
            <a:chExt cx="2198706" cy="444500"/>
          </a:xfrm>
        </p:grpSpPr>
        <p:sp>
          <p:nvSpPr>
            <p:cNvPr id="129" name="Google Shape;129;p3"/>
            <p:cNvSpPr/>
            <p:nvPr/>
          </p:nvSpPr>
          <p:spPr>
            <a:xfrm>
              <a:off x="0" y="0"/>
              <a:ext cx="2198706" cy="406400"/>
            </a:xfrm>
            <a:custGeom>
              <a:rect b="b" l="l" r="r" t="t"/>
              <a:pathLst>
                <a:path extrusionOk="0" h="406400" w="2198706">
                  <a:moveTo>
                    <a:pt x="1995506" y="0"/>
                  </a:moveTo>
                  <a:cubicBezTo>
                    <a:pt x="2107730" y="0"/>
                    <a:pt x="2198706" y="90976"/>
                    <a:pt x="2198706" y="203200"/>
                  </a:cubicBezTo>
                  <a:cubicBezTo>
                    <a:pt x="2198706" y="315424"/>
                    <a:pt x="2107730" y="406400"/>
                    <a:pt x="1995506"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txBox="1"/>
            <p:nvPr/>
          </p:nvSpPr>
          <p:spPr>
            <a:xfrm>
              <a:off x="0" y="-38100"/>
              <a:ext cx="219870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3"/>
          <p:cNvGrpSpPr/>
          <p:nvPr/>
        </p:nvGrpSpPr>
        <p:grpSpPr>
          <a:xfrm>
            <a:off x="4035596" y="6441278"/>
            <a:ext cx="5765193" cy="1268247"/>
            <a:chOff x="0" y="-38100"/>
            <a:chExt cx="2020607" cy="444500"/>
          </a:xfrm>
        </p:grpSpPr>
        <p:sp>
          <p:nvSpPr>
            <p:cNvPr id="132" name="Google Shape;132;p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3"/>
          <p:cNvGrpSpPr/>
          <p:nvPr/>
        </p:nvGrpSpPr>
        <p:grpSpPr>
          <a:xfrm>
            <a:off x="2870656" y="7724643"/>
            <a:ext cx="6421398" cy="1268247"/>
            <a:chOff x="0" y="-38100"/>
            <a:chExt cx="2250596" cy="444500"/>
          </a:xfrm>
        </p:grpSpPr>
        <p:sp>
          <p:nvSpPr>
            <p:cNvPr id="135" name="Google Shape;135;p3"/>
            <p:cNvSpPr/>
            <p:nvPr/>
          </p:nvSpPr>
          <p:spPr>
            <a:xfrm>
              <a:off x="0" y="0"/>
              <a:ext cx="2250596" cy="406400"/>
            </a:xfrm>
            <a:custGeom>
              <a:rect b="b" l="l" r="r" t="t"/>
              <a:pathLst>
                <a:path extrusionOk="0" h="406400" w="2250596">
                  <a:moveTo>
                    <a:pt x="2047396" y="0"/>
                  </a:moveTo>
                  <a:cubicBezTo>
                    <a:pt x="2159620" y="0"/>
                    <a:pt x="2250596" y="90976"/>
                    <a:pt x="2250596" y="203200"/>
                  </a:cubicBezTo>
                  <a:cubicBezTo>
                    <a:pt x="2250596" y="315424"/>
                    <a:pt x="2159620" y="406400"/>
                    <a:pt x="2047396"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txBox="1"/>
            <p:nvPr/>
          </p:nvSpPr>
          <p:spPr>
            <a:xfrm>
              <a:off x="0" y="-38100"/>
              <a:ext cx="225059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3"/>
          <p:cNvGrpSpPr/>
          <p:nvPr/>
        </p:nvGrpSpPr>
        <p:grpSpPr>
          <a:xfrm>
            <a:off x="4270571" y="4188963"/>
            <a:ext cx="763491" cy="763491"/>
            <a:chOff x="0" y="0"/>
            <a:chExt cx="812800" cy="812800"/>
          </a:xfrm>
        </p:grpSpPr>
        <p:sp>
          <p:nvSpPr>
            <p:cNvPr id="138" name="Google Shape;13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3"/>
          <p:cNvGrpSpPr/>
          <p:nvPr/>
        </p:nvGrpSpPr>
        <p:grpSpPr>
          <a:xfrm>
            <a:off x="13371046" y="512879"/>
            <a:ext cx="4326989" cy="4326989"/>
            <a:chOff x="0" y="0"/>
            <a:chExt cx="812800" cy="812800"/>
          </a:xfrm>
        </p:grpSpPr>
        <p:sp>
          <p:nvSpPr>
            <p:cNvPr id="141" name="Google Shape;14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3"/>
          <p:cNvGrpSpPr/>
          <p:nvPr/>
        </p:nvGrpSpPr>
        <p:grpSpPr>
          <a:xfrm>
            <a:off x="12069727" y="8919394"/>
            <a:ext cx="2602637" cy="2602637"/>
            <a:chOff x="0" y="0"/>
            <a:chExt cx="812800" cy="812800"/>
          </a:xfrm>
        </p:grpSpPr>
        <p:sp>
          <p:nvSpPr>
            <p:cNvPr id="144" name="Google Shape;14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3"/>
          <p:cNvSpPr txBox="1"/>
          <p:nvPr/>
        </p:nvSpPr>
        <p:spPr>
          <a:xfrm>
            <a:off x="9800789" y="1767656"/>
            <a:ext cx="7458511" cy="1498432"/>
          </a:xfrm>
          <a:prstGeom prst="rect">
            <a:avLst/>
          </a:prstGeom>
          <a:noFill/>
          <a:ln>
            <a:noFill/>
          </a:ln>
        </p:spPr>
        <p:txBody>
          <a:bodyPr anchorCtr="0" anchor="t" bIns="0" lIns="0" spcFirstLastPara="1" rIns="0" wrap="square" tIns="0">
            <a:spAutoFit/>
          </a:bodyPr>
          <a:lstStyle/>
          <a:p>
            <a:pPr indent="0" lvl="0" marL="0" marR="0" rtl="0" algn="r">
              <a:lnSpc>
                <a:spcPct val="92991"/>
              </a:lnSpc>
              <a:spcBef>
                <a:spcPts val="0"/>
              </a:spcBef>
              <a:spcAft>
                <a:spcPts val="0"/>
              </a:spcAft>
              <a:buNone/>
            </a:pPr>
            <a:r>
              <a:rPr b="1" i="0" lang="en-US" sz="5921" u="none" cap="none" strike="noStrike">
                <a:solidFill>
                  <a:srgbClr val="FFFFFF"/>
                </a:solidFill>
                <a:latin typeface="Poppins"/>
                <a:ea typeface="Poppins"/>
                <a:cs typeface="Poppins"/>
                <a:sym typeface="Poppins"/>
              </a:rPr>
              <a:t>ACCREDITATION AS A BALANCING ACT</a:t>
            </a:r>
            <a:endParaRPr/>
          </a:p>
        </p:txBody>
      </p:sp>
      <p:sp>
        <p:nvSpPr>
          <p:cNvPr id="147" name="Google Shape;147;p3"/>
          <p:cNvSpPr txBox="1"/>
          <p:nvPr/>
        </p:nvSpPr>
        <p:spPr>
          <a:xfrm>
            <a:off x="10394228" y="4144998"/>
            <a:ext cx="6865072" cy="20585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FFFFFF"/>
                </a:solidFill>
                <a:latin typeface="Montserrat"/>
                <a:ea typeface="Montserrat"/>
                <a:cs typeface="Montserrat"/>
                <a:sym typeface="Montserrat"/>
              </a:rPr>
              <a:t>Effective accreditation requires balancing three critical dimensions: Resources, Scope of Services, and Level of Care. Hospitals must align capacity with service delivery to maintain quality standards consistently across all departments and patient touchpoints.</a:t>
            </a:r>
            <a:endParaRPr/>
          </a:p>
        </p:txBody>
      </p:sp>
      <p:sp>
        <p:nvSpPr>
          <p:cNvPr id="148" name="Google Shape;148;p3"/>
          <p:cNvSpPr txBox="1"/>
          <p:nvPr/>
        </p:nvSpPr>
        <p:spPr>
          <a:xfrm>
            <a:off x="10394228" y="6675491"/>
            <a:ext cx="6887059" cy="2058543"/>
          </a:xfrm>
          <a:prstGeom prst="rect">
            <a:avLst/>
          </a:prstGeom>
          <a:noFill/>
          <a:ln>
            <a:noFill/>
          </a:ln>
        </p:spPr>
        <p:txBody>
          <a:bodyPr anchorCtr="0" anchor="t" bIns="0" lIns="0" spcFirstLastPara="1" rIns="0" wrap="square" tIns="0">
            <a:spAutoFit/>
          </a:bodyPr>
          <a:lstStyle/>
          <a:p>
            <a:pPr indent="0" lvl="0" marL="0" marR="0" rtl="0" algn="just">
              <a:lnSpc>
                <a:spcPct val="123010"/>
              </a:lnSpc>
              <a:spcBef>
                <a:spcPts val="0"/>
              </a:spcBef>
              <a:spcAft>
                <a:spcPts val="0"/>
              </a:spcAft>
              <a:buNone/>
            </a:pPr>
            <a:r>
              <a:rPr b="0" i="0" lang="en-US" sz="2199" u="none" cap="none" strike="noStrike">
                <a:solidFill>
                  <a:srgbClr val="FFFFFF"/>
                </a:solidFill>
                <a:latin typeface="Montserrat"/>
                <a:ea typeface="Montserrat"/>
                <a:cs typeface="Montserrat"/>
                <a:sym typeface="Montserrat"/>
              </a:rPr>
              <a:t>Continuous quality improvement forms the core of this balancing act. Accreditation drives risk reduction and enhances patient safety by embedding structured governance, accountability, and evidence-based practices throughout the organisation.</a:t>
            </a:r>
            <a:endParaRPr/>
          </a:p>
        </p:txBody>
      </p:sp>
      <p:sp>
        <p:nvSpPr>
          <p:cNvPr id="149" name="Google Shape;149;p3"/>
          <p:cNvSpPr txBox="1"/>
          <p:nvPr/>
        </p:nvSpPr>
        <p:spPr>
          <a:xfrm>
            <a:off x="5291641" y="4213119"/>
            <a:ext cx="4329545" cy="705661"/>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2287" u="none" cap="none" strike="noStrike">
                <a:solidFill>
                  <a:srgbClr val="000000"/>
                </a:solidFill>
                <a:latin typeface="Montserrat"/>
                <a:ea typeface="Montserrat"/>
                <a:cs typeface="Montserrat"/>
                <a:sym typeface="Montserrat"/>
              </a:rPr>
              <a:t>Balance Resources with Scope of Services</a:t>
            </a:r>
            <a:endParaRPr/>
          </a:p>
        </p:txBody>
      </p:sp>
      <p:grpSp>
        <p:nvGrpSpPr>
          <p:cNvPr id="150" name="Google Shape;150;p3"/>
          <p:cNvGrpSpPr/>
          <p:nvPr/>
        </p:nvGrpSpPr>
        <p:grpSpPr>
          <a:xfrm>
            <a:off x="3097349" y="5468487"/>
            <a:ext cx="763491" cy="763491"/>
            <a:chOff x="0" y="0"/>
            <a:chExt cx="812800" cy="812800"/>
          </a:xfrm>
        </p:grpSpPr>
        <p:sp>
          <p:nvSpPr>
            <p:cNvPr id="151" name="Google Shape;15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3"/>
          <p:cNvSpPr txBox="1"/>
          <p:nvPr/>
        </p:nvSpPr>
        <p:spPr>
          <a:xfrm>
            <a:off x="4118420" y="5492642"/>
            <a:ext cx="4783700" cy="705661"/>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2287" u="none" cap="none" strike="noStrike">
                <a:solidFill>
                  <a:srgbClr val="000000"/>
                </a:solidFill>
                <a:latin typeface="Montserrat"/>
                <a:ea typeface="Montserrat"/>
                <a:cs typeface="Montserrat"/>
                <a:sym typeface="Montserrat"/>
              </a:rPr>
              <a:t>Align Level of Care to Patient Needs</a:t>
            </a:r>
            <a:endParaRPr/>
          </a:p>
        </p:txBody>
      </p:sp>
      <p:grpSp>
        <p:nvGrpSpPr>
          <p:cNvPr id="154" name="Google Shape;154;p3"/>
          <p:cNvGrpSpPr/>
          <p:nvPr/>
        </p:nvGrpSpPr>
        <p:grpSpPr>
          <a:xfrm>
            <a:off x="4270571" y="6748010"/>
            <a:ext cx="763491" cy="763491"/>
            <a:chOff x="0" y="0"/>
            <a:chExt cx="812800" cy="812800"/>
          </a:xfrm>
        </p:grpSpPr>
        <p:sp>
          <p:nvSpPr>
            <p:cNvPr id="155" name="Google Shape;15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3"/>
          <p:cNvSpPr txBox="1"/>
          <p:nvPr/>
        </p:nvSpPr>
        <p:spPr>
          <a:xfrm>
            <a:off x="5291641" y="6772166"/>
            <a:ext cx="4329545" cy="705661"/>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2287" u="none" cap="none" strike="noStrike">
                <a:solidFill>
                  <a:srgbClr val="000000"/>
                </a:solidFill>
                <a:latin typeface="Montserrat"/>
                <a:ea typeface="Montserrat"/>
                <a:cs typeface="Montserrat"/>
                <a:sym typeface="Montserrat"/>
              </a:rPr>
              <a:t>Continuous Quality Improvement as Core</a:t>
            </a:r>
            <a:endParaRPr/>
          </a:p>
        </p:txBody>
      </p:sp>
      <p:grpSp>
        <p:nvGrpSpPr>
          <p:cNvPr id="158" name="Google Shape;158;p3"/>
          <p:cNvGrpSpPr/>
          <p:nvPr/>
        </p:nvGrpSpPr>
        <p:grpSpPr>
          <a:xfrm>
            <a:off x="3097349" y="8033375"/>
            <a:ext cx="763491" cy="763491"/>
            <a:chOff x="0" y="0"/>
            <a:chExt cx="812800" cy="812800"/>
          </a:xfrm>
        </p:grpSpPr>
        <p:sp>
          <p:nvSpPr>
            <p:cNvPr id="159" name="Google Shape;15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3"/>
          <p:cNvSpPr txBox="1"/>
          <p:nvPr/>
        </p:nvSpPr>
        <p:spPr>
          <a:xfrm>
            <a:off x="4118420" y="8057531"/>
            <a:ext cx="4783700" cy="705661"/>
          </a:xfrm>
          <a:prstGeom prst="rect">
            <a:avLst/>
          </a:prstGeom>
          <a:noFill/>
          <a:ln>
            <a:noFill/>
          </a:ln>
        </p:spPr>
        <p:txBody>
          <a:bodyPr anchorCtr="0" anchor="t" bIns="0" lIns="0" spcFirstLastPara="1" rIns="0" wrap="square" tIns="0">
            <a:spAutoFit/>
          </a:bodyPr>
          <a:lstStyle/>
          <a:p>
            <a:pPr indent="0" lvl="0" marL="0" marR="0" rtl="0" algn="l">
              <a:lnSpc>
                <a:spcPct val="122999"/>
              </a:lnSpc>
              <a:spcBef>
                <a:spcPts val="0"/>
              </a:spcBef>
              <a:spcAft>
                <a:spcPts val="0"/>
              </a:spcAft>
              <a:buNone/>
            </a:pPr>
            <a:r>
              <a:rPr b="1" i="0" lang="en-US" sz="2287" u="none" cap="none" strike="noStrike">
                <a:solidFill>
                  <a:srgbClr val="000000"/>
                </a:solidFill>
                <a:latin typeface="Montserrat"/>
                <a:ea typeface="Montserrat"/>
                <a:cs typeface="Montserrat"/>
                <a:sym typeface="Montserrat"/>
              </a:rPr>
              <a:t>Accreditation Reduces Risk &amp; Enhances Safety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1285" name="Shape 1285"/>
        <p:cNvGrpSpPr/>
        <p:nvPr/>
      </p:nvGrpSpPr>
      <p:grpSpPr>
        <a:xfrm>
          <a:off x="0" y="0"/>
          <a:ext cx="0" cy="0"/>
          <a:chOff x="0" y="0"/>
          <a:chExt cx="0" cy="0"/>
        </a:xfrm>
      </p:grpSpPr>
      <p:grpSp>
        <p:nvGrpSpPr>
          <p:cNvPr id="1286" name="Google Shape;1286;p30"/>
          <p:cNvGrpSpPr/>
          <p:nvPr/>
        </p:nvGrpSpPr>
        <p:grpSpPr>
          <a:xfrm>
            <a:off x="3949863" y="-543472"/>
            <a:ext cx="4326989" cy="4326989"/>
            <a:chOff x="0" y="0"/>
            <a:chExt cx="812800" cy="812800"/>
          </a:xfrm>
        </p:grpSpPr>
        <p:sp>
          <p:nvSpPr>
            <p:cNvPr id="1287" name="Google Shape;128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9" name="Google Shape;1289;p30"/>
          <p:cNvGrpSpPr/>
          <p:nvPr/>
        </p:nvGrpSpPr>
        <p:grpSpPr>
          <a:xfrm>
            <a:off x="609029" y="6917357"/>
            <a:ext cx="2602637" cy="2602637"/>
            <a:chOff x="0" y="0"/>
            <a:chExt cx="812800" cy="812800"/>
          </a:xfrm>
        </p:grpSpPr>
        <p:sp>
          <p:nvSpPr>
            <p:cNvPr id="1290" name="Google Shape;129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2" name="Google Shape;1292;p30"/>
          <p:cNvGrpSpPr/>
          <p:nvPr/>
        </p:nvGrpSpPr>
        <p:grpSpPr>
          <a:xfrm>
            <a:off x="5641601" y="8610976"/>
            <a:ext cx="3715807" cy="3715807"/>
            <a:chOff x="0" y="0"/>
            <a:chExt cx="812800" cy="812800"/>
          </a:xfrm>
        </p:grpSpPr>
        <p:sp>
          <p:nvSpPr>
            <p:cNvPr id="1293" name="Google Shape;129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5" name="Google Shape;1295;p30"/>
          <p:cNvSpPr/>
          <p:nvPr/>
        </p:nvSpPr>
        <p:spPr>
          <a:xfrm>
            <a:off x="8179044" y="-316699"/>
            <a:ext cx="14040512" cy="10920397"/>
          </a:xfrm>
          <a:custGeom>
            <a:rect b="b" l="l" r="r" t="t"/>
            <a:pathLst>
              <a:path extrusionOk="0" h="609600" w="783771">
                <a:moveTo>
                  <a:pt x="203200" y="0"/>
                </a:moveTo>
                <a:lnTo>
                  <a:pt x="783771" y="0"/>
                </a:lnTo>
                <a:lnTo>
                  <a:pt x="580571" y="609600"/>
                </a:lnTo>
                <a:lnTo>
                  <a:pt x="0" y="609600"/>
                </a:lnTo>
                <a:lnTo>
                  <a:pt x="203200" y="0"/>
                </a:lnTo>
                <a:close/>
              </a:path>
            </a:pathLst>
          </a:custGeom>
          <a:blipFill rotWithShape="1">
            <a:blip r:embed="rId3">
              <a:alphaModFix/>
            </a:blip>
            <a:stretch>
              <a:fillRect b="-1991" l="0" r="0" t="-1991"/>
            </a:stretch>
          </a:blipFill>
          <a:ln cap="sq" cmpd="sng" w="142875">
            <a:solidFill>
              <a:srgbClr val="FFFFFF"/>
            </a:solidFill>
            <a:prstDash val="solid"/>
            <a:miter lim="8000"/>
            <a:headEnd len="sm" w="sm" type="none"/>
            <a:tailEnd len="sm" w="sm" type="none"/>
          </a:ln>
        </p:spPr>
      </p:sp>
      <p:grpSp>
        <p:nvGrpSpPr>
          <p:cNvPr id="1296" name="Google Shape;1296;p30"/>
          <p:cNvGrpSpPr/>
          <p:nvPr/>
        </p:nvGrpSpPr>
        <p:grpSpPr>
          <a:xfrm>
            <a:off x="7554823" y="4373266"/>
            <a:ext cx="4807036" cy="2298933"/>
            <a:chOff x="0" y="-38100"/>
            <a:chExt cx="770029" cy="368261"/>
          </a:xfrm>
        </p:grpSpPr>
        <p:sp>
          <p:nvSpPr>
            <p:cNvPr id="1297" name="Google Shape;1297;p30"/>
            <p:cNvSpPr/>
            <p:nvPr/>
          </p:nvSpPr>
          <p:spPr>
            <a:xfrm>
              <a:off x="0" y="0"/>
              <a:ext cx="770029" cy="330161"/>
            </a:xfrm>
            <a:custGeom>
              <a:rect b="b" l="l" r="r" t="t"/>
              <a:pathLst>
                <a:path extrusionOk="0" h="330161" w="770029">
                  <a:moveTo>
                    <a:pt x="88580" y="0"/>
                  </a:moveTo>
                  <a:lnTo>
                    <a:pt x="681449" y="0"/>
                  </a:lnTo>
                  <a:cubicBezTo>
                    <a:pt x="730370" y="0"/>
                    <a:pt x="770029" y="39658"/>
                    <a:pt x="770029" y="88580"/>
                  </a:cubicBezTo>
                  <a:lnTo>
                    <a:pt x="770029" y="241581"/>
                  </a:lnTo>
                  <a:cubicBezTo>
                    <a:pt x="770029" y="265074"/>
                    <a:pt x="760696" y="287605"/>
                    <a:pt x="744084" y="304217"/>
                  </a:cubicBezTo>
                  <a:cubicBezTo>
                    <a:pt x="727472" y="320829"/>
                    <a:pt x="704942" y="330161"/>
                    <a:pt x="681449" y="330161"/>
                  </a:cubicBezTo>
                  <a:lnTo>
                    <a:pt x="88580" y="330161"/>
                  </a:lnTo>
                  <a:cubicBezTo>
                    <a:pt x="65087" y="330161"/>
                    <a:pt x="42556" y="320829"/>
                    <a:pt x="25944" y="304217"/>
                  </a:cubicBezTo>
                  <a:cubicBezTo>
                    <a:pt x="9332" y="287605"/>
                    <a:pt x="0" y="265074"/>
                    <a:pt x="0" y="241581"/>
                  </a:cubicBezTo>
                  <a:lnTo>
                    <a:pt x="0" y="88580"/>
                  </a:lnTo>
                  <a:cubicBezTo>
                    <a:pt x="0" y="65087"/>
                    <a:pt x="9332" y="42556"/>
                    <a:pt x="25944" y="25944"/>
                  </a:cubicBezTo>
                  <a:cubicBezTo>
                    <a:pt x="42556" y="9332"/>
                    <a:pt x="65087" y="0"/>
                    <a:pt x="8858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0"/>
            <p:cNvSpPr txBox="1"/>
            <p:nvPr/>
          </p:nvSpPr>
          <p:spPr>
            <a:xfrm>
              <a:off x="0" y="-38100"/>
              <a:ext cx="770029" cy="368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30"/>
          <p:cNvGrpSpPr/>
          <p:nvPr/>
        </p:nvGrpSpPr>
        <p:grpSpPr>
          <a:xfrm>
            <a:off x="7803823" y="5266435"/>
            <a:ext cx="750441" cy="750441"/>
            <a:chOff x="0" y="0"/>
            <a:chExt cx="812800" cy="812800"/>
          </a:xfrm>
        </p:grpSpPr>
        <p:sp>
          <p:nvSpPr>
            <p:cNvPr id="1300" name="Google Shape;130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30"/>
          <p:cNvGrpSpPr/>
          <p:nvPr/>
        </p:nvGrpSpPr>
        <p:grpSpPr>
          <a:xfrm>
            <a:off x="12614638" y="4373266"/>
            <a:ext cx="4807036" cy="2298933"/>
            <a:chOff x="0" y="-38100"/>
            <a:chExt cx="770029" cy="368261"/>
          </a:xfrm>
        </p:grpSpPr>
        <p:sp>
          <p:nvSpPr>
            <p:cNvPr id="1303" name="Google Shape;1303;p30"/>
            <p:cNvSpPr/>
            <p:nvPr/>
          </p:nvSpPr>
          <p:spPr>
            <a:xfrm>
              <a:off x="0" y="0"/>
              <a:ext cx="770029" cy="330161"/>
            </a:xfrm>
            <a:custGeom>
              <a:rect b="b" l="l" r="r" t="t"/>
              <a:pathLst>
                <a:path extrusionOk="0" h="330161" w="770029">
                  <a:moveTo>
                    <a:pt x="88580" y="0"/>
                  </a:moveTo>
                  <a:lnTo>
                    <a:pt x="681449" y="0"/>
                  </a:lnTo>
                  <a:cubicBezTo>
                    <a:pt x="730370" y="0"/>
                    <a:pt x="770029" y="39658"/>
                    <a:pt x="770029" y="88580"/>
                  </a:cubicBezTo>
                  <a:lnTo>
                    <a:pt x="770029" y="241581"/>
                  </a:lnTo>
                  <a:cubicBezTo>
                    <a:pt x="770029" y="265074"/>
                    <a:pt x="760696" y="287605"/>
                    <a:pt x="744084" y="304217"/>
                  </a:cubicBezTo>
                  <a:cubicBezTo>
                    <a:pt x="727472" y="320829"/>
                    <a:pt x="704942" y="330161"/>
                    <a:pt x="681449" y="330161"/>
                  </a:cubicBezTo>
                  <a:lnTo>
                    <a:pt x="88580" y="330161"/>
                  </a:lnTo>
                  <a:cubicBezTo>
                    <a:pt x="65087" y="330161"/>
                    <a:pt x="42556" y="320829"/>
                    <a:pt x="25944" y="304217"/>
                  </a:cubicBezTo>
                  <a:cubicBezTo>
                    <a:pt x="9332" y="287605"/>
                    <a:pt x="0" y="265074"/>
                    <a:pt x="0" y="241581"/>
                  </a:cubicBezTo>
                  <a:lnTo>
                    <a:pt x="0" y="88580"/>
                  </a:lnTo>
                  <a:cubicBezTo>
                    <a:pt x="0" y="65087"/>
                    <a:pt x="9332" y="42556"/>
                    <a:pt x="25944" y="25944"/>
                  </a:cubicBezTo>
                  <a:cubicBezTo>
                    <a:pt x="42556" y="9332"/>
                    <a:pt x="65087" y="0"/>
                    <a:pt x="8858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0"/>
            <p:cNvSpPr txBox="1"/>
            <p:nvPr/>
          </p:nvSpPr>
          <p:spPr>
            <a:xfrm>
              <a:off x="0" y="-38100"/>
              <a:ext cx="770029" cy="368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30"/>
          <p:cNvGrpSpPr/>
          <p:nvPr/>
        </p:nvGrpSpPr>
        <p:grpSpPr>
          <a:xfrm>
            <a:off x="12863639" y="5266435"/>
            <a:ext cx="750441" cy="750441"/>
            <a:chOff x="0" y="0"/>
            <a:chExt cx="812800" cy="812800"/>
          </a:xfrm>
        </p:grpSpPr>
        <p:sp>
          <p:nvSpPr>
            <p:cNvPr id="1306" name="Google Shape;130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30"/>
          <p:cNvGrpSpPr/>
          <p:nvPr/>
        </p:nvGrpSpPr>
        <p:grpSpPr>
          <a:xfrm>
            <a:off x="7554823" y="6794795"/>
            <a:ext cx="4807036" cy="2298933"/>
            <a:chOff x="0" y="-38100"/>
            <a:chExt cx="770029" cy="368261"/>
          </a:xfrm>
        </p:grpSpPr>
        <p:sp>
          <p:nvSpPr>
            <p:cNvPr id="1309" name="Google Shape;1309;p30"/>
            <p:cNvSpPr/>
            <p:nvPr/>
          </p:nvSpPr>
          <p:spPr>
            <a:xfrm>
              <a:off x="0" y="0"/>
              <a:ext cx="770029" cy="330161"/>
            </a:xfrm>
            <a:custGeom>
              <a:rect b="b" l="l" r="r" t="t"/>
              <a:pathLst>
                <a:path extrusionOk="0" h="330161" w="770029">
                  <a:moveTo>
                    <a:pt x="88580" y="0"/>
                  </a:moveTo>
                  <a:lnTo>
                    <a:pt x="681449" y="0"/>
                  </a:lnTo>
                  <a:cubicBezTo>
                    <a:pt x="730370" y="0"/>
                    <a:pt x="770029" y="39658"/>
                    <a:pt x="770029" y="88580"/>
                  </a:cubicBezTo>
                  <a:lnTo>
                    <a:pt x="770029" y="241581"/>
                  </a:lnTo>
                  <a:cubicBezTo>
                    <a:pt x="770029" y="265074"/>
                    <a:pt x="760696" y="287605"/>
                    <a:pt x="744084" y="304217"/>
                  </a:cubicBezTo>
                  <a:cubicBezTo>
                    <a:pt x="727472" y="320829"/>
                    <a:pt x="704942" y="330161"/>
                    <a:pt x="681449" y="330161"/>
                  </a:cubicBezTo>
                  <a:lnTo>
                    <a:pt x="88580" y="330161"/>
                  </a:lnTo>
                  <a:cubicBezTo>
                    <a:pt x="65087" y="330161"/>
                    <a:pt x="42556" y="320829"/>
                    <a:pt x="25944" y="304217"/>
                  </a:cubicBezTo>
                  <a:cubicBezTo>
                    <a:pt x="9332" y="287605"/>
                    <a:pt x="0" y="265074"/>
                    <a:pt x="0" y="241581"/>
                  </a:cubicBezTo>
                  <a:lnTo>
                    <a:pt x="0" y="88580"/>
                  </a:lnTo>
                  <a:cubicBezTo>
                    <a:pt x="0" y="65087"/>
                    <a:pt x="9332" y="42556"/>
                    <a:pt x="25944" y="25944"/>
                  </a:cubicBezTo>
                  <a:cubicBezTo>
                    <a:pt x="42556" y="9332"/>
                    <a:pt x="65087" y="0"/>
                    <a:pt x="8858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0"/>
            <p:cNvSpPr txBox="1"/>
            <p:nvPr/>
          </p:nvSpPr>
          <p:spPr>
            <a:xfrm>
              <a:off x="0" y="-38100"/>
              <a:ext cx="770029" cy="368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30"/>
          <p:cNvGrpSpPr/>
          <p:nvPr/>
        </p:nvGrpSpPr>
        <p:grpSpPr>
          <a:xfrm>
            <a:off x="7803823" y="7687964"/>
            <a:ext cx="750441" cy="750441"/>
            <a:chOff x="0" y="0"/>
            <a:chExt cx="812800" cy="812800"/>
          </a:xfrm>
        </p:grpSpPr>
        <p:sp>
          <p:nvSpPr>
            <p:cNvPr id="1312" name="Google Shape;131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30"/>
          <p:cNvGrpSpPr/>
          <p:nvPr/>
        </p:nvGrpSpPr>
        <p:grpSpPr>
          <a:xfrm>
            <a:off x="12614638" y="6794795"/>
            <a:ext cx="4807036" cy="2298933"/>
            <a:chOff x="0" y="-38100"/>
            <a:chExt cx="770029" cy="368261"/>
          </a:xfrm>
        </p:grpSpPr>
        <p:sp>
          <p:nvSpPr>
            <p:cNvPr id="1315" name="Google Shape;1315;p30"/>
            <p:cNvSpPr/>
            <p:nvPr/>
          </p:nvSpPr>
          <p:spPr>
            <a:xfrm>
              <a:off x="0" y="0"/>
              <a:ext cx="770029" cy="330161"/>
            </a:xfrm>
            <a:custGeom>
              <a:rect b="b" l="l" r="r" t="t"/>
              <a:pathLst>
                <a:path extrusionOk="0" h="330161" w="770029">
                  <a:moveTo>
                    <a:pt x="88580" y="0"/>
                  </a:moveTo>
                  <a:lnTo>
                    <a:pt x="681449" y="0"/>
                  </a:lnTo>
                  <a:cubicBezTo>
                    <a:pt x="730370" y="0"/>
                    <a:pt x="770029" y="39658"/>
                    <a:pt x="770029" y="88580"/>
                  </a:cubicBezTo>
                  <a:lnTo>
                    <a:pt x="770029" y="241581"/>
                  </a:lnTo>
                  <a:cubicBezTo>
                    <a:pt x="770029" y="265074"/>
                    <a:pt x="760696" y="287605"/>
                    <a:pt x="744084" y="304217"/>
                  </a:cubicBezTo>
                  <a:cubicBezTo>
                    <a:pt x="727472" y="320829"/>
                    <a:pt x="704942" y="330161"/>
                    <a:pt x="681449" y="330161"/>
                  </a:cubicBezTo>
                  <a:lnTo>
                    <a:pt x="88580" y="330161"/>
                  </a:lnTo>
                  <a:cubicBezTo>
                    <a:pt x="65087" y="330161"/>
                    <a:pt x="42556" y="320829"/>
                    <a:pt x="25944" y="304217"/>
                  </a:cubicBezTo>
                  <a:cubicBezTo>
                    <a:pt x="9332" y="287605"/>
                    <a:pt x="0" y="265074"/>
                    <a:pt x="0" y="241581"/>
                  </a:cubicBezTo>
                  <a:lnTo>
                    <a:pt x="0" y="88580"/>
                  </a:lnTo>
                  <a:cubicBezTo>
                    <a:pt x="0" y="65087"/>
                    <a:pt x="9332" y="42556"/>
                    <a:pt x="25944" y="25944"/>
                  </a:cubicBezTo>
                  <a:cubicBezTo>
                    <a:pt x="42556" y="9332"/>
                    <a:pt x="65087" y="0"/>
                    <a:pt x="8858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0"/>
            <p:cNvSpPr txBox="1"/>
            <p:nvPr/>
          </p:nvSpPr>
          <p:spPr>
            <a:xfrm>
              <a:off x="0" y="-38100"/>
              <a:ext cx="770029" cy="368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30"/>
          <p:cNvGrpSpPr/>
          <p:nvPr/>
        </p:nvGrpSpPr>
        <p:grpSpPr>
          <a:xfrm>
            <a:off x="12863639" y="7687964"/>
            <a:ext cx="750441" cy="750441"/>
            <a:chOff x="0" y="0"/>
            <a:chExt cx="812800" cy="812800"/>
          </a:xfrm>
        </p:grpSpPr>
        <p:sp>
          <p:nvSpPr>
            <p:cNvPr id="1318" name="Google Shape;131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0" name="Google Shape;1320;p30"/>
          <p:cNvSpPr txBox="1"/>
          <p:nvPr/>
        </p:nvSpPr>
        <p:spPr>
          <a:xfrm>
            <a:off x="1028700" y="1357698"/>
            <a:ext cx="9852347" cy="2006190"/>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5570" u="none" cap="none" strike="noStrike">
                <a:solidFill>
                  <a:srgbClr val="FFFFFF"/>
                </a:solidFill>
                <a:latin typeface="Poppins"/>
                <a:ea typeface="Poppins"/>
                <a:cs typeface="Poppins"/>
                <a:sym typeface="Poppins"/>
              </a:rPr>
              <a:t>HOSPITAL ORGANISATION CHART</a:t>
            </a:r>
            <a:endParaRPr/>
          </a:p>
          <a:p>
            <a:pPr indent="0" lvl="0" marL="0" marR="0" rtl="0" algn="l">
              <a:lnSpc>
                <a:spcPct val="161875"/>
              </a:lnSpc>
              <a:spcBef>
                <a:spcPts val="0"/>
              </a:spcBef>
              <a:spcAft>
                <a:spcPts val="0"/>
              </a:spcAft>
              <a:buNone/>
            </a:pPr>
            <a:r>
              <a:rPr b="1" i="0" lang="en-US" sz="3200" u="none" cap="none" strike="noStrike">
                <a:solidFill>
                  <a:srgbClr val="FFFFFF"/>
                </a:solidFill>
                <a:latin typeface="Poppins"/>
                <a:ea typeface="Poppins"/>
                <a:cs typeface="Poppins"/>
                <a:sym typeface="Poppins"/>
              </a:rPr>
              <a:t>CLINICAL GOVERNANCE FOCUS</a:t>
            </a:r>
            <a:endParaRPr/>
          </a:p>
        </p:txBody>
      </p:sp>
      <p:sp>
        <p:nvSpPr>
          <p:cNvPr id="1321" name="Google Shape;1321;p30"/>
          <p:cNvSpPr txBox="1"/>
          <p:nvPr/>
        </p:nvSpPr>
        <p:spPr>
          <a:xfrm>
            <a:off x="1028700" y="4575270"/>
            <a:ext cx="6051749"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The hospital governance structure establishes clear lines of authority and accountability from the Board of Directors through to all clinical and support services. Each level carries defined responsibilities to ensure safe, high-quality care delivery.</a:t>
            </a:r>
            <a:endParaRPr/>
          </a:p>
        </p:txBody>
      </p:sp>
      <p:sp>
        <p:nvSpPr>
          <p:cNvPr id="1322" name="Google Shape;1322;p30"/>
          <p:cNvSpPr txBox="1"/>
          <p:nvPr/>
        </p:nvSpPr>
        <p:spPr>
          <a:xfrm>
            <a:off x="1028700" y="7032641"/>
            <a:ext cx="6051749"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All reporting relationships must be clearly documented, accessible to staff, and reviewed regularly. The structure aligns with MSQH 7th Edition requirements for transparent governance and clinical accountability.</a:t>
            </a:r>
            <a:endParaRPr/>
          </a:p>
        </p:txBody>
      </p:sp>
      <p:sp>
        <p:nvSpPr>
          <p:cNvPr id="1323" name="Google Shape;1323;p30"/>
          <p:cNvSpPr txBox="1"/>
          <p:nvPr/>
        </p:nvSpPr>
        <p:spPr>
          <a:xfrm>
            <a:off x="8807441" y="5078764"/>
            <a:ext cx="3146870" cy="847133"/>
          </a:xfrm>
          <a:prstGeom prst="rect">
            <a:avLst/>
          </a:prstGeom>
          <a:noFill/>
          <a:ln>
            <a:noFill/>
          </a:ln>
        </p:spPr>
        <p:txBody>
          <a:bodyPr anchorCtr="0" anchor="t" bIns="0" lIns="0" spcFirstLastPara="1" rIns="0" wrap="square" tIns="0">
            <a:spAutoFit/>
          </a:bodyPr>
          <a:lstStyle/>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Board of Directors (BOD)</a:t>
            </a:r>
            <a:endParaRPr/>
          </a:p>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Strategic oversight &amp; ultimate accountability</a:t>
            </a:r>
            <a:endParaRPr/>
          </a:p>
        </p:txBody>
      </p:sp>
      <p:sp>
        <p:nvSpPr>
          <p:cNvPr id="1324" name="Google Shape;1324;p30"/>
          <p:cNvSpPr txBox="1"/>
          <p:nvPr/>
        </p:nvSpPr>
        <p:spPr>
          <a:xfrm>
            <a:off x="13867257" y="5078764"/>
            <a:ext cx="3146870" cy="1128630"/>
          </a:xfrm>
          <a:prstGeom prst="rect">
            <a:avLst/>
          </a:prstGeom>
          <a:noFill/>
          <a:ln>
            <a:noFill/>
          </a:ln>
        </p:spPr>
        <p:txBody>
          <a:bodyPr anchorCtr="0" anchor="t" bIns="0" lIns="0" spcFirstLastPara="1" rIns="0" wrap="square" tIns="0">
            <a:spAutoFit/>
          </a:bodyPr>
          <a:lstStyle/>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Board of Management (BOM)</a:t>
            </a:r>
            <a:endParaRPr/>
          </a:p>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Operational governance &amp; policy direction</a:t>
            </a:r>
            <a:endParaRPr/>
          </a:p>
        </p:txBody>
      </p:sp>
      <p:sp>
        <p:nvSpPr>
          <p:cNvPr id="1325" name="Google Shape;1325;p30"/>
          <p:cNvSpPr txBox="1"/>
          <p:nvPr/>
        </p:nvSpPr>
        <p:spPr>
          <a:xfrm>
            <a:off x="8807441" y="7500293"/>
            <a:ext cx="3146870" cy="847133"/>
          </a:xfrm>
          <a:prstGeom prst="rect">
            <a:avLst/>
          </a:prstGeom>
          <a:noFill/>
          <a:ln>
            <a:noFill/>
          </a:ln>
        </p:spPr>
        <p:txBody>
          <a:bodyPr anchorCtr="0" anchor="t" bIns="0" lIns="0" spcFirstLastPara="1" rIns="0" wrap="square" tIns="0">
            <a:spAutoFit/>
          </a:bodyPr>
          <a:lstStyle/>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PIC / CEO</a:t>
            </a:r>
            <a:endParaRPr/>
          </a:p>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Facility leadership &amp; regulatory compliance</a:t>
            </a:r>
            <a:endParaRPr/>
          </a:p>
        </p:txBody>
      </p:sp>
      <p:sp>
        <p:nvSpPr>
          <p:cNvPr id="1326" name="Google Shape;1326;p30"/>
          <p:cNvSpPr txBox="1"/>
          <p:nvPr/>
        </p:nvSpPr>
        <p:spPr>
          <a:xfrm>
            <a:off x="13867257" y="7500293"/>
            <a:ext cx="3392043" cy="1128630"/>
          </a:xfrm>
          <a:prstGeom prst="rect">
            <a:avLst/>
          </a:prstGeom>
          <a:noFill/>
          <a:ln>
            <a:noFill/>
          </a:ln>
        </p:spPr>
        <p:txBody>
          <a:bodyPr anchorCtr="0" anchor="t" bIns="0" lIns="0" spcFirstLastPara="1" rIns="0" wrap="square" tIns="0">
            <a:spAutoFit/>
          </a:bodyPr>
          <a:lstStyle/>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Clinical, Support &amp; Operations</a:t>
            </a:r>
            <a:endParaRPr/>
          </a:p>
          <a:p>
            <a:pPr indent="0" lvl="0" marL="0" marR="0" rtl="0" algn="l">
              <a:lnSpc>
                <a:spcPct val="122966"/>
              </a:lnSpc>
              <a:spcBef>
                <a:spcPts val="0"/>
              </a:spcBef>
              <a:spcAft>
                <a:spcPts val="0"/>
              </a:spcAft>
              <a:buNone/>
            </a:pPr>
            <a:r>
              <a:rPr b="1" i="0" lang="en-US" sz="1807" u="none" cap="none" strike="noStrike">
                <a:solidFill>
                  <a:srgbClr val="000000"/>
                </a:solidFill>
                <a:latin typeface="Montserrat"/>
                <a:ea typeface="Montserrat"/>
                <a:cs typeface="Montserrat"/>
                <a:sym typeface="Montserrat"/>
              </a:rPr>
              <a:t>Service delivery &amp; performance reporting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path path="circle">
            <a:fillToRect b="50%" l="50%" r="50%" t="50%"/>
          </a:path>
          <a:tileRect/>
        </a:gradFill>
      </p:bgPr>
    </p:bg>
    <p:spTree>
      <p:nvGrpSpPr>
        <p:cNvPr id="1330" name="Shape 1330"/>
        <p:cNvGrpSpPr/>
        <p:nvPr/>
      </p:nvGrpSpPr>
      <p:grpSpPr>
        <a:xfrm>
          <a:off x="0" y="0"/>
          <a:ext cx="0" cy="0"/>
          <a:chOff x="0" y="0"/>
          <a:chExt cx="0" cy="0"/>
        </a:xfrm>
      </p:grpSpPr>
      <p:grpSp>
        <p:nvGrpSpPr>
          <p:cNvPr id="1331" name="Google Shape;1331;p31"/>
          <p:cNvGrpSpPr/>
          <p:nvPr/>
        </p:nvGrpSpPr>
        <p:grpSpPr>
          <a:xfrm rot="5400000">
            <a:off x="5276712" y="-1004890"/>
            <a:ext cx="15325555" cy="13845393"/>
            <a:chOff x="0" y="-38100"/>
            <a:chExt cx="529595" cy="478446"/>
          </a:xfrm>
        </p:grpSpPr>
        <p:sp>
          <p:nvSpPr>
            <p:cNvPr id="1332" name="Google Shape;1332;p31"/>
            <p:cNvSpPr/>
            <p:nvPr/>
          </p:nvSpPr>
          <p:spPr>
            <a:xfrm>
              <a:off x="0" y="0"/>
              <a:ext cx="529595" cy="440346"/>
            </a:xfrm>
            <a:custGeom>
              <a:rect b="b" l="l" r="r" t="t"/>
              <a:pathLst>
                <a:path extrusionOk="0" h="440346" w="529595">
                  <a:moveTo>
                    <a:pt x="529595" y="49530"/>
                  </a:moveTo>
                  <a:lnTo>
                    <a:pt x="529595" y="433371"/>
                  </a:lnTo>
                  <a:cubicBezTo>
                    <a:pt x="529595" y="435772"/>
                    <a:pt x="528359" y="438005"/>
                    <a:pt x="526324" y="439281"/>
                  </a:cubicBezTo>
                  <a:cubicBezTo>
                    <a:pt x="524289" y="440557"/>
                    <a:pt x="521740" y="440695"/>
                    <a:pt x="519579" y="439648"/>
                  </a:cubicBezTo>
                  <a:lnTo>
                    <a:pt x="274814" y="321082"/>
                  </a:lnTo>
                  <a:cubicBezTo>
                    <a:pt x="268488" y="318018"/>
                    <a:pt x="261107" y="318018"/>
                    <a:pt x="254781" y="321082"/>
                  </a:cubicBezTo>
                  <a:lnTo>
                    <a:pt x="10016" y="439648"/>
                  </a:lnTo>
                  <a:cubicBezTo>
                    <a:pt x="7854" y="440695"/>
                    <a:pt x="5306" y="440557"/>
                    <a:pt x="3271" y="439281"/>
                  </a:cubicBezTo>
                  <a:cubicBezTo>
                    <a:pt x="1236" y="438005"/>
                    <a:pt x="0" y="435772"/>
                    <a:pt x="0" y="433371"/>
                  </a:cubicBezTo>
                  <a:lnTo>
                    <a:pt x="0" y="49530"/>
                  </a:lnTo>
                  <a:cubicBezTo>
                    <a:pt x="0" y="22860"/>
                    <a:pt x="31776" y="0"/>
                    <a:pt x="68847" y="0"/>
                  </a:cubicBezTo>
                  <a:lnTo>
                    <a:pt x="460748" y="0"/>
                  </a:lnTo>
                  <a:cubicBezTo>
                    <a:pt x="497819" y="0"/>
                    <a:pt x="529595" y="25400"/>
                    <a:pt x="529595" y="49530"/>
                  </a:cubicBezTo>
                  <a:lnTo>
                    <a:pt x="0" y="0"/>
                  </a:lnTo>
                  <a:cubicBezTo>
                    <a:pt x="0" y="0"/>
                    <a:pt x="529595" y="49530"/>
                    <a:pt x="529595" y="4953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1"/>
            <p:cNvSpPr txBox="1"/>
            <p:nvPr/>
          </p:nvSpPr>
          <p:spPr>
            <a:xfrm>
              <a:off x="0" y="-38100"/>
              <a:ext cx="529595" cy="3543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4" name="Google Shape;1334;p31"/>
          <p:cNvGrpSpPr/>
          <p:nvPr/>
        </p:nvGrpSpPr>
        <p:grpSpPr>
          <a:xfrm>
            <a:off x="13371046" y="512879"/>
            <a:ext cx="4326989" cy="4326989"/>
            <a:chOff x="0" y="0"/>
            <a:chExt cx="812800" cy="812800"/>
          </a:xfrm>
        </p:grpSpPr>
        <p:sp>
          <p:nvSpPr>
            <p:cNvPr id="1335" name="Google Shape;133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7" name="Google Shape;1337;p31"/>
          <p:cNvGrpSpPr/>
          <p:nvPr/>
        </p:nvGrpSpPr>
        <p:grpSpPr>
          <a:xfrm>
            <a:off x="12069727" y="8919394"/>
            <a:ext cx="2602637" cy="2602637"/>
            <a:chOff x="0" y="0"/>
            <a:chExt cx="812800" cy="812800"/>
          </a:xfrm>
        </p:grpSpPr>
        <p:sp>
          <p:nvSpPr>
            <p:cNvPr id="1338" name="Google Shape;133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0" name="Google Shape;1340;p31"/>
          <p:cNvSpPr txBox="1"/>
          <p:nvPr/>
        </p:nvSpPr>
        <p:spPr>
          <a:xfrm>
            <a:off x="6634363" y="1114425"/>
            <a:ext cx="11387495" cy="763840"/>
          </a:xfrm>
          <a:prstGeom prst="rect">
            <a:avLst/>
          </a:prstGeom>
          <a:noFill/>
          <a:ln>
            <a:noFill/>
          </a:ln>
        </p:spPr>
        <p:txBody>
          <a:bodyPr anchorCtr="0" anchor="t" bIns="0" lIns="0" spcFirstLastPara="1" rIns="0" wrap="square" tIns="0">
            <a:spAutoFit/>
          </a:bodyPr>
          <a:lstStyle/>
          <a:p>
            <a:pPr indent="0" lvl="0" marL="0" marR="0" rtl="0" algn="r">
              <a:lnSpc>
                <a:spcPct val="92993"/>
              </a:lnSpc>
              <a:spcBef>
                <a:spcPts val="0"/>
              </a:spcBef>
              <a:spcAft>
                <a:spcPts val="0"/>
              </a:spcAft>
              <a:buNone/>
            </a:pPr>
            <a:r>
              <a:rPr b="1" i="0" lang="en-US" sz="5609" u="none" cap="none" strike="noStrike">
                <a:solidFill>
                  <a:srgbClr val="004AAD"/>
                </a:solidFill>
                <a:latin typeface="Poppins"/>
                <a:ea typeface="Poppins"/>
                <a:cs typeface="Poppins"/>
                <a:sym typeface="Poppins"/>
              </a:rPr>
              <a:t>MANAGEMENT COMMITTEE </a:t>
            </a:r>
            <a:endParaRPr/>
          </a:p>
        </p:txBody>
      </p:sp>
      <p:sp>
        <p:nvSpPr>
          <p:cNvPr id="1341" name="Google Shape;1341;p31"/>
          <p:cNvSpPr txBox="1"/>
          <p:nvPr/>
        </p:nvSpPr>
        <p:spPr>
          <a:xfrm>
            <a:off x="9708512" y="3494117"/>
            <a:ext cx="6932166" cy="1658541"/>
          </a:xfrm>
          <a:prstGeom prst="rect">
            <a:avLst/>
          </a:prstGeom>
          <a:noFill/>
          <a:ln>
            <a:noFill/>
          </a:ln>
        </p:spPr>
        <p:txBody>
          <a:bodyPr anchorCtr="0" anchor="t" bIns="0" lIns="0" spcFirstLastPara="1" rIns="0" wrap="square" tIns="0">
            <a:spAutoFit/>
          </a:bodyPr>
          <a:lstStyle/>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Management committees must convene at regular, scheduled intervals. Meeting minutes are to be properly documented, reviewed, and made accessible to relevant staff and leadership to ensure transparency and accountability.</a:t>
            </a:r>
            <a:endParaRPr/>
          </a:p>
        </p:txBody>
      </p:sp>
      <p:sp>
        <p:nvSpPr>
          <p:cNvPr id="1342" name="Google Shape;1342;p31"/>
          <p:cNvSpPr txBox="1"/>
          <p:nvPr/>
        </p:nvSpPr>
        <p:spPr>
          <a:xfrm>
            <a:off x="9708512" y="6032313"/>
            <a:ext cx="6924316" cy="1658541"/>
          </a:xfrm>
          <a:prstGeom prst="rect">
            <a:avLst/>
          </a:prstGeom>
          <a:noFill/>
          <a:ln>
            <a:noFill/>
          </a:ln>
        </p:spPr>
        <p:txBody>
          <a:bodyPr anchorCtr="0" anchor="t" bIns="0" lIns="0" spcFirstLastPara="1" rIns="0" wrap="square" tIns="0">
            <a:spAutoFit/>
          </a:bodyPr>
          <a:lstStyle/>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Effective information flow ensures that decisions and updates from management committees are communicated upward to the governing body and disseminated throughout the facility for consistent implementation and follow-through.</a:t>
            </a:r>
            <a:endParaRPr/>
          </a:p>
        </p:txBody>
      </p:sp>
      <p:grpSp>
        <p:nvGrpSpPr>
          <p:cNvPr id="1343" name="Google Shape;1343;p31"/>
          <p:cNvGrpSpPr/>
          <p:nvPr/>
        </p:nvGrpSpPr>
        <p:grpSpPr>
          <a:xfrm>
            <a:off x="408904" y="512879"/>
            <a:ext cx="2820713" cy="2820713"/>
            <a:chOff x="0" y="0"/>
            <a:chExt cx="812800" cy="812800"/>
          </a:xfrm>
        </p:grpSpPr>
        <p:sp>
          <p:nvSpPr>
            <p:cNvPr id="1344" name="Google Shape;134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6" name="Google Shape;1346;p31"/>
          <p:cNvGrpSpPr/>
          <p:nvPr/>
        </p:nvGrpSpPr>
        <p:grpSpPr>
          <a:xfrm>
            <a:off x="1028700" y="1918258"/>
            <a:ext cx="6306009" cy="907434"/>
            <a:chOff x="0" y="-38100"/>
            <a:chExt cx="3088953" cy="444500"/>
          </a:xfrm>
        </p:grpSpPr>
        <p:sp>
          <p:nvSpPr>
            <p:cNvPr id="1347" name="Google Shape;1347;p31"/>
            <p:cNvSpPr/>
            <p:nvPr/>
          </p:nvSpPr>
          <p:spPr>
            <a:xfrm>
              <a:off x="0" y="0"/>
              <a:ext cx="3088953" cy="406400"/>
            </a:xfrm>
            <a:custGeom>
              <a:rect b="b" l="l" r="r" t="t"/>
              <a:pathLst>
                <a:path extrusionOk="0" h="406400" w="3088953">
                  <a:moveTo>
                    <a:pt x="2885753" y="0"/>
                  </a:moveTo>
                  <a:cubicBezTo>
                    <a:pt x="2997977" y="0"/>
                    <a:pt x="3088953" y="90976"/>
                    <a:pt x="3088953" y="203200"/>
                  </a:cubicBezTo>
                  <a:cubicBezTo>
                    <a:pt x="3088953" y="315424"/>
                    <a:pt x="2997977" y="406400"/>
                    <a:pt x="2885753"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1"/>
            <p:cNvSpPr txBox="1"/>
            <p:nvPr/>
          </p:nvSpPr>
          <p:spPr>
            <a:xfrm>
              <a:off x="0" y="-38100"/>
              <a:ext cx="308895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9" name="Google Shape;1349;p31"/>
          <p:cNvGrpSpPr/>
          <p:nvPr/>
        </p:nvGrpSpPr>
        <p:grpSpPr>
          <a:xfrm>
            <a:off x="1196825" y="2137725"/>
            <a:ext cx="546280" cy="546280"/>
            <a:chOff x="0" y="0"/>
            <a:chExt cx="812800" cy="812800"/>
          </a:xfrm>
        </p:grpSpPr>
        <p:sp>
          <p:nvSpPr>
            <p:cNvPr id="1350" name="Google Shape;135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2" name="Google Shape;1352;p31"/>
          <p:cNvSpPr txBox="1"/>
          <p:nvPr/>
        </p:nvSpPr>
        <p:spPr>
          <a:xfrm>
            <a:off x="1928299" y="2109875"/>
            <a:ext cx="4947013"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Regular meetings with documented minutes</a:t>
            </a:r>
            <a:endParaRPr/>
          </a:p>
        </p:txBody>
      </p:sp>
      <p:grpSp>
        <p:nvGrpSpPr>
          <p:cNvPr id="1353" name="Google Shape;1353;p31"/>
          <p:cNvGrpSpPr/>
          <p:nvPr/>
        </p:nvGrpSpPr>
        <p:grpSpPr>
          <a:xfrm>
            <a:off x="1028700" y="2890151"/>
            <a:ext cx="6399298" cy="1281642"/>
            <a:chOff x="0" y="-38100"/>
            <a:chExt cx="2219409" cy="444500"/>
          </a:xfrm>
        </p:grpSpPr>
        <p:sp>
          <p:nvSpPr>
            <p:cNvPr id="1354" name="Google Shape;1354;p31"/>
            <p:cNvSpPr/>
            <p:nvPr/>
          </p:nvSpPr>
          <p:spPr>
            <a:xfrm>
              <a:off x="0" y="0"/>
              <a:ext cx="2219409" cy="406400"/>
            </a:xfrm>
            <a:custGeom>
              <a:rect b="b" l="l" r="r" t="t"/>
              <a:pathLst>
                <a:path extrusionOk="0" h="406400" w="2219409">
                  <a:moveTo>
                    <a:pt x="2016209" y="0"/>
                  </a:moveTo>
                  <a:cubicBezTo>
                    <a:pt x="2128433" y="0"/>
                    <a:pt x="2219409" y="90976"/>
                    <a:pt x="2219409" y="203200"/>
                  </a:cubicBezTo>
                  <a:cubicBezTo>
                    <a:pt x="2219409" y="315424"/>
                    <a:pt x="2128433" y="406400"/>
                    <a:pt x="2016209"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1"/>
            <p:cNvSpPr txBox="1"/>
            <p:nvPr/>
          </p:nvSpPr>
          <p:spPr>
            <a:xfrm>
              <a:off x="0" y="-38100"/>
              <a:ext cx="2219409"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6" name="Google Shape;1356;p31"/>
          <p:cNvGrpSpPr/>
          <p:nvPr/>
        </p:nvGrpSpPr>
        <p:grpSpPr>
          <a:xfrm>
            <a:off x="1196825" y="3304350"/>
            <a:ext cx="546280" cy="546280"/>
            <a:chOff x="0" y="0"/>
            <a:chExt cx="812800" cy="812800"/>
          </a:xfrm>
        </p:grpSpPr>
        <p:sp>
          <p:nvSpPr>
            <p:cNvPr id="1357" name="Google Shape;135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59" name="Google Shape;1359;p31"/>
          <p:cNvSpPr txBox="1"/>
          <p:nvPr/>
        </p:nvSpPr>
        <p:spPr>
          <a:xfrm>
            <a:off x="1928299" y="3256200"/>
            <a:ext cx="5128255"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Minutes accessible to all relevant stakeholders</a:t>
            </a:r>
            <a:endParaRPr/>
          </a:p>
        </p:txBody>
      </p:sp>
      <p:grpSp>
        <p:nvGrpSpPr>
          <p:cNvPr id="1360" name="Google Shape;1360;p31"/>
          <p:cNvGrpSpPr/>
          <p:nvPr/>
        </p:nvGrpSpPr>
        <p:grpSpPr>
          <a:xfrm>
            <a:off x="1028700" y="4265463"/>
            <a:ext cx="6306009" cy="907434"/>
            <a:chOff x="0" y="-38100"/>
            <a:chExt cx="3088953" cy="444500"/>
          </a:xfrm>
        </p:grpSpPr>
        <p:sp>
          <p:nvSpPr>
            <p:cNvPr id="1361" name="Google Shape;1361;p31"/>
            <p:cNvSpPr/>
            <p:nvPr/>
          </p:nvSpPr>
          <p:spPr>
            <a:xfrm>
              <a:off x="0" y="0"/>
              <a:ext cx="3088953" cy="406400"/>
            </a:xfrm>
            <a:custGeom>
              <a:rect b="b" l="l" r="r" t="t"/>
              <a:pathLst>
                <a:path extrusionOk="0" h="406400" w="3088953">
                  <a:moveTo>
                    <a:pt x="2885753" y="0"/>
                  </a:moveTo>
                  <a:cubicBezTo>
                    <a:pt x="2997977" y="0"/>
                    <a:pt x="3088953" y="90976"/>
                    <a:pt x="3088953" y="203200"/>
                  </a:cubicBezTo>
                  <a:cubicBezTo>
                    <a:pt x="3088953" y="315424"/>
                    <a:pt x="2997977" y="406400"/>
                    <a:pt x="2885753"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1"/>
            <p:cNvSpPr txBox="1"/>
            <p:nvPr/>
          </p:nvSpPr>
          <p:spPr>
            <a:xfrm>
              <a:off x="0" y="-38100"/>
              <a:ext cx="308895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3" name="Google Shape;1363;p31"/>
          <p:cNvGrpSpPr/>
          <p:nvPr/>
        </p:nvGrpSpPr>
        <p:grpSpPr>
          <a:xfrm>
            <a:off x="1196825" y="4484930"/>
            <a:ext cx="546280" cy="546280"/>
            <a:chOff x="0" y="0"/>
            <a:chExt cx="812800" cy="812800"/>
          </a:xfrm>
        </p:grpSpPr>
        <p:sp>
          <p:nvSpPr>
            <p:cNvPr id="1364" name="Google Shape;136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6" name="Google Shape;1366;p31"/>
          <p:cNvSpPr txBox="1"/>
          <p:nvPr/>
        </p:nvSpPr>
        <p:spPr>
          <a:xfrm>
            <a:off x="1928299" y="4599437"/>
            <a:ext cx="5128255" cy="2971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Information flow to governing body</a:t>
            </a:r>
            <a:endParaRPr/>
          </a:p>
        </p:txBody>
      </p:sp>
      <p:grpSp>
        <p:nvGrpSpPr>
          <p:cNvPr id="1367" name="Google Shape;1367;p31"/>
          <p:cNvGrpSpPr/>
          <p:nvPr/>
        </p:nvGrpSpPr>
        <p:grpSpPr>
          <a:xfrm>
            <a:off x="1028700" y="5266566"/>
            <a:ext cx="7076286" cy="907434"/>
            <a:chOff x="0" y="-38100"/>
            <a:chExt cx="3466268" cy="444500"/>
          </a:xfrm>
        </p:grpSpPr>
        <p:sp>
          <p:nvSpPr>
            <p:cNvPr id="1368" name="Google Shape;1368;p31"/>
            <p:cNvSpPr/>
            <p:nvPr/>
          </p:nvSpPr>
          <p:spPr>
            <a:xfrm>
              <a:off x="0" y="0"/>
              <a:ext cx="3466268" cy="406400"/>
            </a:xfrm>
            <a:custGeom>
              <a:rect b="b" l="l" r="r" t="t"/>
              <a:pathLst>
                <a:path extrusionOk="0" h="406400" w="3466268">
                  <a:moveTo>
                    <a:pt x="3263068" y="0"/>
                  </a:moveTo>
                  <a:cubicBezTo>
                    <a:pt x="3375292" y="0"/>
                    <a:pt x="3466268" y="90976"/>
                    <a:pt x="3466268" y="203200"/>
                  </a:cubicBezTo>
                  <a:cubicBezTo>
                    <a:pt x="3466268" y="315424"/>
                    <a:pt x="3375292" y="406400"/>
                    <a:pt x="3263068"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1"/>
            <p:cNvSpPr txBox="1"/>
            <p:nvPr/>
          </p:nvSpPr>
          <p:spPr>
            <a:xfrm>
              <a:off x="0" y="-38100"/>
              <a:ext cx="346626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0" name="Google Shape;1370;p31"/>
          <p:cNvGrpSpPr/>
          <p:nvPr/>
        </p:nvGrpSpPr>
        <p:grpSpPr>
          <a:xfrm>
            <a:off x="1196825" y="5486033"/>
            <a:ext cx="546280" cy="546280"/>
            <a:chOff x="0" y="0"/>
            <a:chExt cx="812800" cy="812800"/>
          </a:xfrm>
        </p:grpSpPr>
        <p:sp>
          <p:nvSpPr>
            <p:cNvPr id="1371" name="Google Shape;137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3" name="Google Shape;1373;p31"/>
          <p:cNvSpPr txBox="1"/>
          <p:nvPr/>
        </p:nvSpPr>
        <p:spPr>
          <a:xfrm>
            <a:off x="1928299" y="5600540"/>
            <a:ext cx="6349788" cy="2971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Communication across facility departments</a:t>
            </a:r>
            <a:endParaRPr/>
          </a:p>
        </p:txBody>
      </p:sp>
      <p:sp>
        <p:nvSpPr>
          <p:cNvPr id="1374" name="Google Shape;1374;p31"/>
          <p:cNvSpPr txBox="1"/>
          <p:nvPr/>
        </p:nvSpPr>
        <p:spPr>
          <a:xfrm>
            <a:off x="1359667" y="6669300"/>
            <a:ext cx="5975039" cy="1991916"/>
          </a:xfrm>
          <a:prstGeom prst="rect">
            <a:avLst/>
          </a:prstGeom>
          <a:noFill/>
          <a:ln>
            <a:noFill/>
          </a:ln>
        </p:spPr>
        <p:txBody>
          <a:bodyPr anchorCtr="0" anchor="t" bIns="0" lIns="0" spcFirstLastPara="1" rIns="0" wrap="square" tIns="0">
            <a:spAutoFit/>
          </a:bodyPr>
          <a:lstStyle/>
          <a:p>
            <a:pPr indent="0" lvl="0" marL="0" marR="0" rtl="0" algn="just">
              <a:lnSpc>
                <a:spcPct val="122999"/>
              </a:lnSpc>
              <a:spcBef>
                <a:spcPts val="0"/>
              </a:spcBef>
              <a:spcAft>
                <a:spcPts val="0"/>
              </a:spcAft>
              <a:buNone/>
            </a:pPr>
            <a:r>
              <a:rPr b="0" i="0" lang="en-US" sz="2187" u="none" cap="none" strike="noStrike">
                <a:solidFill>
                  <a:srgbClr val="000000"/>
                </a:solidFill>
                <a:latin typeface="Montserrat"/>
                <a:ea typeface="Montserrat"/>
                <a:cs typeface="Montserrat"/>
                <a:sym typeface="Montserrat"/>
              </a:rPr>
              <a:t>Committee functions include policy review, performance monitoring, quality improvement oversight, and coordination between clinical and administrative services to support safe and effective hospital operations.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378" name="Shape 1378"/>
        <p:cNvGrpSpPr/>
        <p:nvPr/>
      </p:nvGrpSpPr>
      <p:grpSpPr>
        <a:xfrm>
          <a:off x="0" y="0"/>
          <a:ext cx="0" cy="0"/>
          <a:chOff x="0" y="0"/>
          <a:chExt cx="0" cy="0"/>
        </a:xfrm>
      </p:grpSpPr>
      <p:grpSp>
        <p:nvGrpSpPr>
          <p:cNvPr id="1379" name="Google Shape;1379;p32"/>
          <p:cNvGrpSpPr/>
          <p:nvPr/>
        </p:nvGrpSpPr>
        <p:grpSpPr>
          <a:xfrm rot="5400000">
            <a:off x="10018548" y="-895547"/>
            <a:ext cx="11025476" cy="11861700"/>
            <a:chOff x="0" y="-38100"/>
            <a:chExt cx="461732" cy="496752"/>
          </a:xfrm>
        </p:grpSpPr>
        <p:sp>
          <p:nvSpPr>
            <p:cNvPr id="1380" name="Google Shape;1380;p32"/>
            <p:cNvSpPr/>
            <p:nvPr/>
          </p:nvSpPr>
          <p:spPr>
            <a:xfrm>
              <a:off x="0" y="0"/>
              <a:ext cx="461732" cy="458652"/>
            </a:xfrm>
            <a:custGeom>
              <a:rect b="b" l="l" r="r" t="t"/>
              <a:pathLst>
                <a:path extrusionOk="0" h="458652" w="461732">
                  <a:moveTo>
                    <a:pt x="427499" y="0"/>
                  </a:moveTo>
                  <a:lnTo>
                    <a:pt x="34233" y="0"/>
                  </a:lnTo>
                  <a:cubicBezTo>
                    <a:pt x="25154" y="0"/>
                    <a:pt x="16446" y="3607"/>
                    <a:pt x="10027" y="10027"/>
                  </a:cubicBezTo>
                  <a:cubicBezTo>
                    <a:pt x="3607" y="16446"/>
                    <a:pt x="0" y="25154"/>
                    <a:pt x="0" y="34233"/>
                  </a:cubicBezTo>
                  <a:lnTo>
                    <a:pt x="0" y="411910"/>
                  </a:lnTo>
                  <a:cubicBezTo>
                    <a:pt x="24560" y="447579"/>
                    <a:pt x="103153" y="496291"/>
                    <a:pt x="221042" y="411910"/>
                  </a:cubicBezTo>
                  <a:cubicBezTo>
                    <a:pt x="338931" y="326303"/>
                    <a:pt x="430623" y="376240"/>
                    <a:pt x="461732" y="411910"/>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2"/>
            <p:cNvSpPr txBox="1"/>
            <p:nvPr/>
          </p:nvSpPr>
          <p:spPr>
            <a:xfrm>
              <a:off x="0" y="-38100"/>
              <a:ext cx="461732" cy="3988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2" name="Google Shape;1382;p32"/>
          <p:cNvGrpSpPr/>
          <p:nvPr/>
        </p:nvGrpSpPr>
        <p:grpSpPr>
          <a:xfrm rot="-2508178">
            <a:off x="12515064" y="-199280"/>
            <a:ext cx="7555438" cy="5669111"/>
            <a:chOff x="0" y="-38100"/>
            <a:chExt cx="1989909" cy="1493099"/>
          </a:xfrm>
        </p:grpSpPr>
        <p:sp>
          <p:nvSpPr>
            <p:cNvPr id="1383" name="Google Shape;1383;p32"/>
            <p:cNvSpPr/>
            <p:nvPr/>
          </p:nvSpPr>
          <p:spPr>
            <a:xfrm>
              <a:off x="0" y="0"/>
              <a:ext cx="1989909" cy="1454999"/>
            </a:xfrm>
            <a:custGeom>
              <a:rect b="b" l="l" r="r" t="t"/>
              <a:pathLst>
                <a:path extrusionOk="0" h="1454999" w="1989909">
                  <a:moveTo>
                    <a:pt x="0" y="0"/>
                  </a:moveTo>
                  <a:lnTo>
                    <a:pt x="1989909" y="0"/>
                  </a:lnTo>
                  <a:lnTo>
                    <a:pt x="1989909" y="1454999"/>
                  </a:lnTo>
                  <a:lnTo>
                    <a:pt x="0" y="1454999"/>
                  </a:lnTo>
                  <a:close/>
                </a:path>
              </a:pathLst>
            </a:custGeom>
            <a:gradFill>
              <a:gsLst>
                <a:gs pos="0">
                  <a:srgbClr val="FFFFFF">
                    <a:alpha val="0"/>
                  </a:srgbClr>
                </a:gs>
                <a:gs pos="100000">
                  <a:srgbClr val="FFFFFF"/>
                </a:gs>
              </a:gsLst>
              <a:lin ang="0" scaled="0"/>
            </a:gradFill>
            <a:ln>
              <a:noFill/>
            </a:ln>
          </p:spPr>
        </p:sp>
        <p:sp>
          <p:nvSpPr>
            <p:cNvPr id="1384" name="Google Shape;1384;p32"/>
            <p:cNvSpPr txBox="1"/>
            <p:nvPr/>
          </p:nvSpPr>
          <p:spPr>
            <a:xfrm>
              <a:off x="0" y="-38100"/>
              <a:ext cx="1989908" cy="14930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5" name="Google Shape;1385;p32"/>
          <p:cNvSpPr/>
          <p:nvPr/>
        </p:nvSpPr>
        <p:spPr>
          <a:xfrm>
            <a:off x="8668186" y="1069374"/>
            <a:ext cx="8148251" cy="814825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6" name="Google Shape;1386;p32"/>
          <p:cNvGrpSpPr/>
          <p:nvPr/>
        </p:nvGrpSpPr>
        <p:grpSpPr>
          <a:xfrm>
            <a:off x="-714616" y="6474361"/>
            <a:ext cx="4326989" cy="4326989"/>
            <a:chOff x="0" y="0"/>
            <a:chExt cx="812800" cy="812800"/>
          </a:xfrm>
        </p:grpSpPr>
        <p:sp>
          <p:nvSpPr>
            <p:cNvPr id="1387" name="Google Shape;138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9" name="Google Shape;1389;p32"/>
          <p:cNvGrpSpPr/>
          <p:nvPr/>
        </p:nvGrpSpPr>
        <p:grpSpPr>
          <a:xfrm>
            <a:off x="3209449" y="2176542"/>
            <a:ext cx="2602637" cy="2602637"/>
            <a:chOff x="0" y="0"/>
            <a:chExt cx="812800" cy="812800"/>
          </a:xfrm>
        </p:grpSpPr>
        <p:sp>
          <p:nvSpPr>
            <p:cNvPr id="1390" name="Google Shape;139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2" name="Google Shape;1392;p32"/>
          <p:cNvSpPr txBox="1"/>
          <p:nvPr/>
        </p:nvSpPr>
        <p:spPr>
          <a:xfrm>
            <a:off x="1028700" y="1496200"/>
            <a:ext cx="7458511" cy="2193757"/>
          </a:xfrm>
          <a:prstGeom prst="rect">
            <a:avLst/>
          </a:prstGeom>
          <a:noFill/>
          <a:ln>
            <a:noFill/>
          </a:ln>
        </p:spPr>
        <p:txBody>
          <a:bodyPr anchorCtr="0" anchor="t" bIns="0" lIns="0" spcFirstLastPara="1" rIns="0" wrap="square" tIns="0">
            <a:spAutoFit/>
          </a:bodyPr>
          <a:lstStyle/>
          <a:p>
            <a:pPr indent="0" lvl="0" marL="0" marR="0" rtl="0" algn="l">
              <a:lnSpc>
                <a:spcPct val="92991"/>
              </a:lnSpc>
              <a:spcBef>
                <a:spcPts val="0"/>
              </a:spcBef>
              <a:spcAft>
                <a:spcPts val="0"/>
              </a:spcAft>
              <a:buNone/>
            </a:pPr>
            <a:r>
              <a:rPr b="1" i="0" lang="en-US" sz="5921" u="none" cap="none" strike="noStrike">
                <a:solidFill>
                  <a:srgbClr val="004AAD"/>
                </a:solidFill>
                <a:latin typeface="Poppins"/>
                <a:ea typeface="Poppins"/>
                <a:cs typeface="Poppins"/>
                <a:sym typeface="Poppins"/>
              </a:rPr>
              <a:t>MEDICAL ADVISORY COMMITTEE (MAC) ESTABLISHMENT</a:t>
            </a:r>
            <a:endParaRPr/>
          </a:p>
        </p:txBody>
      </p:sp>
      <p:sp>
        <p:nvSpPr>
          <p:cNvPr id="1393" name="Google Shape;1393;p32"/>
          <p:cNvSpPr txBox="1"/>
          <p:nvPr/>
        </p:nvSpPr>
        <p:spPr>
          <a:xfrm>
            <a:off x="1028700" y="4360901"/>
            <a:ext cx="7006760" cy="1935099"/>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The MAC is a mandatory committee comprising registered medical and dental practitioners, ensuring broad representation across clinical specialties to guide quality care, policy development, and clinical governance within the hospital.</a:t>
            </a:r>
            <a:endParaRPr/>
          </a:p>
        </p:txBody>
      </p:sp>
      <p:grpSp>
        <p:nvGrpSpPr>
          <p:cNvPr id="1394" name="Google Shape;1394;p32"/>
          <p:cNvGrpSpPr/>
          <p:nvPr/>
        </p:nvGrpSpPr>
        <p:grpSpPr>
          <a:xfrm>
            <a:off x="1028700" y="6889164"/>
            <a:ext cx="5762280" cy="907434"/>
            <a:chOff x="0" y="-38100"/>
            <a:chExt cx="2822612" cy="444500"/>
          </a:xfrm>
        </p:grpSpPr>
        <p:sp>
          <p:nvSpPr>
            <p:cNvPr id="1395" name="Google Shape;1395;p32"/>
            <p:cNvSpPr/>
            <p:nvPr/>
          </p:nvSpPr>
          <p:spPr>
            <a:xfrm>
              <a:off x="0" y="0"/>
              <a:ext cx="2822612" cy="406400"/>
            </a:xfrm>
            <a:custGeom>
              <a:rect b="b" l="l" r="r" t="t"/>
              <a:pathLst>
                <a:path extrusionOk="0" h="406400" w="2822612">
                  <a:moveTo>
                    <a:pt x="2619412" y="0"/>
                  </a:moveTo>
                  <a:cubicBezTo>
                    <a:pt x="2731636" y="0"/>
                    <a:pt x="2822612" y="90976"/>
                    <a:pt x="2822612" y="203200"/>
                  </a:cubicBezTo>
                  <a:cubicBezTo>
                    <a:pt x="2822612" y="315424"/>
                    <a:pt x="2731636" y="406400"/>
                    <a:pt x="2619412"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2"/>
            <p:cNvSpPr txBox="1"/>
            <p:nvPr/>
          </p:nvSpPr>
          <p:spPr>
            <a:xfrm>
              <a:off x="0" y="-38100"/>
              <a:ext cx="282261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7" name="Google Shape;1397;p32"/>
          <p:cNvGrpSpPr/>
          <p:nvPr/>
        </p:nvGrpSpPr>
        <p:grpSpPr>
          <a:xfrm>
            <a:off x="1196825" y="7108631"/>
            <a:ext cx="546280" cy="546280"/>
            <a:chOff x="0" y="0"/>
            <a:chExt cx="812800" cy="812800"/>
          </a:xfrm>
        </p:grpSpPr>
        <p:sp>
          <p:nvSpPr>
            <p:cNvPr id="1398" name="Google Shape;139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0" name="Google Shape;1400;p32"/>
          <p:cNvSpPr txBox="1"/>
          <p:nvPr/>
        </p:nvSpPr>
        <p:spPr>
          <a:xfrm>
            <a:off x="1928299" y="7213613"/>
            <a:ext cx="4734176" cy="283804"/>
          </a:xfrm>
          <a:prstGeom prst="rect">
            <a:avLst/>
          </a:prstGeom>
          <a:noFill/>
          <a:ln>
            <a:noFill/>
          </a:ln>
        </p:spPr>
        <p:txBody>
          <a:bodyPr anchorCtr="0" anchor="t" bIns="0" lIns="0" spcFirstLastPara="1" rIns="0" wrap="square" tIns="0">
            <a:spAutoFit/>
          </a:bodyPr>
          <a:lstStyle/>
          <a:p>
            <a:pPr indent="0" lvl="0" marL="0" marR="0" rtl="0" algn="l">
              <a:lnSpc>
                <a:spcPct val="123060"/>
              </a:lnSpc>
              <a:spcBef>
                <a:spcPts val="0"/>
              </a:spcBef>
              <a:spcAft>
                <a:spcPts val="0"/>
              </a:spcAft>
              <a:buNone/>
            </a:pPr>
            <a:r>
              <a:rPr b="1" i="0" lang="en-US" sz="1856" u="none" cap="none" strike="noStrike">
                <a:solidFill>
                  <a:srgbClr val="FFFFFF"/>
                </a:solidFill>
                <a:latin typeface="Montserrat"/>
                <a:ea typeface="Montserrat"/>
                <a:cs typeface="Montserrat"/>
                <a:sym typeface="Montserrat"/>
              </a:rPr>
              <a:t>Registered medical practitioners</a:t>
            </a:r>
            <a:endParaRPr/>
          </a:p>
        </p:txBody>
      </p:sp>
      <p:grpSp>
        <p:nvGrpSpPr>
          <p:cNvPr id="1401" name="Google Shape;1401;p32"/>
          <p:cNvGrpSpPr/>
          <p:nvPr/>
        </p:nvGrpSpPr>
        <p:grpSpPr>
          <a:xfrm>
            <a:off x="1028700" y="7975993"/>
            <a:ext cx="6111380" cy="907434"/>
            <a:chOff x="0" y="-38100"/>
            <a:chExt cx="2993616" cy="444500"/>
          </a:xfrm>
        </p:grpSpPr>
        <p:sp>
          <p:nvSpPr>
            <p:cNvPr id="1402" name="Google Shape;1402;p32"/>
            <p:cNvSpPr/>
            <p:nvPr/>
          </p:nvSpPr>
          <p:spPr>
            <a:xfrm>
              <a:off x="0" y="0"/>
              <a:ext cx="2993616" cy="406400"/>
            </a:xfrm>
            <a:custGeom>
              <a:rect b="b" l="l" r="r" t="t"/>
              <a:pathLst>
                <a:path extrusionOk="0" h="406400" w="2993616">
                  <a:moveTo>
                    <a:pt x="2790416" y="0"/>
                  </a:moveTo>
                  <a:cubicBezTo>
                    <a:pt x="2902640" y="0"/>
                    <a:pt x="2993616" y="90976"/>
                    <a:pt x="2993616" y="203200"/>
                  </a:cubicBezTo>
                  <a:cubicBezTo>
                    <a:pt x="2993616" y="315424"/>
                    <a:pt x="2902640" y="406400"/>
                    <a:pt x="2790416"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2"/>
            <p:cNvSpPr txBox="1"/>
            <p:nvPr/>
          </p:nvSpPr>
          <p:spPr>
            <a:xfrm>
              <a:off x="0" y="-38100"/>
              <a:ext cx="299361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4" name="Google Shape;1404;p32"/>
          <p:cNvGrpSpPr/>
          <p:nvPr/>
        </p:nvGrpSpPr>
        <p:grpSpPr>
          <a:xfrm>
            <a:off x="1196825" y="8195460"/>
            <a:ext cx="546280" cy="546280"/>
            <a:chOff x="0" y="0"/>
            <a:chExt cx="812800" cy="812800"/>
          </a:xfrm>
        </p:grpSpPr>
        <p:sp>
          <p:nvSpPr>
            <p:cNvPr id="1405" name="Google Shape;140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7" name="Google Shape;1407;p32"/>
          <p:cNvSpPr txBox="1"/>
          <p:nvPr/>
        </p:nvSpPr>
        <p:spPr>
          <a:xfrm>
            <a:off x="1928299" y="8300442"/>
            <a:ext cx="5043656" cy="283804"/>
          </a:xfrm>
          <a:prstGeom prst="rect">
            <a:avLst/>
          </a:prstGeom>
          <a:noFill/>
          <a:ln>
            <a:noFill/>
          </a:ln>
        </p:spPr>
        <p:txBody>
          <a:bodyPr anchorCtr="0" anchor="t" bIns="0" lIns="0" spcFirstLastPara="1" rIns="0" wrap="square" tIns="0">
            <a:spAutoFit/>
          </a:bodyPr>
          <a:lstStyle/>
          <a:p>
            <a:pPr indent="0" lvl="0" marL="0" marR="0" rtl="0" algn="l">
              <a:lnSpc>
                <a:spcPct val="123060"/>
              </a:lnSpc>
              <a:spcBef>
                <a:spcPts val="0"/>
              </a:spcBef>
              <a:spcAft>
                <a:spcPts val="0"/>
              </a:spcAft>
              <a:buNone/>
            </a:pPr>
            <a:r>
              <a:rPr b="1" i="0" lang="en-US" sz="1856" u="none" cap="none" strike="noStrike">
                <a:solidFill>
                  <a:srgbClr val="FFFFFF"/>
                </a:solidFill>
                <a:latin typeface="Montserrat"/>
                <a:ea typeface="Montserrat"/>
                <a:cs typeface="Montserrat"/>
                <a:sym typeface="Montserrat"/>
              </a:rPr>
              <a:t>Registered dental practitioners included</a:t>
            </a:r>
            <a:endParaRPr/>
          </a:p>
        </p:txBody>
      </p:sp>
      <p:grpSp>
        <p:nvGrpSpPr>
          <p:cNvPr id="1408" name="Google Shape;1408;p32"/>
          <p:cNvGrpSpPr/>
          <p:nvPr/>
        </p:nvGrpSpPr>
        <p:grpSpPr>
          <a:xfrm>
            <a:off x="7321055" y="6889164"/>
            <a:ext cx="5762280" cy="907434"/>
            <a:chOff x="0" y="-38100"/>
            <a:chExt cx="2822612" cy="444500"/>
          </a:xfrm>
        </p:grpSpPr>
        <p:sp>
          <p:nvSpPr>
            <p:cNvPr id="1409" name="Google Shape;1409;p32"/>
            <p:cNvSpPr/>
            <p:nvPr/>
          </p:nvSpPr>
          <p:spPr>
            <a:xfrm>
              <a:off x="0" y="0"/>
              <a:ext cx="2822612" cy="406400"/>
            </a:xfrm>
            <a:custGeom>
              <a:rect b="b" l="l" r="r" t="t"/>
              <a:pathLst>
                <a:path extrusionOk="0" h="406400" w="2822612">
                  <a:moveTo>
                    <a:pt x="2619412" y="0"/>
                  </a:moveTo>
                  <a:cubicBezTo>
                    <a:pt x="2731636" y="0"/>
                    <a:pt x="2822612" y="90976"/>
                    <a:pt x="2822612" y="203200"/>
                  </a:cubicBezTo>
                  <a:cubicBezTo>
                    <a:pt x="2822612" y="315424"/>
                    <a:pt x="2731636" y="406400"/>
                    <a:pt x="2619412"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2"/>
            <p:cNvSpPr txBox="1"/>
            <p:nvPr/>
          </p:nvSpPr>
          <p:spPr>
            <a:xfrm>
              <a:off x="0" y="-38100"/>
              <a:ext cx="282261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1" name="Google Shape;1411;p32"/>
          <p:cNvGrpSpPr/>
          <p:nvPr/>
        </p:nvGrpSpPr>
        <p:grpSpPr>
          <a:xfrm>
            <a:off x="7489180" y="7108631"/>
            <a:ext cx="546280" cy="546280"/>
            <a:chOff x="0" y="0"/>
            <a:chExt cx="812800" cy="812800"/>
          </a:xfrm>
        </p:grpSpPr>
        <p:sp>
          <p:nvSpPr>
            <p:cNvPr id="1412" name="Google Shape;141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4" name="Google Shape;1414;p32"/>
          <p:cNvSpPr txBox="1"/>
          <p:nvPr/>
        </p:nvSpPr>
        <p:spPr>
          <a:xfrm>
            <a:off x="8220654" y="7213613"/>
            <a:ext cx="4734176" cy="283804"/>
          </a:xfrm>
          <a:prstGeom prst="rect">
            <a:avLst/>
          </a:prstGeom>
          <a:noFill/>
          <a:ln>
            <a:noFill/>
          </a:ln>
        </p:spPr>
        <p:txBody>
          <a:bodyPr anchorCtr="0" anchor="t" bIns="0" lIns="0" spcFirstLastPara="1" rIns="0" wrap="square" tIns="0">
            <a:spAutoFit/>
          </a:bodyPr>
          <a:lstStyle/>
          <a:p>
            <a:pPr indent="0" lvl="0" marL="0" marR="0" rtl="0" algn="l">
              <a:lnSpc>
                <a:spcPct val="123060"/>
              </a:lnSpc>
              <a:spcBef>
                <a:spcPts val="0"/>
              </a:spcBef>
              <a:spcAft>
                <a:spcPts val="0"/>
              </a:spcAft>
              <a:buNone/>
            </a:pPr>
            <a:r>
              <a:rPr b="1" i="0" lang="en-US" sz="1856" u="none" cap="none" strike="noStrike">
                <a:solidFill>
                  <a:srgbClr val="FFFFFF"/>
                </a:solidFill>
                <a:latin typeface="Montserrat"/>
                <a:ea typeface="Montserrat"/>
                <a:cs typeface="Montserrat"/>
                <a:sym typeface="Montserrat"/>
              </a:rPr>
              <a:t>Representation across specialties</a:t>
            </a:r>
            <a:endParaRPr/>
          </a:p>
        </p:txBody>
      </p:sp>
      <p:grpSp>
        <p:nvGrpSpPr>
          <p:cNvPr id="1415" name="Google Shape;1415;p32"/>
          <p:cNvGrpSpPr/>
          <p:nvPr/>
        </p:nvGrpSpPr>
        <p:grpSpPr>
          <a:xfrm>
            <a:off x="7321055" y="7975993"/>
            <a:ext cx="7289036" cy="907434"/>
            <a:chOff x="0" y="-38100"/>
            <a:chExt cx="3570483" cy="444500"/>
          </a:xfrm>
        </p:grpSpPr>
        <p:sp>
          <p:nvSpPr>
            <p:cNvPr id="1416" name="Google Shape;1416;p32"/>
            <p:cNvSpPr/>
            <p:nvPr/>
          </p:nvSpPr>
          <p:spPr>
            <a:xfrm>
              <a:off x="0" y="0"/>
              <a:ext cx="3570482" cy="406400"/>
            </a:xfrm>
            <a:custGeom>
              <a:rect b="b" l="l" r="r" t="t"/>
              <a:pathLst>
                <a:path extrusionOk="0" h="406400" w="3570482">
                  <a:moveTo>
                    <a:pt x="3367282" y="0"/>
                  </a:moveTo>
                  <a:cubicBezTo>
                    <a:pt x="3479507" y="0"/>
                    <a:pt x="3570482" y="90976"/>
                    <a:pt x="3570482" y="203200"/>
                  </a:cubicBezTo>
                  <a:cubicBezTo>
                    <a:pt x="3570482" y="315424"/>
                    <a:pt x="3479507" y="406400"/>
                    <a:pt x="3367282"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2"/>
            <p:cNvSpPr txBox="1"/>
            <p:nvPr/>
          </p:nvSpPr>
          <p:spPr>
            <a:xfrm>
              <a:off x="0" y="-38100"/>
              <a:ext cx="357048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8" name="Google Shape;1418;p32"/>
          <p:cNvGrpSpPr/>
          <p:nvPr/>
        </p:nvGrpSpPr>
        <p:grpSpPr>
          <a:xfrm>
            <a:off x="7489180" y="8195460"/>
            <a:ext cx="546280" cy="546280"/>
            <a:chOff x="0" y="0"/>
            <a:chExt cx="812800" cy="812800"/>
          </a:xfrm>
        </p:grpSpPr>
        <p:sp>
          <p:nvSpPr>
            <p:cNvPr id="1419" name="Google Shape;141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1" name="Google Shape;1421;p32"/>
          <p:cNvSpPr txBox="1"/>
          <p:nvPr/>
        </p:nvSpPr>
        <p:spPr>
          <a:xfrm>
            <a:off x="8220654" y="8300442"/>
            <a:ext cx="6389437" cy="283804"/>
          </a:xfrm>
          <a:prstGeom prst="rect">
            <a:avLst/>
          </a:prstGeom>
          <a:noFill/>
          <a:ln>
            <a:noFill/>
          </a:ln>
        </p:spPr>
        <p:txBody>
          <a:bodyPr anchorCtr="0" anchor="t" bIns="0" lIns="0" spcFirstLastPara="1" rIns="0" wrap="square" tIns="0">
            <a:spAutoFit/>
          </a:bodyPr>
          <a:lstStyle/>
          <a:p>
            <a:pPr indent="0" lvl="0" marL="0" marR="0" rtl="0" algn="l">
              <a:lnSpc>
                <a:spcPct val="123060"/>
              </a:lnSpc>
              <a:spcBef>
                <a:spcPts val="0"/>
              </a:spcBef>
              <a:spcAft>
                <a:spcPts val="0"/>
              </a:spcAft>
              <a:buNone/>
            </a:pPr>
            <a:r>
              <a:rPr b="1" i="0" lang="en-US" sz="1856" u="none" cap="none" strike="noStrike">
                <a:solidFill>
                  <a:srgbClr val="FFFFFF"/>
                </a:solidFill>
                <a:latin typeface="Montserrat"/>
                <a:ea typeface="Montserrat"/>
                <a:cs typeface="Montserrat"/>
                <a:sym typeface="Montserrat"/>
              </a:rPr>
              <a:t>Diverse clinical expertise and perspectives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1425" name="Shape 1425"/>
        <p:cNvGrpSpPr/>
        <p:nvPr/>
      </p:nvGrpSpPr>
      <p:grpSpPr>
        <a:xfrm>
          <a:off x="0" y="0"/>
          <a:ext cx="0" cy="0"/>
          <a:chOff x="0" y="0"/>
          <a:chExt cx="0" cy="0"/>
        </a:xfrm>
      </p:grpSpPr>
      <p:grpSp>
        <p:nvGrpSpPr>
          <p:cNvPr id="1426" name="Google Shape;1426;p33"/>
          <p:cNvGrpSpPr/>
          <p:nvPr/>
        </p:nvGrpSpPr>
        <p:grpSpPr>
          <a:xfrm>
            <a:off x="4102263" y="-391072"/>
            <a:ext cx="4326989" cy="4326989"/>
            <a:chOff x="0" y="0"/>
            <a:chExt cx="812800" cy="812800"/>
          </a:xfrm>
        </p:grpSpPr>
        <p:sp>
          <p:nvSpPr>
            <p:cNvPr id="1427" name="Google Shape;1427;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9" name="Google Shape;1429;p33"/>
          <p:cNvGrpSpPr/>
          <p:nvPr/>
        </p:nvGrpSpPr>
        <p:grpSpPr>
          <a:xfrm>
            <a:off x="761429" y="7069757"/>
            <a:ext cx="2602637" cy="2602637"/>
            <a:chOff x="0" y="0"/>
            <a:chExt cx="812800" cy="812800"/>
          </a:xfrm>
        </p:grpSpPr>
        <p:sp>
          <p:nvSpPr>
            <p:cNvPr id="1430" name="Google Shape;1430;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2" name="Google Shape;1432;p33"/>
          <p:cNvGrpSpPr/>
          <p:nvPr/>
        </p:nvGrpSpPr>
        <p:grpSpPr>
          <a:xfrm>
            <a:off x="5794001" y="8763376"/>
            <a:ext cx="3715807" cy="3715807"/>
            <a:chOff x="0" y="0"/>
            <a:chExt cx="812800" cy="812800"/>
          </a:xfrm>
        </p:grpSpPr>
        <p:sp>
          <p:nvSpPr>
            <p:cNvPr id="1433" name="Google Shape;1433;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5" name="Google Shape;1435;p33"/>
          <p:cNvGrpSpPr/>
          <p:nvPr/>
        </p:nvGrpSpPr>
        <p:grpSpPr>
          <a:xfrm>
            <a:off x="3949863" y="-543472"/>
            <a:ext cx="4326989" cy="4326989"/>
            <a:chOff x="0" y="0"/>
            <a:chExt cx="812800" cy="812800"/>
          </a:xfrm>
        </p:grpSpPr>
        <p:sp>
          <p:nvSpPr>
            <p:cNvPr id="1436" name="Google Shape;143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8" name="Google Shape;1438;p33"/>
          <p:cNvGrpSpPr/>
          <p:nvPr/>
        </p:nvGrpSpPr>
        <p:grpSpPr>
          <a:xfrm>
            <a:off x="609029" y="6917357"/>
            <a:ext cx="2602637" cy="2602637"/>
            <a:chOff x="0" y="0"/>
            <a:chExt cx="812800" cy="812800"/>
          </a:xfrm>
        </p:grpSpPr>
        <p:sp>
          <p:nvSpPr>
            <p:cNvPr id="1439" name="Google Shape;1439;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1" name="Google Shape;1441;p33"/>
          <p:cNvGrpSpPr/>
          <p:nvPr/>
        </p:nvGrpSpPr>
        <p:grpSpPr>
          <a:xfrm rot="3896447">
            <a:off x="9194158" y="-3781178"/>
            <a:ext cx="13596986" cy="15057035"/>
            <a:chOff x="0" y="-38100"/>
            <a:chExt cx="581782" cy="644254"/>
          </a:xfrm>
        </p:grpSpPr>
        <p:sp>
          <p:nvSpPr>
            <p:cNvPr id="1442" name="Google Shape;1442;p33"/>
            <p:cNvSpPr/>
            <p:nvPr/>
          </p:nvSpPr>
          <p:spPr>
            <a:xfrm>
              <a:off x="0" y="0"/>
              <a:ext cx="581782" cy="606154"/>
            </a:xfrm>
            <a:custGeom>
              <a:rect b="b" l="l" r="r" t="t"/>
              <a:pathLst>
                <a:path extrusionOk="0" h="606154" w="581782">
                  <a:moveTo>
                    <a:pt x="581782" y="49325"/>
                  </a:moveTo>
                  <a:lnTo>
                    <a:pt x="581782" y="437244"/>
                  </a:lnTo>
                  <a:lnTo>
                    <a:pt x="290891" y="606154"/>
                  </a:lnTo>
                  <a:lnTo>
                    <a:pt x="0" y="437244"/>
                  </a:lnTo>
                  <a:lnTo>
                    <a:pt x="0" y="49325"/>
                  </a:lnTo>
                  <a:cubicBezTo>
                    <a:pt x="0" y="22860"/>
                    <a:pt x="34907" y="0"/>
                    <a:pt x="75632" y="0"/>
                  </a:cubicBezTo>
                  <a:lnTo>
                    <a:pt x="506151" y="0"/>
                  </a:lnTo>
                  <a:cubicBezTo>
                    <a:pt x="546875" y="0"/>
                    <a:pt x="581782" y="22860"/>
                    <a:pt x="581782" y="49325"/>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3"/>
            <p:cNvSpPr txBox="1"/>
            <p:nvPr/>
          </p:nvSpPr>
          <p:spPr>
            <a:xfrm>
              <a:off x="0" y="-38100"/>
              <a:ext cx="581782" cy="4677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4" name="Google Shape;1444;p33"/>
          <p:cNvGrpSpPr/>
          <p:nvPr/>
        </p:nvGrpSpPr>
        <p:grpSpPr>
          <a:xfrm>
            <a:off x="5641601" y="8610976"/>
            <a:ext cx="3715807" cy="3715807"/>
            <a:chOff x="0" y="0"/>
            <a:chExt cx="812800" cy="812800"/>
          </a:xfrm>
        </p:grpSpPr>
        <p:sp>
          <p:nvSpPr>
            <p:cNvPr id="1445" name="Google Shape;1445;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7" name="Google Shape;1447;p33"/>
          <p:cNvSpPr/>
          <p:nvPr/>
        </p:nvSpPr>
        <p:spPr>
          <a:xfrm>
            <a:off x="8053359" y="2315154"/>
            <a:ext cx="5439174" cy="6262416"/>
          </a:xfrm>
          <a:custGeom>
            <a:rect b="b" l="l" r="r" t="t"/>
            <a:pathLst>
              <a:path extrusionOk="0" h="804221" w="698500">
                <a:moveTo>
                  <a:pt x="362995" y="3708"/>
                </a:moveTo>
                <a:lnTo>
                  <a:pt x="684755" y="190914"/>
                </a:lnTo>
                <a:cubicBezTo>
                  <a:pt x="693265" y="195865"/>
                  <a:pt x="698500" y="204968"/>
                  <a:pt x="698500" y="214813"/>
                </a:cubicBezTo>
                <a:lnTo>
                  <a:pt x="698500" y="589409"/>
                </a:lnTo>
                <a:cubicBezTo>
                  <a:pt x="698500" y="599254"/>
                  <a:pt x="693265" y="608357"/>
                  <a:pt x="684755" y="613308"/>
                </a:cubicBezTo>
                <a:lnTo>
                  <a:pt x="362995" y="800514"/>
                </a:lnTo>
                <a:cubicBezTo>
                  <a:pt x="354498" y="805458"/>
                  <a:pt x="344002" y="805458"/>
                  <a:pt x="335505" y="800514"/>
                </a:cubicBezTo>
                <a:lnTo>
                  <a:pt x="13745" y="613308"/>
                </a:lnTo>
                <a:cubicBezTo>
                  <a:pt x="5235" y="608357"/>
                  <a:pt x="0" y="599254"/>
                  <a:pt x="0" y="589409"/>
                </a:cubicBezTo>
                <a:lnTo>
                  <a:pt x="0" y="214813"/>
                </a:lnTo>
                <a:cubicBezTo>
                  <a:pt x="0" y="204968"/>
                  <a:pt x="5235" y="195865"/>
                  <a:pt x="13745" y="190914"/>
                </a:cubicBezTo>
                <a:lnTo>
                  <a:pt x="335505" y="3708"/>
                </a:lnTo>
                <a:cubicBezTo>
                  <a:pt x="344002" y="-1235"/>
                  <a:pt x="354498" y="-1235"/>
                  <a:pt x="362995" y="3708"/>
                </a:cubicBezTo>
                <a:close/>
              </a:path>
            </a:pathLst>
          </a:custGeom>
          <a:blipFill rotWithShape="1">
            <a:blip r:embed="rId3">
              <a:alphaModFix/>
            </a:blip>
            <a:stretch>
              <a:fillRect b="-3696" l="0" r="0" t="-3696"/>
            </a:stretch>
          </a:blip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3"/>
          <p:cNvSpPr/>
          <p:nvPr/>
        </p:nvSpPr>
        <p:spPr>
          <a:xfrm>
            <a:off x="13919373" y="6118765"/>
            <a:ext cx="3339927" cy="3819657"/>
          </a:xfrm>
          <a:custGeom>
            <a:rect b="b" l="l" r="r" t="t"/>
            <a:pathLst>
              <a:path extrusionOk="0" h="798829" w="698500">
                <a:moveTo>
                  <a:pt x="371633" y="6038"/>
                </a:moveTo>
                <a:lnTo>
                  <a:pt x="676117" y="183192"/>
                </a:lnTo>
                <a:cubicBezTo>
                  <a:pt x="689975" y="191255"/>
                  <a:pt x="698500" y="206078"/>
                  <a:pt x="698500" y="222111"/>
                </a:cubicBezTo>
                <a:lnTo>
                  <a:pt x="698500" y="576719"/>
                </a:lnTo>
                <a:cubicBezTo>
                  <a:pt x="698500" y="592752"/>
                  <a:pt x="689975" y="607575"/>
                  <a:pt x="676117" y="615638"/>
                </a:cubicBezTo>
                <a:lnTo>
                  <a:pt x="371633" y="792792"/>
                </a:lnTo>
                <a:cubicBezTo>
                  <a:pt x="357797" y="800842"/>
                  <a:pt x="340703" y="800842"/>
                  <a:pt x="326867" y="792792"/>
                </a:cubicBezTo>
                <a:lnTo>
                  <a:pt x="22383" y="615638"/>
                </a:lnTo>
                <a:cubicBezTo>
                  <a:pt x="8525" y="607575"/>
                  <a:pt x="0" y="592752"/>
                  <a:pt x="0" y="576719"/>
                </a:cubicBezTo>
                <a:lnTo>
                  <a:pt x="0" y="222111"/>
                </a:lnTo>
                <a:cubicBezTo>
                  <a:pt x="0" y="206078"/>
                  <a:pt x="8525" y="191255"/>
                  <a:pt x="22383" y="183192"/>
                </a:cubicBezTo>
                <a:lnTo>
                  <a:pt x="326867" y="6038"/>
                </a:lnTo>
                <a:cubicBezTo>
                  <a:pt x="340703" y="-2012"/>
                  <a:pt x="357797" y="-2012"/>
                  <a:pt x="371633" y="6038"/>
                </a:cubicBezTo>
                <a:close/>
              </a:path>
            </a:pathLst>
          </a:custGeom>
          <a:blipFill rotWithShape="1">
            <a:blip r:embed="rId4">
              <a:alphaModFix/>
            </a:blip>
            <a:stretch>
              <a:fillRect b="-4059" l="0" r="0" t="-4059"/>
            </a:stretch>
          </a:blip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3"/>
          <p:cNvSpPr/>
          <p:nvPr/>
        </p:nvSpPr>
        <p:spPr>
          <a:xfrm>
            <a:off x="14464083" y="610465"/>
            <a:ext cx="4736404" cy="5444647"/>
          </a:xfrm>
          <a:custGeom>
            <a:rect b="b" l="l" r="r" t="t"/>
            <a:pathLst>
              <a:path extrusionOk="0" h="802948" w="698500">
                <a:moveTo>
                  <a:pt x="365034" y="4257"/>
                </a:moveTo>
                <a:lnTo>
                  <a:pt x="682716" y="189091"/>
                </a:lnTo>
                <a:cubicBezTo>
                  <a:pt x="692488" y="194776"/>
                  <a:pt x="698500" y="205229"/>
                  <a:pt x="698500" y="216535"/>
                </a:cubicBezTo>
                <a:lnTo>
                  <a:pt x="698500" y="586413"/>
                </a:lnTo>
                <a:cubicBezTo>
                  <a:pt x="698500" y="597719"/>
                  <a:pt x="692488" y="608172"/>
                  <a:pt x="682716" y="613857"/>
                </a:cubicBezTo>
                <a:lnTo>
                  <a:pt x="365034" y="798691"/>
                </a:lnTo>
                <a:cubicBezTo>
                  <a:pt x="355277" y="804367"/>
                  <a:pt x="343223" y="804367"/>
                  <a:pt x="333466" y="798691"/>
                </a:cubicBezTo>
                <a:lnTo>
                  <a:pt x="15784" y="613857"/>
                </a:lnTo>
                <a:cubicBezTo>
                  <a:pt x="6012" y="608172"/>
                  <a:pt x="0" y="597719"/>
                  <a:pt x="0" y="586413"/>
                </a:cubicBezTo>
                <a:lnTo>
                  <a:pt x="0" y="216535"/>
                </a:lnTo>
                <a:cubicBezTo>
                  <a:pt x="0" y="205229"/>
                  <a:pt x="6012" y="194776"/>
                  <a:pt x="15784" y="189091"/>
                </a:cubicBezTo>
                <a:lnTo>
                  <a:pt x="333466" y="4257"/>
                </a:lnTo>
                <a:cubicBezTo>
                  <a:pt x="343223" y="-1419"/>
                  <a:pt x="355277" y="-1419"/>
                  <a:pt x="365034" y="4257"/>
                </a:cubicBezTo>
                <a:close/>
              </a:path>
            </a:pathLst>
          </a:custGeom>
          <a:blipFill rotWithShape="1">
            <a:blip r:embed="rId5">
              <a:alphaModFix/>
            </a:blip>
            <a:stretch>
              <a:fillRect b="-3781" l="0" r="0" t="-3781"/>
            </a:stretch>
          </a:blipFill>
          <a:ln cap="sq" cmpd="sng" w="857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3"/>
          <p:cNvSpPr txBox="1"/>
          <p:nvPr/>
        </p:nvSpPr>
        <p:spPr>
          <a:xfrm>
            <a:off x="1028700" y="1146930"/>
            <a:ext cx="7741728" cy="1453649"/>
          </a:xfrm>
          <a:prstGeom prst="rect">
            <a:avLst/>
          </a:prstGeom>
          <a:noFill/>
          <a:ln>
            <a:noFill/>
          </a:ln>
        </p:spPr>
        <p:txBody>
          <a:bodyPr anchorCtr="0" anchor="t" bIns="0" lIns="0" spcFirstLastPara="1" rIns="0" wrap="square" tIns="0">
            <a:spAutoFit/>
          </a:bodyPr>
          <a:lstStyle/>
          <a:p>
            <a:pPr indent="0" lvl="0" marL="0" marR="0" rtl="0" algn="l">
              <a:lnSpc>
                <a:spcPct val="92996"/>
              </a:lnSpc>
              <a:spcBef>
                <a:spcPts val="0"/>
              </a:spcBef>
              <a:spcAft>
                <a:spcPts val="0"/>
              </a:spcAft>
              <a:buNone/>
            </a:pPr>
            <a:r>
              <a:rPr b="1" i="0" lang="en-US" sz="5726" u="none" cap="none" strike="noStrike">
                <a:solidFill>
                  <a:srgbClr val="004AAD"/>
                </a:solidFill>
                <a:latin typeface="Poppins"/>
                <a:ea typeface="Poppins"/>
                <a:cs typeface="Poppins"/>
                <a:sym typeface="Poppins"/>
              </a:rPr>
              <a:t>MAC/MDAC</a:t>
            </a:r>
            <a:endParaRPr/>
          </a:p>
          <a:p>
            <a:pPr indent="0" lvl="0" marL="0" marR="0" rtl="0" algn="l">
              <a:lnSpc>
                <a:spcPct val="92996"/>
              </a:lnSpc>
              <a:spcBef>
                <a:spcPts val="0"/>
              </a:spcBef>
              <a:spcAft>
                <a:spcPts val="0"/>
              </a:spcAft>
              <a:buNone/>
            </a:pPr>
            <a:r>
              <a:rPr b="1" i="0" lang="en-US" sz="5726" u="none" cap="none" strike="noStrike">
                <a:solidFill>
                  <a:srgbClr val="004AAD"/>
                </a:solidFill>
                <a:latin typeface="Poppins"/>
                <a:ea typeface="Poppins"/>
                <a:cs typeface="Poppins"/>
                <a:sym typeface="Poppins"/>
              </a:rPr>
              <a:t>FUNCTIONS</a:t>
            </a:r>
            <a:endParaRPr/>
          </a:p>
        </p:txBody>
      </p:sp>
      <p:sp>
        <p:nvSpPr>
          <p:cNvPr id="1451" name="Google Shape;1451;p33"/>
          <p:cNvSpPr txBox="1"/>
          <p:nvPr/>
        </p:nvSpPr>
        <p:spPr>
          <a:xfrm>
            <a:off x="1234092" y="3684388"/>
            <a:ext cx="6051749"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The Medical Advisory Committee (MAC) and Medical &amp; Dental Advisory Committee (MDAC) play a central role in clinical governance, ensuring quality, safety, and professional standards are upheld across all hospital services.</a:t>
            </a:r>
            <a:endParaRPr/>
          </a:p>
        </p:txBody>
      </p:sp>
      <p:grpSp>
        <p:nvGrpSpPr>
          <p:cNvPr id="1452" name="Google Shape;1452;p33"/>
          <p:cNvGrpSpPr/>
          <p:nvPr/>
        </p:nvGrpSpPr>
        <p:grpSpPr>
          <a:xfrm>
            <a:off x="1028700" y="6368411"/>
            <a:ext cx="6470804" cy="1268247"/>
            <a:chOff x="0" y="-38100"/>
            <a:chExt cx="2267912" cy="444500"/>
          </a:xfrm>
        </p:grpSpPr>
        <p:sp>
          <p:nvSpPr>
            <p:cNvPr id="1453" name="Google Shape;1453;p33"/>
            <p:cNvSpPr/>
            <p:nvPr/>
          </p:nvSpPr>
          <p:spPr>
            <a:xfrm>
              <a:off x="0" y="0"/>
              <a:ext cx="2267912" cy="406400"/>
            </a:xfrm>
            <a:custGeom>
              <a:rect b="b" l="l" r="r" t="t"/>
              <a:pathLst>
                <a:path extrusionOk="0" h="406400" w="2267912">
                  <a:moveTo>
                    <a:pt x="2064712" y="0"/>
                  </a:moveTo>
                  <a:cubicBezTo>
                    <a:pt x="2176937" y="0"/>
                    <a:pt x="2267912" y="90976"/>
                    <a:pt x="2267912" y="203200"/>
                  </a:cubicBezTo>
                  <a:cubicBezTo>
                    <a:pt x="2267912" y="315424"/>
                    <a:pt x="2176937" y="406400"/>
                    <a:pt x="2064712"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3"/>
            <p:cNvSpPr txBox="1"/>
            <p:nvPr/>
          </p:nvSpPr>
          <p:spPr>
            <a:xfrm>
              <a:off x="0" y="-38100"/>
              <a:ext cx="2267912"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5" name="Google Shape;1455;p33"/>
          <p:cNvGrpSpPr/>
          <p:nvPr/>
        </p:nvGrpSpPr>
        <p:grpSpPr>
          <a:xfrm>
            <a:off x="1263675" y="6675143"/>
            <a:ext cx="763491" cy="763491"/>
            <a:chOff x="0" y="0"/>
            <a:chExt cx="812800" cy="812800"/>
          </a:xfrm>
        </p:grpSpPr>
        <p:sp>
          <p:nvSpPr>
            <p:cNvPr id="1456" name="Google Shape;145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8" name="Google Shape;1458;p33"/>
          <p:cNvGrpSpPr/>
          <p:nvPr/>
        </p:nvGrpSpPr>
        <p:grpSpPr>
          <a:xfrm>
            <a:off x="7788220" y="6368411"/>
            <a:ext cx="5475386" cy="1268247"/>
            <a:chOff x="0" y="-38100"/>
            <a:chExt cx="1919034" cy="444500"/>
          </a:xfrm>
        </p:grpSpPr>
        <p:sp>
          <p:nvSpPr>
            <p:cNvPr id="1459" name="Google Shape;1459;p33"/>
            <p:cNvSpPr/>
            <p:nvPr/>
          </p:nvSpPr>
          <p:spPr>
            <a:xfrm>
              <a:off x="0" y="0"/>
              <a:ext cx="1919034" cy="406400"/>
            </a:xfrm>
            <a:custGeom>
              <a:rect b="b" l="l" r="r" t="t"/>
              <a:pathLst>
                <a:path extrusionOk="0" h="406400" w="1919034">
                  <a:moveTo>
                    <a:pt x="1715834" y="0"/>
                  </a:moveTo>
                  <a:cubicBezTo>
                    <a:pt x="1828058" y="0"/>
                    <a:pt x="1919034" y="90976"/>
                    <a:pt x="1919034" y="203200"/>
                  </a:cubicBezTo>
                  <a:cubicBezTo>
                    <a:pt x="1919034" y="315424"/>
                    <a:pt x="1828058" y="406400"/>
                    <a:pt x="1715834"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3"/>
            <p:cNvSpPr txBox="1"/>
            <p:nvPr/>
          </p:nvSpPr>
          <p:spPr>
            <a:xfrm>
              <a:off x="0" y="-38100"/>
              <a:ext cx="191903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1" name="Google Shape;1461;p33"/>
          <p:cNvGrpSpPr/>
          <p:nvPr/>
        </p:nvGrpSpPr>
        <p:grpSpPr>
          <a:xfrm>
            <a:off x="8023195" y="6675143"/>
            <a:ext cx="763491" cy="763491"/>
            <a:chOff x="0" y="0"/>
            <a:chExt cx="812800" cy="812800"/>
          </a:xfrm>
        </p:grpSpPr>
        <p:sp>
          <p:nvSpPr>
            <p:cNvPr id="1462" name="Google Shape;146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4" name="Google Shape;1464;p33"/>
          <p:cNvGrpSpPr/>
          <p:nvPr/>
        </p:nvGrpSpPr>
        <p:grpSpPr>
          <a:xfrm>
            <a:off x="1028700" y="7804176"/>
            <a:ext cx="5765193" cy="1268247"/>
            <a:chOff x="0" y="-38100"/>
            <a:chExt cx="2020607" cy="444500"/>
          </a:xfrm>
        </p:grpSpPr>
        <p:sp>
          <p:nvSpPr>
            <p:cNvPr id="1465" name="Google Shape;1465;p33"/>
            <p:cNvSpPr/>
            <p:nvPr/>
          </p:nvSpPr>
          <p:spPr>
            <a:xfrm>
              <a:off x="0" y="0"/>
              <a:ext cx="2020607" cy="406400"/>
            </a:xfrm>
            <a:custGeom>
              <a:rect b="b" l="l" r="r" t="t"/>
              <a:pathLst>
                <a:path extrusionOk="0" h="406400" w="2020607">
                  <a:moveTo>
                    <a:pt x="1817407" y="0"/>
                  </a:moveTo>
                  <a:cubicBezTo>
                    <a:pt x="1929631" y="0"/>
                    <a:pt x="2020607" y="90976"/>
                    <a:pt x="2020607" y="203200"/>
                  </a:cubicBezTo>
                  <a:cubicBezTo>
                    <a:pt x="2020607" y="315424"/>
                    <a:pt x="1929631" y="406400"/>
                    <a:pt x="181740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3"/>
            <p:cNvSpPr txBox="1"/>
            <p:nvPr/>
          </p:nvSpPr>
          <p:spPr>
            <a:xfrm>
              <a:off x="0" y="-38100"/>
              <a:ext cx="202060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7" name="Google Shape;1467;p33"/>
          <p:cNvGrpSpPr/>
          <p:nvPr/>
        </p:nvGrpSpPr>
        <p:grpSpPr>
          <a:xfrm>
            <a:off x="1263675" y="8110908"/>
            <a:ext cx="763491" cy="763491"/>
            <a:chOff x="0" y="0"/>
            <a:chExt cx="812800" cy="812800"/>
          </a:xfrm>
        </p:grpSpPr>
        <p:sp>
          <p:nvSpPr>
            <p:cNvPr id="1468" name="Google Shape;146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0" name="Google Shape;1470;p33"/>
          <p:cNvGrpSpPr/>
          <p:nvPr/>
        </p:nvGrpSpPr>
        <p:grpSpPr>
          <a:xfrm>
            <a:off x="7788220" y="7804176"/>
            <a:ext cx="5641479" cy="1268247"/>
            <a:chOff x="0" y="-38100"/>
            <a:chExt cx="1977247" cy="444500"/>
          </a:xfrm>
        </p:grpSpPr>
        <p:sp>
          <p:nvSpPr>
            <p:cNvPr id="1471" name="Google Shape;1471;p33"/>
            <p:cNvSpPr/>
            <p:nvPr/>
          </p:nvSpPr>
          <p:spPr>
            <a:xfrm>
              <a:off x="0" y="0"/>
              <a:ext cx="1977247" cy="406400"/>
            </a:xfrm>
            <a:custGeom>
              <a:rect b="b" l="l" r="r" t="t"/>
              <a:pathLst>
                <a:path extrusionOk="0" h="406400" w="1977247">
                  <a:moveTo>
                    <a:pt x="1774047" y="0"/>
                  </a:moveTo>
                  <a:cubicBezTo>
                    <a:pt x="1886271" y="0"/>
                    <a:pt x="1977247" y="90976"/>
                    <a:pt x="1977247" y="203200"/>
                  </a:cubicBezTo>
                  <a:cubicBezTo>
                    <a:pt x="1977247" y="315424"/>
                    <a:pt x="1886271" y="406400"/>
                    <a:pt x="177404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3"/>
            <p:cNvSpPr txBox="1"/>
            <p:nvPr/>
          </p:nvSpPr>
          <p:spPr>
            <a:xfrm>
              <a:off x="0" y="-38100"/>
              <a:ext cx="197724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3" name="Google Shape;1473;p33"/>
          <p:cNvGrpSpPr/>
          <p:nvPr/>
        </p:nvGrpSpPr>
        <p:grpSpPr>
          <a:xfrm>
            <a:off x="8023195" y="8110908"/>
            <a:ext cx="763491" cy="763491"/>
            <a:chOff x="0" y="0"/>
            <a:chExt cx="812800" cy="812800"/>
          </a:xfrm>
        </p:grpSpPr>
        <p:sp>
          <p:nvSpPr>
            <p:cNvPr id="1474" name="Google Shape;1474;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6" name="Google Shape;1476;p33"/>
          <p:cNvSpPr txBox="1"/>
          <p:nvPr/>
        </p:nvSpPr>
        <p:spPr>
          <a:xfrm>
            <a:off x="2284543" y="6708823"/>
            <a:ext cx="5001297" cy="526694"/>
          </a:xfrm>
          <a:prstGeom prst="rect">
            <a:avLst/>
          </a:prstGeom>
          <a:noFill/>
          <a:ln>
            <a:noFill/>
          </a:ln>
        </p:spPr>
        <p:txBody>
          <a:bodyPr anchorCtr="0" anchor="t" bIns="0" lIns="0" spcFirstLastPara="1" rIns="0" wrap="square" tIns="0">
            <a:spAutoFit/>
          </a:bodyPr>
          <a:lstStyle/>
          <a:p>
            <a:pPr indent="0" lvl="0" marL="0" marR="0" rtl="0" algn="l">
              <a:lnSpc>
                <a:spcPct val="122954"/>
              </a:lnSpc>
              <a:spcBef>
                <a:spcPts val="0"/>
              </a:spcBef>
              <a:spcAft>
                <a:spcPts val="0"/>
              </a:spcAft>
              <a:buNone/>
            </a:pPr>
            <a:r>
              <a:rPr b="1" i="0" lang="en-US" sz="1760" u="none" cap="none" strike="noStrike">
                <a:solidFill>
                  <a:srgbClr val="FFFFFF"/>
                </a:solidFill>
                <a:latin typeface="Montserrat"/>
                <a:ea typeface="Montserrat"/>
                <a:cs typeface="Montserrat"/>
                <a:sym typeface="Montserrat"/>
              </a:rPr>
              <a:t>Policy &amp; procedure development and clinical standards setting</a:t>
            </a:r>
            <a:endParaRPr/>
          </a:p>
        </p:txBody>
      </p:sp>
      <p:sp>
        <p:nvSpPr>
          <p:cNvPr id="1477" name="Google Shape;1477;p33"/>
          <p:cNvSpPr txBox="1"/>
          <p:nvPr/>
        </p:nvSpPr>
        <p:spPr>
          <a:xfrm>
            <a:off x="9044266" y="6708823"/>
            <a:ext cx="3709957" cy="526694"/>
          </a:xfrm>
          <a:prstGeom prst="rect">
            <a:avLst/>
          </a:prstGeom>
          <a:noFill/>
          <a:ln>
            <a:noFill/>
          </a:ln>
        </p:spPr>
        <p:txBody>
          <a:bodyPr anchorCtr="0" anchor="t" bIns="0" lIns="0" spcFirstLastPara="1" rIns="0" wrap="square" tIns="0">
            <a:spAutoFit/>
          </a:bodyPr>
          <a:lstStyle/>
          <a:p>
            <a:pPr indent="0" lvl="0" marL="0" marR="0" rtl="0" algn="l">
              <a:lnSpc>
                <a:spcPct val="122954"/>
              </a:lnSpc>
              <a:spcBef>
                <a:spcPts val="0"/>
              </a:spcBef>
              <a:spcAft>
                <a:spcPts val="0"/>
              </a:spcAft>
              <a:buNone/>
            </a:pPr>
            <a:r>
              <a:rPr b="1" i="0" lang="en-US" sz="1760" u="none" cap="none" strike="noStrike">
                <a:solidFill>
                  <a:srgbClr val="FFFFFF"/>
                </a:solidFill>
                <a:latin typeface="Montserrat"/>
                <a:ea typeface="Montserrat"/>
                <a:cs typeface="Montserrat"/>
                <a:sym typeface="Montserrat"/>
              </a:rPr>
              <a:t>Credentialing, privileging oversight and scope of practice</a:t>
            </a:r>
            <a:endParaRPr/>
          </a:p>
        </p:txBody>
      </p:sp>
      <p:sp>
        <p:nvSpPr>
          <p:cNvPr id="1478" name="Google Shape;1478;p33"/>
          <p:cNvSpPr txBox="1"/>
          <p:nvPr/>
        </p:nvSpPr>
        <p:spPr>
          <a:xfrm>
            <a:off x="2284746" y="8144588"/>
            <a:ext cx="4329545" cy="526694"/>
          </a:xfrm>
          <a:prstGeom prst="rect">
            <a:avLst/>
          </a:prstGeom>
          <a:noFill/>
          <a:ln>
            <a:noFill/>
          </a:ln>
        </p:spPr>
        <p:txBody>
          <a:bodyPr anchorCtr="0" anchor="t" bIns="0" lIns="0" spcFirstLastPara="1" rIns="0" wrap="square" tIns="0">
            <a:spAutoFit/>
          </a:bodyPr>
          <a:lstStyle/>
          <a:p>
            <a:pPr indent="0" lvl="0" marL="0" marR="0" rtl="0" algn="l">
              <a:lnSpc>
                <a:spcPct val="122954"/>
              </a:lnSpc>
              <a:spcBef>
                <a:spcPts val="0"/>
              </a:spcBef>
              <a:spcAft>
                <a:spcPts val="0"/>
              </a:spcAft>
              <a:buNone/>
            </a:pPr>
            <a:r>
              <a:rPr b="1" i="0" lang="en-US" sz="1760" u="none" cap="none" strike="noStrike">
                <a:solidFill>
                  <a:srgbClr val="FFFFFF"/>
                </a:solidFill>
                <a:latin typeface="Montserrat"/>
                <a:ea typeface="Montserrat"/>
                <a:cs typeface="Montserrat"/>
                <a:sym typeface="Montserrat"/>
              </a:rPr>
              <a:t>Quality improvement and patient safety monitoring</a:t>
            </a:r>
            <a:endParaRPr/>
          </a:p>
        </p:txBody>
      </p:sp>
      <p:sp>
        <p:nvSpPr>
          <p:cNvPr id="1479" name="Google Shape;1479;p33"/>
          <p:cNvSpPr txBox="1"/>
          <p:nvPr/>
        </p:nvSpPr>
        <p:spPr>
          <a:xfrm>
            <a:off x="9044266" y="8144588"/>
            <a:ext cx="4282892" cy="526694"/>
          </a:xfrm>
          <a:prstGeom prst="rect">
            <a:avLst/>
          </a:prstGeom>
          <a:noFill/>
          <a:ln>
            <a:noFill/>
          </a:ln>
        </p:spPr>
        <p:txBody>
          <a:bodyPr anchorCtr="0" anchor="t" bIns="0" lIns="0" spcFirstLastPara="1" rIns="0" wrap="square" tIns="0">
            <a:spAutoFit/>
          </a:bodyPr>
          <a:lstStyle/>
          <a:p>
            <a:pPr indent="0" lvl="0" marL="0" marR="0" rtl="0" algn="l">
              <a:lnSpc>
                <a:spcPct val="122954"/>
              </a:lnSpc>
              <a:spcBef>
                <a:spcPts val="0"/>
              </a:spcBef>
              <a:spcAft>
                <a:spcPts val="0"/>
              </a:spcAft>
              <a:buNone/>
            </a:pPr>
            <a:r>
              <a:rPr b="1" i="0" lang="en-US" sz="1760" u="none" cap="none" strike="noStrike">
                <a:solidFill>
                  <a:srgbClr val="FFFFFF"/>
                </a:solidFill>
                <a:latin typeface="Montserrat"/>
                <a:ea typeface="Montserrat"/>
                <a:cs typeface="Montserrat"/>
                <a:sym typeface="Montserrat"/>
              </a:rPr>
              <a:t>Continuing medical education and professional development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1483" name="Shape 1483"/>
        <p:cNvGrpSpPr/>
        <p:nvPr/>
      </p:nvGrpSpPr>
      <p:grpSpPr>
        <a:xfrm>
          <a:off x="0" y="0"/>
          <a:ext cx="0" cy="0"/>
          <a:chOff x="0" y="0"/>
          <a:chExt cx="0" cy="0"/>
        </a:xfrm>
      </p:grpSpPr>
      <p:grpSp>
        <p:nvGrpSpPr>
          <p:cNvPr id="1484" name="Google Shape;1484;p34"/>
          <p:cNvGrpSpPr/>
          <p:nvPr/>
        </p:nvGrpSpPr>
        <p:grpSpPr>
          <a:xfrm>
            <a:off x="13371046" y="512879"/>
            <a:ext cx="4326989" cy="4326989"/>
            <a:chOff x="0" y="0"/>
            <a:chExt cx="812800" cy="812800"/>
          </a:xfrm>
        </p:grpSpPr>
        <p:sp>
          <p:nvSpPr>
            <p:cNvPr id="1485" name="Google Shape;148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7" name="Google Shape;1487;p34"/>
          <p:cNvGrpSpPr/>
          <p:nvPr/>
        </p:nvGrpSpPr>
        <p:grpSpPr>
          <a:xfrm>
            <a:off x="12069727" y="8919394"/>
            <a:ext cx="2602637" cy="2602637"/>
            <a:chOff x="0" y="0"/>
            <a:chExt cx="812800" cy="812800"/>
          </a:xfrm>
        </p:grpSpPr>
        <p:sp>
          <p:nvSpPr>
            <p:cNvPr id="1488" name="Google Shape;148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0" name="Google Shape;1490;p34"/>
          <p:cNvGrpSpPr/>
          <p:nvPr/>
        </p:nvGrpSpPr>
        <p:grpSpPr>
          <a:xfrm>
            <a:off x="8767233" y="3894573"/>
            <a:ext cx="1476973" cy="1476973"/>
            <a:chOff x="0" y="0"/>
            <a:chExt cx="812800" cy="812800"/>
          </a:xfrm>
        </p:grpSpPr>
        <p:sp>
          <p:nvSpPr>
            <p:cNvPr id="1491" name="Google Shape;149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3" name="Google Shape;1493;p34"/>
          <p:cNvSpPr/>
          <p:nvPr/>
        </p:nvSpPr>
        <p:spPr>
          <a:xfrm>
            <a:off x="-454486" y="-317287"/>
            <a:ext cx="9598478" cy="10921558"/>
          </a:xfrm>
          <a:custGeom>
            <a:rect b="b" l="l" r="r" t="t"/>
            <a:pathLst>
              <a:path extrusionOk="0" h="660400" w="580397">
                <a:moveTo>
                  <a:pt x="561327" y="440148"/>
                </a:moveTo>
                <a:cubicBezTo>
                  <a:pt x="572841" y="406291"/>
                  <a:pt x="580396" y="367800"/>
                  <a:pt x="580396" y="330022"/>
                </a:cubicBezTo>
                <a:cubicBezTo>
                  <a:pt x="580396" y="292244"/>
                  <a:pt x="573919" y="255891"/>
                  <a:pt x="562405" y="222391"/>
                </a:cubicBezTo>
                <a:cubicBezTo>
                  <a:pt x="562046" y="221677"/>
                  <a:pt x="562046" y="220965"/>
                  <a:pt x="561687" y="220253"/>
                </a:cubicBezTo>
                <a:cubicBezTo>
                  <a:pt x="515631" y="94445"/>
                  <a:pt x="394017" y="1782"/>
                  <a:pt x="257057" y="0"/>
                </a:cubicBezTo>
                <a:lnTo>
                  <a:pt x="0" y="0"/>
                </a:lnTo>
                <a:lnTo>
                  <a:pt x="0" y="660400"/>
                </a:lnTo>
                <a:lnTo>
                  <a:pt x="256866" y="660400"/>
                </a:lnTo>
                <a:cubicBezTo>
                  <a:pt x="394736" y="658618"/>
                  <a:pt x="516351" y="567381"/>
                  <a:pt x="561327" y="440148"/>
                </a:cubicBezTo>
                <a:close/>
              </a:path>
            </a:pathLst>
          </a:custGeom>
          <a:blipFill rotWithShape="1">
            <a:blip r:embed="rId3">
              <a:alphaModFix/>
            </a:blip>
            <a:stretch>
              <a:fillRect b="0" l="-20345" r="-20345" t="0"/>
            </a:stretch>
          </a:blipFill>
          <a:ln cap="sq" cmpd="sng" w="1143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4"/>
          <p:cNvSpPr txBox="1"/>
          <p:nvPr/>
        </p:nvSpPr>
        <p:spPr>
          <a:xfrm>
            <a:off x="9144000" y="1483097"/>
            <a:ext cx="8107449" cy="1900326"/>
          </a:xfrm>
          <a:prstGeom prst="rect">
            <a:avLst/>
          </a:prstGeom>
          <a:noFill/>
          <a:ln>
            <a:noFill/>
          </a:ln>
        </p:spPr>
        <p:txBody>
          <a:bodyPr anchorCtr="0" anchor="t" bIns="0" lIns="0" spcFirstLastPara="1" rIns="0" wrap="square" tIns="0">
            <a:spAutoFit/>
          </a:bodyPr>
          <a:lstStyle/>
          <a:p>
            <a:pPr indent="0" lvl="0" marL="0" marR="0" rtl="0" algn="r">
              <a:lnSpc>
                <a:spcPct val="92997"/>
              </a:lnSpc>
              <a:spcBef>
                <a:spcPts val="0"/>
              </a:spcBef>
              <a:spcAft>
                <a:spcPts val="0"/>
              </a:spcAft>
              <a:buNone/>
            </a:pPr>
            <a:r>
              <a:rPr b="1" i="0" lang="en-US" sz="5141" u="none" cap="none" strike="noStrike">
                <a:solidFill>
                  <a:srgbClr val="FFFFFF"/>
                </a:solidFill>
                <a:latin typeface="Poppins"/>
                <a:ea typeface="Poppins"/>
                <a:cs typeface="Poppins"/>
                <a:sym typeface="Poppins"/>
              </a:rPr>
              <a:t>PRIVATE HEALTHCARE FACILITIES ACT REQUIREMENTS</a:t>
            </a:r>
            <a:endParaRPr/>
          </a:p>
        </p:txBody>
      </p:sp>
      <p:sp>
        <p:nvSpPr>
          <p:cNvPr id="1495" name="Google Shape;1495;p34"/>
          <p:cNvSpPr txBox="1"/>
          <p:nvPr/>
        </p:nvSpPr>
        <p:spPr>
          <a:xfrm>
            <a:off x="11006108" y="4147545"/>
            <a:ext cx="6253192"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The Private Healthcare Facilities and Services Act mandates a clear organisational plan and chart defining authority, responsibilities, and reporting lines across all levels of hospital management.</a:t>
            </a:r>
            <a:endParaRPr/>
          </a:p>
        </p:txBody>
      </p:sp>
      <p:sp>
        <p:nvSpPr>
          <p:cNvPr id="1496" name="Google Shape;1496;p34"/>
          <p:cNvSpPr txBox="1"/>
          <p:nvPr/>
        </p:nvSpPr>
        <p:spPr>
          <a:xfrm>
            <a:off x="11006108" y="6533470"/>
            <a:ext cx="6245341"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Compliance requires formal establishment of the Medical Advisory Committee (MAC) with Board of Management (BOM) representation, ensuring clinical governance is embedded at the highest level of the organisation.</a:t>
            </a:r>
            <a:endParaRPr/>
          </a:p>
        </p:txBody>
      </p:sp>
      <p:grpSp>
        <p:nvGrpSpPr>
          <p:cNvPr id="1497" name="Google Shape;1497;p34"/>
          <p:cNvGrpSpPr/>
          <p:nvPr/>
        </p:nvGrpSpPr>
        <p:grpSpPr>
          <a:xfrm>
            <a:off x="1028700" y="2560196"/>
            <a:ext cx="5088473" cy="1355410"/>
            <a:chOff x="0" y="-38100"/>
            <a:chExt cx="1668740" cy="444500"/>
          </a:xfrm>
        </p:grpSpPr>
        <p:sp>
          <p:nvSpPr>
            <p:cNvPr id="1498" name="Google Shape;1498;p34"/>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4"/>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0" name="Google Shape;1500;p34"/>
          <p:cNvGrpSpPr/>
          <p:nvPr/>
        </p:nvGrpSpPr>
        <p:grpSpPr>
          <a:xfrm>
            <a:off x="1206502" y="2998236"/>
            <a:ext cx="577722" cy="577722"/>
            <a:chOff x="0" y="0"/>
            <a:chExt cx="812800" cy="812800"/>
          </a:xfrm>
        </p:grpSpPr>
        <p:sp>
          <p:nvSpPr>
            <p:cNvPr id="1501" name="Google Shape;150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3" name="Google Shape;1503;p34"/>
          <p:cNvSpPr txBox="1"/>
          <p:nvPr/>
        </p:nvSpPr>
        <p:spPr>
          <a:xfrm>
            <a:off x="1980077" y="2947314"/>
            <a:ext cx="3708320"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Organisational plan and chart documented</a:t>
            </a:r>
            <a:endParaRPr/>
          </a:p>
        </p:txBody>
      </p:sp>
      <p:grpSp>
        <p:nvGrpSpPr>
          <p:cNvPr id="1504" name="Google Shape;1504;p34"/>
          <p:cNvGrpSpPr/>
          <p:nvPr/>
        </p:nvGrpSpPr>
        <p:grpSpPr>
          <a:xfrm>
            <a:off x="1028700" y="3954697"/>
            <a:ext cx="5088473" cy="1355410"/>
            <a:chOff x="0" y="-38100"/>
            <a:chExt cx="1668740" cy="444500"/>
          </a:xfrm>
        </p:grpSpPr>
        <p:sp>
          <p:nvSpPr>
            <p:cNvPr id="1505" name="Google Shape;1505;p34"/>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4"/>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7" name="Google Shape;1507;p34"/>
          <p:cNvGrpSpPr/>
          <p:nvPr/>
        </p:nvGrpSpPr>
        <p:grpSpPr>
          <a:xfrm>
            <a:off x="1206502" y="4392737"/>
            <a:ext cx="577722" cy="577722"/>
            <a:chOff x="0" y="0"/>
            <a:chExt cx="812800" cy="812800"/>
          </a:xfrm>
        </p:grpSpPr>
        <p:sp>
          <p:nvSpPr>
            <p:cNvPr id="1508" name="Google Shape;150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0" name="Google Shape;1510;p34"/>
          <p:cNvSpPr txBox="1"/>
          <p:nvPr/>
        </p:nvSpPr>
        <p:spPr>
          <a:xfrm>
            <a:off x="1980077" y="4341815"/>
            <a:ext cx="3928545" cy="9067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Authority and responsibilities clearly defined</a:t>
            </a:r>
            <a:endParaRPr/>
          </a:p>
        </p:txBody>
      </p:sp>
      <p:grpSp>
        <p:nvGrpSpPr>
          <p:cNvPr id="1511" name="Google Shape;1511;p34"/>
          <p:cNvGrpSpPr/>
          <p:nvPr/>
        </p:nvGrpSpPr>
        <p:grpSpPr>
          <a:xfrm>
            <a:off x="1028700" y="5349198"/>
            <a:ext cx="5676194" cy="1355410"/>
            <a:chOff x="0" y="-38100"/>
            <a:chExt cx="1861480" cy="444500"/>
          </a:xfrm>
        </p:grpSpPr>
        <p:sp>
          <p:nvSpPr>
            <p:cNvPr id="1512" name="Google Shape;1512;p34"/>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4"/>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34"/>
          <p:cNvGrpSpPr/>
          <p:nvPr/>
        </p:nvGrpSpPr>
        <p:grpSpPr>
          <a:xfrm>
            <a:off x="1206502" y="5787238"/>
            <a:ext cx="577722" cy="577722"/>
            <a:chOff x="0" y="0"/>
            <a:chExt cx="812800" cy="812800"/>
          </a:xfrm>
        </p:grpSpPr>
        <p:sp>
          <p:nvSpPr>
            <p:cNvPr id="1515" name="Google Shape;151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7" name="Google Shape;1517;p34"/>
          <p:cNvSpPr txBox="1"/>
          <p:nvPr/>
        </p:nvSpPr>
        <p:spPr>
          <a:xfrm>
            <a:off x="1980077" y="5736316"/>
            <a:ext cx="4507403"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MAC establishment with BOM representation</a:t>
            </a:r>
            <a:endParaRPr/>
          </a:p>
        </p:txBody>
      </p:sp>
      <p:grpSp>
        <p:nvGrpSpPr>
          <p:cNvPr id="1518" name="Google Shape;1518;p34"/>
          <p:cNvGrpSpPr/>
          <p:nvPr/>
        </p:nvGrpSpPr>
        <p:grpSpPr>
          <a:xfrm>
            <a:off x="1028700" y="6743699"/>
            <a:ext cx="5088473" cy="1355410"/>
            <a:chOff x="0" y="-38100"/>
            <a:chExt cx="1668740" cy="444500"/>
          </a:xfrm>
        </p:grpSpPr>
        <p:sp>
          <p:nvSpPr>
            <p:cNvPr id="1519" name="Google Shape;1519;p34"/>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4"/>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1" name="Google Shape;1521;p34"/>
          <p:cNvGrpSpPr/>
          <p:nvPr/>
        </p:nvGrpSpPr>
        <p:grpSpPr>
          <a:xfrm>
            <a:off x="1206502" y="7181740"/>
            <a:ext cx="577722" cy="577722"/>
            <a:chOff x="0" y="0"/>
            <a:chExt cx="812800" cy="812800"/>
          </a:xfrm>
        </p:grpSpPr>
        <p:sp>
          <p:nvSpPr>
            <p:cNvPr id="1522" name="Google Shape;152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4" name="Google Shape;1524;p34"/>
          <p:cNvSpPr txBox="1"/>
          <p:nvPr/>
        </p:nvSpPr>
        <p:spPr>
          <a:xfrm>
            <a:off x="1980077" y="7130817"/>
            <a:ext cx="4137096" cy="60198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Legal and regulatory compliance verified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3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530" name="Google Shape;1530;p35"/>
          <p:cNvGrpSpPr/>
          <p:nvPr/>
        </p:nvGrpSpPr>
        <p:grpSpPr>
          <a:xfrm>
            <a:off x="1721942" y="2652543"/>
            <a:ext cx="1176237" cy="1833641"/>
            <a:chOff x="0" y="-161925"/>
            <a:chExt cx="309791" cy="482935"/>
          </a:xfrm>
        </p:grpSpPr>
        <p:sp>
          <p:nvSpPr>
            <p:cNvPr id="1531" name="Google Shape;1531;p35"/>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5"/>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3" name="Google Shape;1533;p35"/>
          <p:cNvGrpSpPr/>
          <p:nvPr/>
        </p:nvGrpSpPr>
        <p:grpSpPr>
          <a:xfrm>
            <a:off x="1721942" y="4799111"/>
            <a:ext cx="1176237" cy="1833641"/>
            <a:chOff x="0" y="-161925"/>
            <a:chExt cx="309791" cy="482935"/>
          </a:xfrm>
        </p:grpSpPr>
        <p:sp>
          <p:nvSpPr>
            <p:cNvPr id="1534" name="Google Shape;1534;p35"/>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5"/>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6" name="Google Shape;1536;p35"/>
          <p:cNvGrpSpPr/>
          <p:nvPr/>
        </p:nvGrpSpPr>
        <p:grpSpPr>
          <a:xfrm>
            <a:off x="1721942" y="6945679"/>
            <a:ext cx="1176237" cy="1833641"/>
            <a:chOff x="0" y="-161925"/>
            <a:chExt cx="309791" cy="482935"/>
          </a:xfrm>
        </p:grpSpPr>
        <p:sp>
          <p:nvSpPr>
            <p:cNvPr id="1537" name="Google Shape;1537;p35"/>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5"/>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9" name="Google Shape;1539;p35"/>
          <p:cNvGrpSpPr/>
          <p:nvPr/>
        </p:nvGrpSpPr>
        <p:grpSpPr>
          <a:xfrm>
            <a:off x="10149227" y="-759470"/>
            <a:ext cx="8138773" cy="11046470"/>
            <a:chOff x="0" y="-200025"/>
            <a:chExt cx="2143545" cy="2909358"/>
          </a:xfrm>
        </p:grpSpPr>
        <p:sp>
          <p:nvSpPr>
            <p:cNvPr id="1540" name="Google Shape;1540;p35"/>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1541" name="Google Shape;1541;p35"/>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2" name="Google Shape;1542;p35"/>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1543" name="Google Shape;1543;p35"/>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1544" name="Google Shape;1544;p35"/>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1545" name="Google Shape;1545;p35"/>
          <p:cNvSpPr/>
          <p:nvPr/>
        </p:nvSpPr>
        <p:spPr>
          <a:xfrm>
            <a:off x="1939662" y="3511763"/>
            <a:ext cx="724167" cy="723262"/>
          </a:xfrm>
          <a:custGeom>
            <a:rect b="b" l="l" r="r" t="t"/>
            <a:pathLst>
              <a:path extrusionOk="0" h="723262" w="724167">
                <a:moveTo>
                  <a:pt x="0" y="0"/>
                </a:moveTo>
                <a:lnTo>
                  <a:pt x="724167" y="0"/>
                </a:lnTo>
                <a:lnTo>
                  <a:pt x="724167" y="723262"/>
                </a:lnTo>
                <a:lnTo>
                  <a:pt x="0" y="723262"/>
                </a:lnTo>
                <a:lnTo>
                  <a:pt x="0" y="0"/>
                </a:lnTo>
                <a:close/>
              </a:path>
            </a:pathLst>
          </a:custGeom>
          <a:blipFill rotWithShape="1">
            <a:blip r:embed="rId6">
              <a:alphaModFix/>
            </a:blip>
            <a:stretch>
              <a:fillRect b="0" l="0" r="0" t="0"/>
            </a:stretch>
          </a:blipFill>
          <a:ln>
            <a:noFill/>
          </a:ln>
        </p:spPr>
      </p:sp>
      <p:sp>
        <p:nvSpPr>
          <p:cNvPr id="1546" name="Google Shape;1546;p35"/>
          <p:cNvSpPr/>
          <p:nvPr/>
        </p:nvSpPr>
        <p:spPr>
          <a:xfrm>
            <a:off x="1861973" y="7772710"/>
            <a:ext cx="830621" cy="714855"/>
          </a:xfrm>
          <a:custGeom>
            <a:rect b="b" l="l" r="r" t="t"/>
            <a:pathLst>
              <a:path extrusionOk="0" h="714855" w="830621">
                <a:moveTo>
                  <a:pt x="0" y="0"/>
                </a:moveTo>
                <a:lnTo>
                  <a:pt x="830621" y="0"/>
                </a:lnTo>
                <a:lnTo>
                  <a:pt x="830621" y="714855"/>
                </a:lnTo>
                <a:lnTo>
                  <a:pt x="0" y="714855"/>
                </a:lnTo>
                <a:lnTo>
                  <a:pt x="0" y="0"/>
                </a:lnTo>
                <a:close/>
              </a:path>
            </a:pathLst>
          </a:custGeom>
          <a:blipFill rotWithShape="1">
            <a:blip r:embed="rId7">
              <a:alphaModFix/>
            </a:blip>
            <a:stretch>
              <a:fillRect b="0" l="0" r="0" t="0"/>
            </a:stretch>
          </a:blipFill>
          <a:ln>
            <a:noFill/>
          </a:ln>
        </p:spPr>
      </p:sp>
      <p:sp>
        <p:nvSpPr>
          <p:cNvPr id="1547" name="Google Shape;1547;p35"/>
          <p:cNvSpPr/>
          <p:nvPr/>
        </p:nvSpPr>
        <p:spPr>
          <a:xfrm>
            <a:off x="1950313" y="5622940"/>
            <a:ext cx="714375" cy="745925"/>
          </a:xfrm>
          <a:custGeom>
            <a:rect b="b" l="l" r="r" t="t"/>
            <a:pathLst>
              <a:path extrusionOk="0" h="745925" w="714375">
                <a:moveTo>
                  <a:pt x="0" y="0"/>
                </a:moveTo>
                <a:lnTo>
                  <a:pt x="714375" y="0"/>
                </a:lnTo>
                <a:lnTo>
                  <a:pt x="714375" y="745924"/>
                </a:lnTo>
                <a:lnTo>
                  <a:pt x="0" y="745924"/>
                </a:lnTo>
                <a:lnTo>
                  <a:pt x="0" y="0"/>
                </a:lnTo>
                <a:close/>
              </a:path>
            </a:pathLst>
          </a:custGeom>
          <a:blipFill rotWithShape="1">
            <a:blip r:embed="rId8">
              <a:alphaModFix/>
            </a:blip>
            <a:stretch>
              <a:fillRect b="0" l="0" r="0" t="0"/>
            </a:stretch>
          </a:blipFill>
          <a:ln>
            <a:noFill/>
          </a:ln>
        </p:spPr>
      </p:sp>
      <p:sp>
        <p:nvSpPr>
          <p:cNvPr id="1548" name="Google Shape;1548;p35"/>
          <p:cNvSpPr txBox="1"/>
          <p:nvPr/>
        </p:nvSpPr>
        <p:spPr>
          <a:xfrm>
            <a:off x="1721942" y="750072"/>
            <a:ext cx="10137958" cy="1900326"/>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HUMAN RESOURCE DEVELOPMENT AND MANAGEMENT</a:t>
            </a:r>
            <a:endParaRPr/>
          </a:p>
        </p:txBody>
      </p:sp>
      <p:sp>
        <p:nvSpPr>
          <p:cNvPr id="1549" name="Google Shape;1549;p35"/>
          <p:cNvSpPr txBox="1"/>
          <p:nvPr/>
        </p:nvSpPr>
        <p:spPr>
          <a:xfrm>
            <a:off x="3333089" y="3276876"/>
            <a:ext cx="5760235" cy="338455"/>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299" u="none" cap="none" strike="noStrike">
                <a:solidFill>
                  <a:srgbClr val="000000"/>
                </a:solidFill>
                <a:latin typeface="Arial"/>
                <a:ea typeface="Arial"/>
                <a:cs typeface="Arial"/>
                <a:sym typeface="Arial"/>
              </a:rPr>
              <a:t>Credentialing &amp; Privileging</a:t>
            </a:r>
            <a:endParaRPr/>
          </a:p>
        </p:txBody>
      </p:sp>
      <p:sp>
        <p:nvSpPr>
          <p:cNvPr id="1550" name="Google Shape;1550;p35"/>
          <p:cNvSpPr txBox="1"/>
          <p:nvPr/>
        </p:nvSpPr>
        <p:spPr>
          <a:xfrm>
            <a:off x="3333089" y="5423444"/>
            <a:ext cx="5760235" cy="338455"/>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299" u="none" cap="none" strike="noStrike">
                <a:solidFill>
                  <a:srgbClr val="000000"/>
                </a:solidFill>
                <a:latin typeface="Arial"/>
                <a:ea typeface="Arial"/>
                <a:cs typeface="Arial"/>
                <a:sym typeface="Arial"/>
              </a:rPr>
              <a:t>Training, Education &amp; Staff Wellbeing</a:t>
            </a:r>
            <a:endParaRPr/>
          </a:p>
        </p:txBody>
      </p:sp>
      <p:sp>
        <p:nvSpPr>
          <p:cNvPr id="1551" name="Google Shape;1551;p35"/>
          <p:cNvSpPr txBox="1"/>
          <p:nvPr/>
        </p:nvSpPr>
        <p:spPr>
          <a:xfrm>
            <a:off x="3333089" y="7570012"/>
            <a:ext cx="5760235" cy="338455"/>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299" u="none" cap="none" strike="noStrike">
                <a:solidFill>
                  <a:srgbClr val="000000"/>
                </a:solidFill>
                <a:latin typeface="Arial"/>
                <a:ea typeface="Arial"/>
                <a:cs typeface="Arial"/>
                <a:sym typeface="Arial"/>
              </a:rPr>
              <a:t>Staffing Levels &amp; Competency</a:t>
            </a:r>
            <a:endParaRPr/>
          </a:p>
        </p:txBody>
      </p:sp>
      <p:sp>
        <p:nvSpPr>
          <p:cNvPr id="1552" name="Google Shape;1552;p35"/>
          <p:cNvSpPr txBox="1"/>
          <p:nvPr/>
        </p:nvSpPr>
        <p:spPr>
          <a:xfrm>
            <a:off x="3333089" y="3767999"/>
            <a:ext cx="5760235"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Verification of qualifications, competencies, and privileges for all clinical and non-clinical staff to ensure safe and effective care delivery.</a:t>
            </a:r>
            <a:endParaRPr/>
          </a:p>
        </p:txBody>
      </p:sp>
      <p:sp>
        <p:nvSpPr>
          <p:cNvPr id="1553" name="Google Shape;1553;p35"/>
          <p:cNvSpPr txBox="1"/>
          <p:nvPr/>
        </p:nvSpPr>
        <p:spPr>
          <a:xfrm>
            <a:off x="3333089" y="5914567"/>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Ongoing staff training, appraisal, research support, and orientation programs. Staff wellbeing physical, mental, and spiritual is a new 7th Edition requirement.</a:t>
            </a:r>
            <a:endParaRPr/>
          </a:p>
        </p:txBody>
      </p:sp>
      <p:sp>
        <p:nvSpPr>
          <p:cNvPr id="1554" name="Google Shape;1554;p35"/>
          <p:cNvSpPr txBox="1"/>
          <p:nvPr/>
        </p:nvSpPr>
        <p:spPr>
          <a:xfrm>
            <a:off x="3333089" y="8061135"/>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Adequate staffing ratios and competency assessments maintained across all departments to support quality care and patient safety standards.</a:t>
            </a:r>
            <a:endParaRPr/>
          </a:p>
        </p:txBody>
      </p:sp>
      <p:grpSp>
        <p:nvGrpSpPr>
          <p:cNvPr id="1555" name="Google Shape;1555;p35"/>
          <p:cNvGrpSpPr/>
          <p:nvPr/>
        </p:nvGrpSpPr>
        <p:grpSpPr>
          <a:xfrm>
            <a:off x="-3919690" y="9666091"/>
            <a:ext cx="11283263" cy="611950"/>
            <a:chOff x="0" y="-76200"/>
            <a:chExt cx="4956835" cy="268835"/>
          </a:xfrm>
        </p:grpSpPr>
        <p:sp>
          <p:nvSpPr>
            <p:cNvPr id="1556" name="Google Shape;1556;p35"/>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557" name="Google Shape;1557;p35"/>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8" name="Google Shape;1558;p35"/>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559" name="Google Shape;1559;p35"/>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560" name="Google Shape;1560;p35"/>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1561" name="Google Shape;1561;p35"/>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3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sp>
        <p:nvSpPr>
          <p:cNvPr id="1567" name="Google Shape;1567;p36"/>
          <p:cNvSpPr/>
          <p:nvPr/>
        </p:nvSpPr>
        <p:spPr>
          <a:xfrm>
            <a:off x="9874813" y="7228952"/>
            <a:ext cx="8658553" cy="4058697"/>
          </a:xfrm>
          <a:custGeom>
            <a:rect b="b" l="l" r="r" t="t"/>
            <a:pathLst>
              <a:path extrusionOk="0" h="4058697" w="8658553">
                <a:moveTo>
                  <a:pt x="0" y="0"/>
                </a:moveTo>
                <a:lnTo>
                  <a:pt x="8658553" y="0"/>
                </a:lnTo>
                <a:lnTo>
                  <a:pt x="8658553" y="4058696"/>
                </a:lnTo>
                <a:lnTo>
                  <a:pt x="0" y="4058696"/>
                </a:lnTo>
                <a:lnTo>
                  <a:pt x="0" y="0"/>
                </a:lnTo>
                <a:close/>
              </a:path>
            </a:pathLst>
          </a:custGeom>
          <a:noFill/>
          <a:ln>
            <a:noFill/>
          </a:ln>
        </p:spPr>
      </p:sp>
      <p:grpSp>
        <p:nvGrpSpPr>
          <p:cNvPr id="1568" name="Google Shape;1568;p36"/>
          <p:cNvGrpSpPr/>
          <p:nvPr/>
        </p:nvGrpSpPr>
        <p:grpSpPr>
          <a:xfrm>
            <a:off x="13466484" y="-557345"/>
            <a:ext cx="13805802" cy="13805802"/>
            <a:chOff x="0" y="0"/>
            <a:chExt cx="812800" cy="812800"/>
          </a:xfrm>
        </p:grpSpPr>
        <p:sp>
          <p:nvSpPr>
            <p:cNvPr id="1569" name="Google Shape;1569;p3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570" name="Google Shape;1570;p36"/>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1" name="Google Shape;1571;p36"/>
          <p:cNvSpPr/>
          <p:nvPr/>
        </p:nvSpPr>
        <p:spPr>
          <a:xfrm rot="2700000">
            <a:off x="9672817" y="1284344"/>
            <a:ext cx="9364772" cy="4670680"/>
          </a:xfrm>
          <a:custGeom>
            <a:rect b="b" l="l" r="r" t="t"/>
            <a:pathLst>
              <a:path extrusionOk="0" h="4670680" w="9364772">
                <a:moveTo>
                  <a:pt x="0" y="0"/>
                </a:moveTo>
                <a:lnTo>
                  <a:pt x="9364772" y="0"/>
                </a:lnTo>
                <a:lnTo>
                  <a:pt x="9364772" y="4670680"/>
                </a:lnTo>
                <a:lnTo>
                  <a:pt x="0" y="4670680"/>
                </a:lnTo>
                <a:lnTo>
                  <a:pt x="0" y="0"/>
                </a:lnTo>
                <a:close/>
              </a:path>
            </a:pathLst>
          </a:custGeom>
          <a:blipFill rotWithShape="1">
            <a:blip r:embed="rId4">
              <a:alphaModFix amt="48000"/>
            </a:blip>
            <a:stretch>
              <a:fillRect b="0" l="0" r="0" t="0"/>
            </a:stretch>
          </a:blipFill>
          <a:ln>
            <a:noFill/>
          </a:ln>
        </p:spPr>
      </p:sp>
      <p:sp>
        <p:nvSpPr>
          <p:cNvPr id="1572" name="Google Shape;1572;p36"/>
          <p:cNvSpPr/>
          <p:nvPr/>
        </p:nvSpPr>
        <p:spPr>
          <a:xfrm>
            <a:off x="10792129" y="-2895293"/>
            <a:ext cx="11221121" cy="11221121"/>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5">
              <a:alphaModFix/>
            </a:blip>
            <a:stretch>
              <a:fillRect b="0" l="-37455" r="-12544" t="0"/>
            </a:stretch>
          </a:blipFill>
          <a:ln cap="sq" cmpd="sng" w="142875">
            <a:solidFill>
              <a:srgbClr val="FFFFFF"/>
            </a:solidFill>
            <a:prstDash val="solid"/>
            <a:miter lim="8000"/>
            <a:headEnd len="sm" w="sm" type="none"/>
            <a:tailEnd len="sm" w="sm" type="none"/>
          </a:ln>
        </p:spPr>
      </p:sp>
      <p:grpSp>
        <p:nvGrpSpPr>
          <p:cNvPr id="1573" name="Google Shape;1573;p36"/>
          <p:cNvGrpSpPr/>
          <p:nvPr/>
        </p:nvGrpSpPr>
        <p:grpSpPr>
          <a:xfrm>
            <a:off x="8845781" y="-4790567"/>
            <a:ext cx="6165295" cy="6165295"/>
            <a:chOff x="0" y="0"/>
            <a:chExt cx="812800" cy="812800"/>
          </a:xfrm>
        </p:grpSpPr>
        <p:sp>
          <p:nvSpPr>
            <p:cNvPr id="1574" name="Google Shape;1574;p3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575" name="Google Shape;1575;p36"/>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6" name="Google Shape;1576;p36"/>
          <p:cNvGrpSpPr/>
          <p:nvPr/>
        </p:nvGrpSpPr>
        <p:grpSpPr>
          <a:xfrm>
            <a:off x="14204090" y="7529049"/>
            <a:ext cx="6165295" cy="6165295"/>
            <a:chOff x="0" y="0"/>
            <a:chExt cx="812800" cy="812800"/>
          </a:xfrm>
        </p:grpSpPr>
        <p:sp>
          <p:nvSpPr>
            <p:cNvPr id="1577" name="Google Shape;1577;p3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578" name="Google Shape;1578;p36"/>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9" name="Google Shape;1579;p36"/>
          <p:cNvGrpSpPr/>
          <p:nvPr/>
        </p:nvGrpSpPr>
        <p:grpSpPr>
          <a:xfrm>
            <a:off x="-1193766" y="9666091"/>
            <a:ext cx="11283263" cy="611950"/>
            <a:chOff x="0" y="-76200"/>
            <a:chExt cx="4956835" cy="268835"/>
          </a:xfrm>
        </p:grpSpPr>
        <p:sp>
          <p:nvSpPr>
            <p:cNvPr id="1580" name="Google Shape;1580;p36"/>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581" name="Google Shape;1581;p36"/>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2" name="Google Shape;1582;p36"/>
          <p:cNvSpPr txBox="1"/>
          <p:nvPr/>
        </p:nvSpPr>
        <p:spPr>
          <a:xfrm>
            <a:off x="2055067" y="1838687"/>
            <a:ext cx="8034429" cy="700176"/>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POLICIES &amp; PROCEDURES</a:t>
            </a:r>
            <a:endParaRPr/>
          </a:p>
        </p:txBody>
      </p:sp>
      <p:sp>
        <p:nvSpPr>
          <p:cNvPr id="1583" name="Google Shape;1583;p36"/>
          <p:cNvSpPr txBox="1"/>
          <p:nvPr/>
        </p:nvSpPr>
        <p:spPr>
          <a:xfrm>
            <a:off x="2055067" y="3460913"/>
            <a:ext cx="8034429" cy="161163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1" i="0" lang="en-US" sz="2199" u="none" cap="none" strike="noStrike">
                <a:solidFill>
                  <a:srgbClr val="000000"/>
                </a:solidFill>
                <a:latin typeface="Arial"/>
                <a:ea typeface="Arial"/>
                <a:cs typeface="Arial"/>
                <a:sym typeface="Arial"/>
              </a:rPr>
              <a:t>Documented policies and procedures are essential for compliance. They provide clear, standardized guidance for all staff, ensuring consistent and safe care delivery across every department and service.</a:t>
            </a:r>
            <a:endParaRPr/>
          </a:p>
        </p:txBody>
      </p:sp>
      <p:sp>
        <p:nvSpPr>
          <p:cNvPr id="1584" name="Google Shape;1584;p36"/>
          <p:cNvSpPr txBox="1"/>
          <p:nvPr/>
        </p:nvSpPr>
        <p:spPr>
          <a:xfrm>
            <a:off x="2055067" y="5767973"/>
            <a:ext cx="8034429" cy="161163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b="1" i="0" lang="en-US" sz="2199" u="none" cap="none" strike="noStrike">
                <a:solidFill>
                  <a:srgbClr val="000000"/>
                </a:solidFill>
                <a:latin typeface="Arial"/>
                <a:ea typeface="Arial"/>
                <a:cs typeface="Arial"/>
                <a:sym typeface="Arial"/>
              </a:rPr>
              <a:t>All policies must be current, accessible, and regularly reviewed. Staff must be oriented to relevant policies and demonstrate compliance during MSQH surveys through records, audits, and direct observation.</a:t>
            </a:r>
            <a:endParaRPr/>
          </a:p>
        </p:txBody>
      </p:sp>
      <p:sp>
        <p:nvSpPr>
          <p:cNvPr id="1585" name="Google Shape;1585;p36"/>
          <p:cNvSpPr/>
          <p:nvPr/>
        </p:nvSpPr>
        <p:spPr>
          <a:xfrm>
            <a:off x="-869840" y="8807230"/>
            <a:ext cx="1898540" cy="2539853"/>
          </a:xfrm>
          <a:custGeom>
            <a:rect b="b" l="l" r="r" t="t"/>
            <a:pathLst>
              <a:path extrusionOk="0" h="2539853" w="1898540">
                <a:moveTo>
                  <a:pt x="0" y="0"/>
                </a:moveTo>
                <a:lnTo>
                  <a:pt x="1898540" y="0"/>
                </a:lnTo>
                <a:lnTo>
                  <a:pt x="1898540" y="2539852"/>
                </a:lnTo>
                <a:lnTo>
                  <a:pt x="0" y="2539852"/>
                </a:lnTo>
                <a:lnTo>
                  <a:pt x="0" y="0"/>
                </a:lnTo>
                <a:close/>
              </a:path>
            </a:pathLst>
          </a:custGeom>
          <a:noFill/>
          <a:ln>
            <a:noFill/>
          </a:ln>
        </p:spPr>
      </p:sp>
      <p:sp>
        <p:nvSpPr>
          <p:cNvPr id="1586" name="Google Shape;1586;p36"/>
          <p:cNvSpPr/>
          <p:nvPr/>
        </p:nvSpPr>
        <p:spPr>
          <a:xfrm>
            <a:off x="17259300" y="-499233"/>
            <a:ext cx="2057400" cy="1813084"/>
          </a:xfrm>
          <a:custGeom>
            <a:rect b="b" l="l" r="r" t="t"/>
            <a:pathLst>
              <a:path extrusionOk="0" h="1813084" w="2057400">
                <a:moveTo>
                  <a:pt x="0" y="0"/>
                </a:moveTo>
                <a:lnTo>
                  <a:pt x="2057400" y="0"/>
                </a:lnTo>
                <a:lnTo>
                  <a:pt x="2057400" y="1813083"/>
                </a:lnTo>
                <a:lnTo>
                  <a:pt x="0" y="1813083"/>
                </a:lnTo>
                <a:lnTo>
                  <a:pt x="0" y="0"/>
                </a:lnTo>
                <a:close/>
              </a:path>
            </a:pathLst>
          </a:custGeom>
          <a:noFill/>
          <a:ln>
            <a:noFill/>
          </a:ln>
        </p:spPr>
      </p:sp>
      <p:sp>
        <p:nvSpPr>
          <p:cNvPr id="1587" name="Google Shape;1587;p36"/>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588" name="Google Shape;1588;p36"/>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3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sp>
        <p:nvSpPr>
          <p:cNvPr id="1594" name="Google Shape;1594;p37"/>
          <p:cNvSpPr/>
          <p:nvPr/>
        </p:nvSpPr>
        <p:spPr>
          <a:xfrm>
            <a:off x="9874813" y="7228952"/>
            <a:ext cx="8658553" cy="4058697"/>
          </a:xfrm>
          <a:custGeom>
            <a:rect b="b" l="l" r="r" t="t"/>
            <a:pathLst>
              <a:path extrusionOk="0" h="4058697" w="8658553">
                <a:moveTo>
                  <a:pt x="0" y="0"/>
                </a:moveTo>
                <a:lnTo>
                  <a:pt x="8658553" y="0"/>
                </a:lnTo>
                <a:lnTo>
                  <a:pt x="8658553" y="4058696"/>
                </a:lnTo>
                <a:lnTo>
                  <a:pt x="0" y="4058696"/>
                </a:lnTo>
                <a:lnTo>
                  <a:pt x="0" y="0"/>
                </a:lnTo>
                <a:close/>
              </a:path>
            </a:pathLst>
          </a:custGeom>
          <a:noFill/>
          <a:ln>
            <a:noFill/>
          </a:ln>
        </p:spPr>
      </p:sp>
      <p:grpSp>
        <p:nvGrpSpPr>
          <p:cNvPr id="1595" name="Google Shape;1595;p37"/>
          <p:cNvGrpSpPr/>
          <p:nvPr/>
        </p:nvGrpSpPr>
        <p:grpSpPr>
          <a:xfrm>
            <a:off x="13466484" y="-557345"/>
            <a:ext cx="13805802" cy="13805802"/>
            <a:chOff x="0" y="0"/>
            <a:chExt cx="812800" cy="812800"/>
          </a:xfrm>
        </p:grpSpPr>
        <p:sp>
          <p:nvSpPr>
            <p:cNvPr id="1596" name="Google Shape;1596;p3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597" name="Google Shape;1597;p37"/>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8" name="Google Shape;1598;p37"/>
          <p:cNvSpPr/>
          <p:nvPr/>
        </p:nvSpPr>
        <p:spPr>
          <a:xfrm rot="2700000">
            <a:off x="10097017" y="2612895"/>
            <a:ext cx="8233195" cy="4620881"/>
          </a:xfrm>
          <a:custGeom>
            <a:rect b="b" l="l" r="r" t="t"/>
            <a:pathLst>
              <a:path extrusionOk="0" h="4620881" w="8233195">
                <a:moveTo>
                  <a:pt x="0" y="0"/>
                </a:moveTo>
                <a:lnTo>
                  <a:pt x="8233196" y="0"/>
                </a:lnTo>
                <a:lnTo>
                  <a:pt x="8233196" y="4620881"/>
                </a:lnTo>
                <a:lnTo>
                  <a:pt x="0" y="4620881"/>
                </a:lnTo>
                <a:lnTo>
                  <a:pt x="0" y="0"/>
                </a:lnTo>
                <a:close/>
              </a:path>
            </a:pathLst>
          </a:custGeom>
          <a:noFill/>
          <a:ln>
            <a:noFill/>
          </a:ln>
        </p:spPr>
      </p:sp>
      <p:sp>
        <p:nvSpPr>
          <p:cNvPr id="1599" name="Google Shape;1599;p37"/>
          <p:cNvSpPr/>
          <p:nvPr/>
        </p:nvSpPr>
        <p:spPr>
          <a:xfrm>
            <a:off x="10792129" y="-2895293"/>
            <a:ext cx="11221121" cy="11221121"/>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4">
              <a:alphaModFix/>
            </a:blip>
            <a:stretch>
              <a:fillRect b="0" l="-37455" r="-12544" t="0"/>
            </a:stretch>
          </a:blipFill>
          <a:ln cap="sq" cmpd="sng" w="142875">
            <a:solidFill>
              <a:srgbClr val="FFFFFF"/>
            </a:solidFill>
            <a:prstDash val="solid"/>
            <a:miter lim="8000"/>
            <a:headEnd len="sm" w="sm" type="none"/>
            <a:tailEnd len="sm" w="sm" type="none"/>
          </a:ln>
        </p:spPr>
      </p:sp>
      <p:grpSp>
        <p:nvGrpSpPr>
          <p:cNvPr id="1600" name="Google Shape;1600;p37"/>
          <p:cNvGrpSpPr/>
          <p:nvPr/>
        </p:nvGrpSpPr>
        <p:grpSpPr>
          <a:xfrm>
            <a:off x="8845781" y="-4790567"/>
            <a:ext cx="6165295" cy="6165295"/>
            <a:chOff x="0" y="0"/>
            <a:chExt cx="812800" cy="812800"/>
          </a:xfrm>
        </p:grpSpPr>
        <p:sp>
          <p:nvSpPr>
            <p:cNvPr id="1601" name="Google Shape;1601;p3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602" name="Google Shape;1602;p37"/>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3" name="Google Shape;1603;p37"/>
          <p:cNvGrpSpPr/>
          <p:nvPr/>
        </p:nvGrpSpPr>
        <p:grpSpPr>
          <a:xfrm>
            <a:off x="14204090" y="7529049"/>
            <a:ext cx="6165295" cy="6165295"/>
            <a:chOff x="0" y="0"/>
            <a:chExt cx="812800" cy="812800"/>
          </a:xfrm>
        </p:grpSpPr>
        <p:sp>
          <p:nvSpPr>
            <p:cNvPr id="1604" name="Google Shape;1604;p3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605" name="Google Shape;1605;p37"/>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6" name="Google Shape;1606;p37"/>
          <p:cNvGrpSpPr/>
          <p:nvPr/>
        </p:nvGrpSpPr>
        <p:grpSpPr>
          <a:xfrm>
            <a:off x="-1193766" y="9666091"/>
            <a:ext cx="11283263" cy="611950"/>
            <a:chOff x="0" y="-76200"/>
            <a:chExt cx="4956835" cy="268835"/>
          </a:xfrm>
        </p:grpSpPr>
        <p:sp>
          <p:nvSpPr>
            <p:cNvPr id="1607" name="Google Shape;1607;p37"/>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608" name="Google Shape;1608;p37"/>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9" name="Google Shape;1609;p37"/>
          <p:cNvSpPr txBox="1"/>
          <p:nvPr/>
        </p:nvSpPr>
        <p:spPr>
          <a:xfrm>
            <a:off x="2055067" y="1838687"/>
            <a:ext cx="9873361"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FACILITIES &amp; EQUIPMENT OVERVIEW</a:t>
            </a:r>
            <a:endParaRPr/>
          </a:p>
        </p:txBody>
      </p:sp>
      <p:sp>
        <p:nvSpPr>
          <p:cNvPr id="1610" name="Google Shape;1610;p37"/>
          <p:cNvSpPr txBox="1"/>
          <p:nvPr/>
        </p:nvSpPr>
        <p:spPr>
          <a:xfrm>
            <a:off x="2055067" y="3451388"/>
            <a:ext cx="9061316" cy="1895475"/>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Proper facility management and equipment maintenance are critical components for the safe delivery of healthcare services. Hospitals must ensure that all physical infrastructure and medical equipment meet regulatory and accreditation requirements to protect patients, staff, and visitors.</a:t>
            </a:r>
            <a:endParaRPr/>
          </a:p>
        </p:txBody>
      </p:sp>
      <p:sp>
        <p:nvSpPr>
          <p:cNvPr id="1611" name="Google Shape;1611;p37"/>
          <p:cNvSpPr txBox="1"/>
          <p:nvPr/>
        </p:nvSpPr>
        <p:spPr>
          <a:xfrm>
            <a:off x="1964537" y="5813588"/>
            <a:ext cx="9061316" cy="1514475"/>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Effective facilities and equipment management supports clinical excellence, minimizes risk, and ensures continuity of care. Compliance with MSQH 7th Edition standards in this domain is essential for achieving and maintaining accreditation status.</a:t>
            </a:r>
            <a:endParaRPr/>
          </a:p>
        </p:txBody>
      </p:sp>
      <p:sp>
        <p:nvSpPr>
          <p:cNvPr id="1612" name="Google Shape;1612;p37"/>
          <p:cNvSpPr/>
          <p:nvPr/>
        </p:nvSpPr>
        <p:spPr>
          <a:xfrm>
            <a:off x="-869840" y="8807230"/>
            <a:ext cx="1898540" cy="2539853"/>
          </a:xfrm>
          <a:custGeom>
            <a:rect b="b" l="l" r="r" t="t"/>
            <a:pathLst>
              <a:path extrusionOk="0" h="2539853" w="1898540">
                <a:moveTo>
                  <a:pt x="0" y="0"/>
                </a:moveTo>
                <a:lnTo>
                  <a:pt x="1898540" y="0"/>
                </a:lnTo>
                <a:lnTo>
                  <a:pt x="1898540" y="2539852"/>
                </a:lnTo>
                <a:lnTo>
                  <a:pt x="0" y="2539852"/>
                </a:lnTo>
                <a:lnTo>
                  <a:pt x="0" y="0"/>
                </a:lnTo>
                <a:close/>
              </a:path>
            </a:pathLst>
          </a:custGeom>
          <a:noFill/>
          <a:ln>
            <a:noFill/>
          </a:ln>
        </p:spPr>
      </p:sp>
      <p:sp>
        <p:nvSpPr>
          <p:cNvPr id="1613" name="Google Shape;1613;p37"/>
          <p:cNvSpPr/>
          <p:nvPr/>
        </p:nvSpPr>
        <p:spPr>
          <a:xfrm>
            <a:off x="17259300" y="-499233"/>
            <a:ext cx="2057400" cy="1813084"/>
          </a:xfrm>
          <a:custGeom>
            <a:rect b="b" l="l" r="r" t="t"/>
            <a:pathLst>
              <a:path extrusionOk="0" h="1813084" w="2057400">
                <a:moveTo>
                  <a:pt x="0" y="0"/>
                </a:moveTo>
                <a:lnTo>
                  <a:pt x="2057400" y="0"/>
                </a:lnTo>
                <a:lnTo>
                  <a:pt x="2057400" y="1813083"/>
                </a:lnTo>
                <a:lnTo>
                  <a:pt x="0" y="1813083"/>
                </a:lnTo>
                <a:lnTo>
                  <a:pt x="0" y="0"/>
                </a:lnTo>
                <a:close/>
              </a:path>
            </a:pathLst>
          </a:custGeom>
          <a:noFill/>
          <a:ln>
            <a:noFill/>
          </a:ln>
        </p:spPr>
      </p:sp>
      <p:sp>
        <p:nvSpPr>
          <p:cNvPr id="1614" name="Google Shape;1614;p37"/>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615" name="Google Shape;1615;p37"/>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3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621" name="Google Shape;1621;p38"/>
          <p:cNvGrpSpPr/>
          <p:nvPr/>
        </p:nvGrpSpPr>
        <p:grpSpPr>
          <a:xfrm>
            <a:off x="1721942" y="2652543"/>
            <a:ext cx="1176237" cy="1833641"/>
            <a:chOff x="0" y="-161925"/>
            <a:chExt cx="309791" cy="482935"/>
          </a:xfrm>
        </p:grpSpPr>
        <p:sp>
          <p:nvSpPr>
            <p:cNvPr id="1622" name="Google Shape;1622;p38"/>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8"/>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4" name="Google Shape;1624;p38"/>
          <p:cNvGrpSpPr/>
          <p:nvPr/>
        </p:nvGrpSpPr>
        <p:grpSpPr>
          <a:xfrm>
            <a:off x="1721942" y="4799111"/>
            <a:ext cx="1176237" cy="1833641"/>
            <a:chOff x="0" y="-161925"/>
            <a:chExt cx="309791" cy="482935"/>
          </a:xfrm>
        </p:grpSpPr>
        <p:sp>
          <p:nvSpPr>
            <p:cNvPr id="1625" name="Google Shape;1625;p38"/>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8"/>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7" name="Google Shape;1627;p38"/>
          <p:cNvGrpSpPr/>
          <p:nvPr/>
        </p:nvGrpSpPr>
        <p:grpSpPr>
          <a:xfrm>
            <a:off x="1721942" y="6945679"/>
            <a:ext cx="1176237" cy="1833641"/>
            <a:chOff x="0" y="-161925"/>
            <a:chExt cx="309791" cy="482935"/>
          </a:xfrm>
        </p:grpSpPr>
        <p:sp>
          <p:nvSpPr>
            <p:cNvPr id="1628" name="Google Shape;1628;p38"/>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8"/>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0" name="Google Shape;1630;p38"/>
          <p:cNvGrpSpPr/>
          <p:nvPr/>
        </p:nvGrpSpPr>
        <p:grpSpPr>
          <a:xfrm>
            <a:off x="10149227" y="-759470"/>
            <a:ext cx="8138773" cy="11046470"/>
            <a:chOff x="0" y="-200025"/>
            <a:chExt cx="2143545" cy="2909358"/>
          </a:xfrm>
        </p:grpSpPr>
        <p:sp>
          <p:nvSpPr>
            <p:cNvPr id="1631" name="Google Shape;1631;p38"/>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1632" name="Google Shape;1632;p38"/>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3" name="Google Shape;1633;p38"/>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1634" name="Google Shape;1634;p38"/>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1635" name="Google Shape;1635;p38"/>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1636" name="Google Shape;1636;p38"/>
          <p:cNvSpPr/>
          <p:nvPr/>
        </p:nvSpPr>
        <p:spPr>
          <a:xfrm>
            <a:off x="1919805" y="3484531"/>
            <a:ext cx="756635" cy="792287"/>
          </a:xfrm>
          <a:custGeom>
            <a:rect b="b" l="l" r="r" t="t"/>
            <a:pathLst>
              <a:path extrusionOk="0" h="792287" w="756635">
                <a:moveTo>
                  <a:pt x="0" y="0"/>
                </a:moveTo>
                <a:lnTo>
                  <a:pt x="756635" y="0"/>
                </a:lnTo>
                <a:lnTo>
                  <a:pt x="756635" y="792288"/>
                </a:lnTo>
                <a:lnTo>
                  <a:pt x="0" y="792288"/>
                </a:lnTo>
                <a:lnTo>
                  <a:pt x="0" y="0"/>
                </a:lnTo>
                <a:close/>
              </a:path>
            </a:pathLst>
          </a:custGeom>
          <a:blipFill rotWithShape="1">
            <a:blip r:embed="rId6">
              <a:alphaModFix/>
            </a:blip>
            <a:stretch>
              <a:fillRect b="0" l="0" r="0" t="0"/>
            </a:stretch>
          </a:blipFill>
          <a:ln>
            <a:noFill/>
          </a:ln>
        </p:spPr>
      </p:sp>
      <p:sp>
        <p:nvSpPr>
          <p:cNvPr id="1637" name="Google Shape;1637;p38"/>
          <p:cNvSpPr/>
          <p:nvPr/>
        </p:nvSpPr>
        <p:spPr>
          <a:xfrm>
            <a:off x="1952873" y="7823377"/>
            <a:ext cx="701873" cy="714375"/>
          </a:xfrm>
          <a:custGeom>
            <a:rect b="b" l="l" r="r" t="t"/>
            <a:pathLst>
              <a:path extrusionOk="0" h="714375" w="701873">
                <a:moveTo>
                  <a:pt x="0" y="0"/>
                </a:moveTo>
                <a:lnTo>
                  <a:pt x="701873" y="0"/>
                </a:lnTo>
                <a:lnTo>
                  <a:pt x="701873" y="714375"/>
                </a:lnTo>
                <a:lnTo>
                  <a:pt x="0" y="714375"/>
                </a:lnTo>
                <a:lnTo>
                  <a:pt x="0" y="0"/>
                </a:lnTo>
                <a:close/>
              </a:path>
            </a:pathLst>
          </a:custGeom>
          <a:noFill/>
          <a:ln>
            <a:noFill/>
          </a:ln>
        </p:spPr>
      </p:sp>
      <p:sp>
        <p:nvSpPr>
          <p:cNvPr id="1638" name="Google Shape;1638;p38"/>
          <p:cNvSpPr/>
          <p:nvPr/>
        </p:nvSpPr>
        <p:spPr>
          <a:xfrm>
            <a:off x="1955334" y="5631703"/>
            <a:ext cx="713567" cy="822497"/>
          </a:xfrm>
          <a:custGeom>
            <a:rect b="b" l="l" r="r" t="t"/>
            <a:pathLst>
              <a:path extrusionOk="0" h="822497" w="713567">
                <a:moveTo>
                  <a:pt x="0" y="0"/>
                </a:moveTo>
                <a:lnTo>
                  <a:pt x="713567" y="0"/>
                </a:lnTo>
                <a:lnTo>
                  <a:pt x="713567" y="822497"/>
                </a:lnTo>
                <a:lnTo>
                  <a:pt x="0" y="822497"/>
                </a:lnTo>
                <a:lnTo>
                  <a:pt x="0" y="0"/>
                </a:lnTo>
                <a:close/>
              </a:path>
            </a:pathLst>
          </a:custGeom>
          <a:blipFill rotWithShape="1">
            <a:blip r:embed="rId7">
              <a:alphaModFix/>
            </a:blip>
            <a:stretch>
              <a:fillRect b="0" l="0" r="0" t="0"/>
            </a:stretch>
          </a:blipFill>
          <a:ln>
            <a:noFill/>
          </a:ln>
        </p:spPr>
      </p:sp>
      <p:sp>
        <p:nvSpPr>
          <p:cNvPr id="1639" name="Google Shape;1639;p38"/>
          <p:cNvSpPr txBox="1"/>
          <p:nvPr/>
        </p:nvSpPr>
        <p:spPr>
          <a:xfrm>
            <a:off x="303639" y="1357499"/>
            <a:ext cx="12325766"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FACILITIES &amp; EQUIPMENT COMPLIANCE (PHFS ACT 586)</a:t>
            </a:r>
            <a:endParaRPr/>
          </a:p>
        </p:txBody>
      </p:sp>
      <p:sp>
        <p:nvSpPr>
          <p:cNvPr id="1640" name="Google Shape;1640;p38"/>
          <p:cNvSpPr txBox="1"/>
          <p:nvPr/>
        </p:nvSpPr>
        <p:spPr>
          <a:xfrm>
            <a:off x="3333089" y="3276876"/>
            <a:ext cx="5760235" cy="338455"/>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299" u="none" cap="none" strike="noStrike">
                <a:solidFill>
                  <a:srgbClr val="000000"/>
                </a:solidFill>
                <a:latin typeface="Arial"/>
                <a:ea typeface="Arial"/>
                <a:cs typeface="Arial"/>
                <a:sym typeface="Arial"/>
              </a:rPr>
              <a:t>Patient Privacy &amp; Ventilation</a:t>
            </a:r>
            <a:endParaRPr/>
          </a:p>
        </p:txBody>
      </p:sp>
      <p:sp>
        <p:nvSpPr>
          <p:cNvPr id="1641" name="Google Shape;1641;p38"/>
          <p:cNvSpPr txBox="1"/>
          <p:nvPr/>
        </p:nvSpPr>
        <p:spPr>
          <a:xfrm>
            <a:off x="3333089" y="5423444"/>
            <a:ext cx="5760235" cy="338455"/>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299" u="none" cap="none" strike="noStrike">
                <a:solidFill>
                  <a:srgbClr val="000000"/>
                </a:solidFill>
                <a:latin typeface="Arial"/>
                <a:ea typeface="Arial"/>
                <a:cs typeface="Arial"/>
                <a:sym typeface="Arial"/>
              </a:rPr>
              <a:t>Fire Safety &amp; Disabled Access</a:t>
            </a:r>
            <a:endParaRPr/>
          </a:p>
        </p:txBody>
      </p:sp>
      <p:sp>
        <p:nvSpPr>
          <p:cNvPr id="1642" name="Google Shape;1642;p38"/>
          <p:cNvSpPr txBox="1"/>
          <p:nvPr/>
        </p:nvSpPr>
        <p:spPr>
          <a:xfrm>
            <a:off x="3333089" y="7570012"/>
            <a:ext cx="5760235" cy="338455"/>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1" i="0" lang="en-US" sz="2299" u="none" cap="none" strike="noStrike">
                <a:solidFill>
                  <a:srgbClr val="000000"/>
                </a:solidFill>
                <a:latin typeface="Arial"/>
                <a:ea typeface="Arial"/>
                <a:cs typeface="Arial"/>
                <a:sym typeface="Arial"/>
              </a:rPr>
              <a:t>Medical Device Act Compliance</a:t>
            </a:r>
            <a:endParaRPr/>
          </a:p>
        </p:txBody>
      </p:sp>
      <p:sp>
        <p:nvSpPr>
          <p:cNvPr id="1643" name="Google Shape;1643;p38"/>
          <p:cNvSpPr txBox="1"/>
          <p:nvPr/>
        </p:nvSpPr>
        <p:spPr>
          <a:xfrm>
            <a:off x="3333089" y="3767999"/>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Ensure patient privacy in all care areas. Adequate ventilation, utility zones, hygiene, and waste management standards must be maintained throughout the facility.</a:t>
            </a:r>
            <a:endParaRPr/>
          </a:p>
        </p:txBody>
      </p:sp>
      <p:sp>
        <p:nvSpPr>
          <p:cNvPr id="1644" name="Google Shape;1644;p38"/>
          <p:cNvSpPr txBox="1"/>
          <p:nvPr/>
        </p:nvSpPr>
        <p:spPr>
          <a:xfrm>
            <a:off x="3333089" y="5914567"/>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Fire safety systems, staff drills, and disabled access compliance are mandatory. Emergency equipment must match the scope of services provided.</a:t>
            </a:r>
            <a:endParaRPr/>
          </a:p>
        </p:txBody>
      </p:sp>
      <p:sp>
        <p:nvSpPr>
          <p:cNvPr id="1645" name="Google Shape;1645;p38"/>
          <p:cNvSpPr txBox="1"/>
          <p:nvPr/>
        </p:nvSpPr>
        <p:spPr>
          <a:xfrm>
            <a:off x="3333089" y="8061135"/>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All medical devices must comply with the Medical Device Act. Equipment lifecycle management, maintenance records, and safety checks are required for accreditation.</a:t>
            </a:r>
            <a:endParaRPr/>
          </a:p>
        </p:txBody>
      </p:sp>
      <p:grpSp>
        <p:nvGrpSpPr>
          <p:cNvPr id="1646" name="Google Shape;1646;p38"/>
          <p:cNvGrpSpPr/>
          <p:nvPr/>
        </p:nvGrpSpPr>
        <p:grpSpPr>
          <a:xfrm>
            <a:off x="-3919690" y="9666091"/>
            <a:ext cx="11283263" cy="611950"/>
            <a:chOff x="0" y="-76200"/>
            <a:chExt cx="4956835" cy="268835"/>
          </a:xfrm>
        </p:grpSpPr>
        <p:sp>
          <p:nvSpPr>
            <p:cNvPr id="1647" name="Google Shape;1647;p38"/>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648" name="Google Shape;1648;p38"/>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9" name="Google Shape;1649;p38"/>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650" name="Google Shape;1650;p38"/>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651" name="Google Shape;1651;p38"/>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1652" name="Google Shape;1652;p38"/>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3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658" name="Google Shape;1658;p39"/>
          <p:cNvGrpSpPr/>
          <p:nvPr/>
        </p:nvGrpSpPr>
        <p:grpSpPr>
          <a:xfrm>
            <a:off x="0" y="4664757"/>
            <a:ext cx="18288000" cy="5622243"/>
            <a:chOff x="0" y="-200025"/>
            <a:chExt cx="4816593" cy="1480755"/>
          </a:xfrm>
        </p:grpSpPr>
        <p:sp>
          <p:nvSpPr>
            <p:cNvPr id="1659" name="Google Shape;1659;p39"/>
            <p:cNvSpPr/>
            <p:nvPr/>
          </p:nvSpPr>
          <p:spPr>
            <a:xfrm>
              <a:off x="0" y="0"/>
              <a:ext cx="4816592" cy="1280730"/>
            </a:xfrm>
            <a:custGeom>
              <a:rect b="b" l="l" r="r" t="t"/>
              <a:pathLst>
                <a:path extrusionOk="0" h="1280730" w="4816592">
                  <a:moveTo>
                    <a:pt x="0" y="0"/>
                  </a:moveTo>
                  <a:lnTo>
                    <a:pt x="4816592" y="0"/>
                  </a:lnTo>
                  <a:lnTo>
                    <a:pt x="4816592" y="1280730"/>
                  </a:lnTo>
                  <a:lnTo>
                    <a:pt x="0" y="1280730"/>
                  </a:lnTo>
                  <a:close/>
                </a:path>
              </a:pathLst>
            </a:custGeom>
            <a:solidFill>
              <a:srgbClr val="1C6FE6"/>
            </a:solidFill>
            <a:ln>
              <a:noFill/>
            </a:ln>
          </p:spPr>
        </p:sp>
        <p:sp>
          <p:nvSpPr>
            <p:cNvPr id="1660" name="Google Shape;1660;p39"/>
            <p:cNvSpPr txBox="1"/>
            <p:nvPr/>
          </p:nvSpPr>
          <p:spPr>
            <a:xfrm>
              <a:off x="0" y="-200025"/>
              <a:ext cx="4816593" cy="148075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1" name="Google Shape;1661;p39"/>
          <p:cNvGrpSpPr/>
          <p:nvPr/>
        </p:nvGrpSpPr>
        <p:grpSpPr>
          <a:xfrm>
            <a:off x="13466484" y="-557345"/>
            <a:ext cx="13805802" cy="13805802"/>
            <a:chOff x="0" y="0"/>
            <a:chExt cx="812800" cy="812800"/>
          </a:xfrm>
        </p:grpSpPr>
        <p:sp>
          <p:nvSpPr>
            <p:cNvPr id="1662" name="Google Shape;1662;p3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663" name="Google Shape;1663;p39"/>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4" name="Google Shape;1664;p39"/>
          <p:cNvSpPr/>
          <p:nvPr/>
        </p:nvSpPr>
        <p:spPr>
          <a:xfrm rot="2700000">
            <a:off x="10097017" y="2612895"/>
            <a:ext cx="8233195" cy="4620881"/>
          </a:xfrm>
          <a:custGeom>
            <a:rect b="b" l="l" r="r" t="t"/>
            <a:pathLst>
              <a:path extrusionOk="0" h="4620881" w="8233195">
                <a:moveTo>
                  <a:pt x="0" y="0"/>
                </a:moveTo>
                <a:lnTo>
                  <a:pt x="8233196" y="0"/>
                </a:lnTo>
                <a:lnTo>
                  <a:pt x="8233196" y="4620881"/>
                </a:lnTo>
                <a:lnTo>
                  <a:pt x="0" y="4620881"/>
                </a:lnTo>
                <a:lnTo>
                  <a:pt x="0" y="0"/>
                </a:lnTo>
                <a:close/>
              </a:path>
            </a:pathLst>
          </a:custGeom>
          <a:noFill/>
          <a:ln>
            <a:noFill/>
          </a:ln>
        </p:spPr>
      </p:sp>
      <p:sp>
        <p:nvSpPr>
          <p:cNvPr id="1665" name="Google Shape;1665;p39"/>
          <p:cNvSpPr/>
          <p:nvPr/>
        </p:nvSpPr>
        <p:spPr>
          <a:xfrm>
            <a:off x="10792129" y="-2895293"/>
            <a:ext cx="11221121" cy="11221121"/>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4">
              <a:alphaModFix/>
            </a:blip>
            <a:stretch>
              <a:fillRect b="-49999" l="0" r="0" t="0"/>
            </a:stretch>
          </a:blipFill>
          <a:ln cap="sq" cmpd="sng" w="142875">
            <a:solidFill>
              <a:srgbClr val="FFFFFF"/>
            </a:solidFill>
            <a:prstDash val="solid"/>
            <a:miter lim="8000"/>
            <a:headEnd len="sm" w="sm" type="none"/>
            <a:tailEnd len="sm" w="sm" type="none"/>
          </a:ln>
        </p:spPr>
      </p:sp>
      <p:grpSp>
        <p:nvGrpSpPr>
          <p:cNvPr id="1666" name="Google Shape;1666;p39"/>
          <p:cNvGrpSpPr/>
          <p:nvPr/>
        </p:nvGrpSpPr>
        <p:grpSpPr>
          <a:xfrm>
            <a:off x="8845781" y="-4790567"/>
            <a:ext cx="6165295" cy="6165295"/>
            <a:chOff x="0" y="0"/>
            <a:chExt cx="812800" cy="812800"/>
          </a:xfrm>
        </p:grpSpPr>
        <p:sp>
          <p:nvSpPr>
            <p:cNvPr id="1667" name="Google Shape;1667;p3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668" name="Google Shape;1668;p39"/>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9" name="Google Shape;1669;p39"/>
          <p:cNvGrpSpPr/>
          <p:nvPr/>
        </p:nvGrpSpPr>
        <p:grpSpPr>
          <a:xfrm>
            <a:off x="14204090" y="7529049"/>
            <a:ext cx="6165295" cy="6165295"/>
            <a:chOff x="0" y="0"/>
            <a:chExt cx="812800" cy="812800"/>
          </a:xfrm>
        </p:grpSpPr>
        <p:sp>
          <p:nvSpPr>
            <p:cNvPr id="1670" name="Google Shape;1670;p3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671" name="Google Shape;1671;p39"/>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2" name="Google Shape;1672;p39"/>
          <p:cNvGrpSpPr/>
          <p:nvPr/>
        </p:nvGrpSpPr>
        <p:grpSpPr>
          <a:xfrm>
            <a:off x="1477749" y="4055342"/>
            <a:ext cx="1176237" cy="1978302"/>
            <a:chOff x="0" y="-200025"/>
            <a:chExt cx="309791" cy="521035"/>
          </a:xfrm>
        </p:grpSpPr>
        <p:sp>
          <p:nvSpPr>
            <p:cNvPr id="1673" name="Google Shape;1673;p39"/>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9"/>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5" name="Google Shape;1675;p39"/>
          <p:cNvGrpSpPr/>
          <p:nvPr/>
        </p:nvGrpSpPr>
        <p:grpSpPr>
          <a:xfrm>
            <a:off x="5311461" y="4055342"/>
            <a:ext cx="1176237" cy="1978302"/>
            <a:chOff x="0" y="-200025"/>
            <a:chExt cx="309791" cy="521035"/>
          </a:xfrm>
        </p:grpSpPr>
        <p:sp>
          <p:nvSpPr>
            <p:cNvPr id="1676" name="Google Shape;1676;p39"/>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9"/>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8" name="Google Shape;1678;p39"/>
          <p:cNvGrpSpPr/>
          <p:nvPr/>
        </p:nvGrpSpPr>
        <p:grpSpPr>
          <a:xfrm>
            <a:off x="9144622" y="4055342"/>
            <a:ext cx="1176237" cy="1978302"/>
            <a:chOff x="0" y="-200025"/>
            <a:chExt cx="309791" cy="521035"/>
          </a:xfrm>
        </p:grpSpPr>
        <p:sp>
          <p:nvSpPr>
            <p:cNvPr id="1679" name="Google Shape;1679;p39"/>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9"/>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1" name="Google Shape;1681;p39"/>
          <p:cNvSpPr/>
          <p:nvPr/>
        </p:nvSpPr>
        <p:spPr>
          <a:xfrm>
            <a:off x="1708680" y="5067040"/>
            <a:ext cx="714375" cy="714375"/>
          </a:xfrm>
          <a:custGeom>
            <a:rect b="b" l="l" r="r" t="t"/>
            <a:pathLst>
              <a:path extrusionOk="0" h="714375" w="714375">
                <a:moveTo>
                  <a:pt x="0" y="0"/>
                </a:moveTo>
                <a:lnTo>
                  <a:pt x="714375" y="0"/>
                </a:lnTo>
                <a:lnTo>
                  <a:pt x="714375" y="714375"/>
                </a:lnTo>
                <a:lnTo>
                  <a:pt x="0" y="714375"/>
                </a:lnTo>
                <a:lnTo>
                  <a:pt x="0" y="0"/>
                </a:lnTo>
                <a:close/>
              </a:path>
            </a:pathLst>
          </a:custGeom>
          <a:noFill/>
          <a:ln>
            <a:noFill/>
          </a:ln>
        </p:spPr>
      </p:sp>
      <p:sp>
        <p:nvSpPr>
          <p:cNvPr id="1682" name="Google Shape;1682;p39"/>
          <p:cNvSpPr/>
          <p:nvPr/>
        </p:nvSpPr>
        <p:spPr>
          <a:xfrm>
            <a:off x="5542392" y="5067040"/>
            <a:ext cx="714375" cy="714375"/>
          </a:xfrm>
          <a:custGeom>
            <a:rect b="b" l="l" r="r" t="t"/>
            <a:pathLst>
              <a:path extrusionOk="0" h="714375" w="714375">
                <a:moveTo>
                  <a:pt x="0" y="0"/>
                </a:moveTo>
                <a:lnTo>
                  <a:pt x="714375" y="0"/>
                </a:lnTo>
                <a:lnTo>
                  <a:pt x="714375" y="714375"/>
                </a:lnTo>
                <a:lnTo>
                  <a:pt x="0" y="714375"/>
                </a:lnTo>
                <a:lnTo>
                  <a:pt x="0" y="0"/>
                </a:lnTo>
                <a:close/>
              </a:path>
            </a:pathLst>
          </a:custGeom>
          <a:noFill/>
          <a:ln>
            <a:noFill/>
          </a:ln>
        </p:spPr>
      </p:sp>
      <p:sp>
        <p:nvSpPr>
          <p:cNvPr id="1683" name="Google Shape;1683;p39"/>
          <p:cNvSpPr/>
          <p:nvPr/>
        </p:nvSpPr>
        <p:spPr>
          <a:xfrm>
            <a:off x="9375553" y="5067040"/>
            <a:ext cx="714375" cy="714375"/>
          </a:xfrm>
          <a:custGeom>
            <a:rect b="b" l="l" r="r" t="t"/>
            <a:pathLst>
              <a:path extrusionOk="0" h="714375" w="714375">
                <a:moveTo>
                  <a:pt x="0" y="0"/>
                </a:moveTo>
                <a:lnTo>
                  <a:pt x="714375" y="0"/>
                </a:lnTo>
                <a:lnTo>
                  <a:pt x="714375" y="714375"/>
                </a:lnTo>
                <a:lnTo>
                  <a:pt x="0" y="714375"/>
                </a:lnTo>
                <a:lnTo>
                  <a:pt x="0" y="0"/>
                </a:lnTo>
                <a:close/>
              </a:path>
            </a:pathLst>
          </a:custGeom>
          <a:noFill/>
          <a:ln>
            <a:noFill/>
          </a:ln>
        </p:spPr>
      </p:sp>
      <p:sp>
        <p:nvSpPr>
          <p:cNvPr id="1684" name="Google Shape;1684;p39"/>
          <p:cNvSpPr txBox="1"/>
          <p:nvPr/>
        </p:nvSpPr>
        <p:spPr>
          <a:xfrm>
            <a:off x="1345029" y="1129266"/>
            <a:ext cx="8387712"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FACILITIES SUPPORT &amp; PREPAREDNESS</a:t>
            </a:r>
            <a:endParaRPr/>
          </a:p>
        </p:txBody>
      </p:sp>
      <p:sp>
        <p:nvSpPr>
          <p:cNvPr id="1685" name="Google Shape;1685;p39"/>
          <p:cNvSpPr txBox="1"/>
          <p:nvPr/>
        </p:nvSpPr>
        <p:spPr>
          <a:xfrm>
            <a:off x="1478301" y="2648593"/>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Ensuring staff welfare, emergency readiness, and business continuity are essential pillars of a resilient and safe healthcare facility.</a:t>
            </a:r>
            <a:endParaRPr/>
          </a:p>
        </p:txBody>
      </p:sp>
      <p:sp>
        <p:nvSpPr>
          <p:cNvPr id="1686" name="Google Shape;1686;p39"/>
          <p:cNvSpPr txBox="1"/>
          <p:nvPr/>
        </p:nvSpPr>
        <p:spPr>
          <a:xfrm>
            <a:off x="1478301" y="6449979"/>
            <a:ext cx="2897057" cy="308876"/>
          </a:xfrm>
          <a:prstGeom prst="rect">
            <a:avLst/>
          </a:prstGeom>
          <a:noFill/>
          <a:ln>
            <a:noFill/>
          </a:ln>
        </p:spPr>
        <p:txBody>
          <a:bodyPr anchorCtr="0" anchor="t" bIns="0" lIns="0" spcFirstLastPara="1" rIns="0" wrap="square" tIns="0">
            <a:spAutoFit/>
          </a:bodyPr>
          <a:lstStyle/>
          <a:p>
            <a:pPr indent="0" lvl="0" marL="0" marR="0" rtl="0" algn="l">
              <a:lnSpc>
                <a:spcPct val="115039"/>
              </a:lnSpc>
              <a:spcBef>
                <a:spcPts val="0"/>
              </a:spcBef>
              <a:spcAft>
                <a:spcPts val="0"/>
              </a:spcAft>
              <a:buNone/>
            </a:pPr>
            <a:r>
              <a:rPr b="1" i="0" lang="en-US" sz="2141" u="none" cap="none" strike="noStrike">
                <a:solidFill>
                  <a:srgbClr val="FFFFFF"/>
                </a:solidFill>
                <a:latin typeface="Arial"/>
                <a:ea typeface="Arial"/>
                <a:cs typeface="Arial"/>
                <a:sym typeface="Arial"/>
              </a:rPr>
              <a:t>Staff Support</a:t>
            </a:r>
            <a:endParaRPr/>
          </a:p>
        </p:txBody>
      </p:sp>
      <p:sp>
        <p:nvSpPr>
          <p:cNvPr id="1687" name="Google Shape;1687;p39"/>
          <p:cNvSpPr txBox="1"/>
          <p:nvPr/>
        </p:nvSpPr>
        <p:spPr>
          <a:xfrm>
            <a:off x="5311461" y="6449979"/>
            <a:ext cx="2897057" cy="308876"/>
          </a:xfrm>
          <a:prstGeom prst="rect">
            <a:avLst/>
          </a:prstGeom>
          <a:noFill/>
          <a:ln>
            <a:noFill/>
          </a:ln>
        </p:spPr>
        <p:txBody>
          <a:bodyPr anchorCtr="0" anchor="t" bIns="0" lIns="0" spcFirstLastPara="1" rIns="0" wrap="square" tIns="0">
            <a:spAutoFit/>
          </a:bodyPr>
          <a:lstStyle/>
          <a:p>
            <a:pPr indent="0" lvl="0" marL="0" marR="0" rtl="0" algn="l">
              <a:lnSpc>
                <a:spcPct val="115039"/>
              </a:lnSpc>
              <a:spcBef>
                <a:spcPts val="0"/>
              </a:spcBef>
              <a:spcAft>
                <a:spcPts val="0"/>
              </a:spcAft>
              <a:buNone/>
            </a:pPr>
            <a:r>
              <a:rPr b="1" i="0" lang="en-US" sz="2141" u="none" cap="none" strike="noStrike">
                <a:solidFill>
                  <a:srgbClr val="FFFFFF"/>
                </a:solidFill>
                <a:latin typeface="Arial"/>
                <a:ea typeface="Arial"/>
                <a:cs typeface="Arial"/>
                <a:sym typeface="Arial"/>
              </a:rPr>
              <a:t>Emergency Readiness</a:t>
            </a:r>
            <a:endParaRPr/>
          </a:p>
        </p:txBody>
      </p:sp>
      <p:sp>
        <p:nvSpPr>
          <p:cNvPr id="1688" name="Google Shape;1688;p39"/>
          <p:cNvSpPr txBox="1"/>
          <p:nvPr/>
        </p:nvSpPr>
        <p:spPr>
          <a:xfrm>
            <a:off x="9144622" y="6449979"/>
            <a:ext cx="2897057" cy="308876"/>
          </a:xfrm>
          <a:prstGeom prst="rect">
            <a:avLst/>
          </a:prstGeom>
          <a:noFill/>
          <a:ln>
            <a:noFill/>
          </a:ln>
        </p:spPr>
        <p:txBody>
          <a:bodyPr anchorCtr="0" anchor="t" bIns="0" lIns="0" spcFirstLastPara="1" rIns="0" wrap="square" tIns="0">
            <a:spAutoFit/>
          </a:bodyPr>
          <a:lstStyle/>
          <a:p>
            <a:pPr indent="0" lvl="0" marL="0" marR="0" rtl="0" algn="l">
              <a:lnSpc>
                <a:spcPct val="115039"/>
              </a:lnSpc>
              <a:spcBef>
                <a:spcPts val="0"/>
              </a:spcBef>
              <a:spcAft>
                <a:spcPts val="0"/>
              </a:spcAft>
              <a:buNone/>
            </a:pPr>
            <a:r>
              <a:rPr b="1" i="0" lang="en-US" sz="2141" u="none" cap="none" strike="noStrike">
                <a:solidFill>
                  <a:srgbClr val="FFFFFF"/>
                </a:solidFill>
                <a:latin typeface="Arial"/>
                <a:ea typeface="Arial"/>
                <a:cs typeface="Arial"/>
                <a:sym typeface="Arial"/>
              </a:rPr>
              <a:t>Business Recovery</a:t>
            </a:r>
            <a:endParaRPr/>
          </a:p>
        </p:txBody>
      </p:sp>
      <p:sp>
        <p:nvSpPr>
          <p:cNvPr id="1689" name="Google Shape;1689;p39"/>
          <p:cNvSpPr txBox="1"/>
          <p:nvPr/>
        </p:nvSpPr>
        <p:spPr>
          <a:xfrm>
            <a:off x="1477749" y="6981825"/>
            <a:ext cx="2897057" cy="2276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Staff rooms, rest areas, and communication systems in place. Maintenance schedules upheld for all support facilities.</a:t>
            </a:r>
            <a:endParaRPr/>
          </a:p>
        </p:txBody>
      </p:sp>
      <p:sp>
        <p:nvSpPr>
          <p:cNvPr id="1690" name="Google Shape;1690;p39"/>
          <p:cNvSpPr txBox="1"/>
          <p:nvPr/>
        </p:nvSpPr>
        <p:spPr>
          <a:xfrm>
            <a:off x="5309858" y="6981825"/>
            <a:ext cx="2897057" cy="2276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Emergency, crisis, and disaster response plans documented and tested. Regular drills conducted for all staff levels.</a:t>
            </a:r>
            <a:endParaRPr/>
          </a:p>
        </p:txBody>
      </p:sp>
      <p:sp>
        <p:nvSpPr>
          <p:cNvPr id="1691" name="Google Shape;1691;p39"/>
          <p:cNvSpPr txBox="1"/>
          <p:nvPr/>
        </p:nvSpPr>
        <p:spPr>
          <a:xfrm>
            <a:off x="9140365" y="6981825"/>
            <a:ext cx="2897057" cy="2657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Business continuity plan with external support networks. Service priorities and contingencies clearly defined and communicated.</a:t>
            </a:r>
            <a:endParaRPr/>
          </a:p>
        </p:txBody>
      </p:sp>
      <p:sp>
        <p:nvSpPr>
          <p:cNvPr id="1692" name="Google Shape;1692;p39"/>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693" name="Google Shape;1693;p39"/>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694" name="Google Shape;1694;p39"/>
          <p:cNvSpPr/>
          <p:nvPr/>
        </p:nvSpPr>
        <p:spPr>
          <a:xfrm rot="6348290">
            <a:off x="-524725" y="9383247"/>
            <a:ext cx="1390374" cy="1260026"/>
          </a:xfrm>
          <a:custGeom>
            <a:rect b="b" l="l" r="r" t="t"/>
            <a:pathLst>
              <a:path extrusionOk="0" h="1260026" w="1390374">
                <a:moveTo>
                  <a:pt x="0" y="0"/>
                </a:moveTo>
                <a:lnTo>
                  <a:pt x="1390373" y="0"/>
                </a:lnTo>
                <a:lnTo>
                  <a:pt x="1390373" y="1260026"/>
                </a:lnTo>
                <a:lnTo>
                  <a:pt x="0" y="1260026"/>
                </a:lnTo>
                <a:lnTo>
                  <a:pt x="0" y="0"/>
                </a:lnTo>
                <a:close/>
              </a:path>
            </a:pathLst>
          </a:custGeom>
          <a:noFill/>
          <a:ln>
            <a:noFill/>
          </a:ln>
        </p:spPr>
      </p:sp>
      <p:sp>
        <p:nvSpPr>
          <p:cNvPr id="1695" name="Google Shape;1695;p39"/>
          <p:cNvSpPr/>
          <p:nvPr/>
        </p:nvSpPr>
        <p:spPr>
          <a:xfrm>
            <a:off x="17035950" y="-188944"/>
            <a:ext cx="1043000" cy="1358958"/>
          </a:xfrm>
          <a:custGeom>
            <a:rect b="b" l="l" r="r" t="t"/>
            <a:pathLst>
              <a:path extrusionOk="0" h="1358958" w="1043000">
                <a:moveTo>
                  <a:pt x="0" y="0"/>
                </a:moveTo>
                <a:lnTo>
                  <a:pt x="1043000" y="0"/>
                </a:lnTo>
                <a:lnTo>
                  <a:pt x="1043000" y="1358957"/>
                </a:lnTo>
                <a:lnTo>
                  <a:pt x="0" y="1358957"/>
                </a:lnTo>
                <a:lnTo>
                  <a:pt x="0" y="0"/>
                </a:lnTo>
                <a:close/>
              </a:path>
            </a:pathLst>
          </a:custGeom>
          <a:no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165" name="Shape 165"/>
        <p:cNvGrpSpPr/>
        <p:nvPr/>
      </p:nvGrpSpPr>
      <p:grpSpPr>
        <a:xfrm>
          <a:off x="0" y="0"/>
          <a:ext cx="0" cy="0"/>
          <a:chOff x="0" y="0"/>
          <a:chExt cx="0" cy="0"/>
        </a:xfrm>
      </p:grpSpPr>
      <p:grpSp>
        <p:nvGrpSpPr>
          <p:cNvPr id="166" name="Google Shape;166;p4"/>
          <p:cNvGrpSpPr/>
          <p:nvPr/>
        </p:nvGrpSpPr>
        <p:grpSpPr>
          <a:xfrm rot="5400000">
            <a:off x="9136289" y="-472693"/>
            <a:ext cx="11025476" cy="11232388"/>
            <a:chOff x="0" y="-38100"/>
            <a:chExt cx="461732" cy="470397"/>
          </a:xfrm>
        </p:grpSpPr>
        <p:sp>
          <p:nvSpPr>
            <p:cNvPr id="167" name="Google Shape;167;p4"/>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4"/>
          <p:cNvGrpSpPr/>
          <p:nvPr/>
        </p:nvGrpSpPr>
        <p:grpSpPr>
          <a:xfrm>
            <a:off x="13371046" y="512879"/>
            <a:ext cx="4326989" cy="4326989"/>
            <a:chOff x="0" y="0"/>
            <a:chExt cx="812800" cy="812800"/>
          </a:xfrm>
        </p:grpSpPr>
        <p:sp>
          <p:nvSpPr>
            <p:cNvPr id="170" name="Google Shape;17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4"/>
          <p:cNvGrpSpPr/>
          <p:nvPr/>
        </p:nvGrpSpPr>
        <p:grpSpPr>
          <a:xfrm>
            <a:off x="12069727" y="8919394"/>
            <a:ext cx="2602637" cy="2602637"/>
            <a:chOff x="0" y="0"/>
            <a:chExt cx="812800" cy="812800"/>
          </a:xfrm>
        </p:grpSpPr>
        <p:sp>
          <p:nvSpPr>
            <p:cNvPr id="173" name="Google Shape;17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4"/>
          <p:cNvGrpSpPr/>
          <p:nvPr/>
        </p:nvGrpSpPr>
        <p:grpSpPr>
          <a:xfrm>
            <a:off x="3351143" y="3691858"/>
            <a:ext cx="2964313" cy="2964313"/>
            <a:chOff x="0" y="0"/>
            <a:chExt cx="812800" cy="812800"/>
          </a:xfrm>
        </p:grpSpPr>
        <p:sp>
          <p:nvSpPr>
            <p:cNvPr id="176" name="Google Shape;17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4"/>
          <p:cNvGrpSpPr/>
          <p:nvPr/>
        </p:nvGrpSpPr>
        <p:grpSpPr>
          <a:xfrm>
            <a:off x="3713327" y="4054041"/>
            <a:ext cx="2239946" cy="2239946"/>
            <a:chOff x="0" y="0"/>
            <a:chExt cx="812800" cy="812800"/>
          </a:xfrm>
        </p:grpSpPr>
        <p:sp>
          <p:nvSpPr>
            <p:cNvPr id="179" name="Google Shape;17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4"/>
          <p:cNvGrpSpPr/>
          <p:nvPr/>
        </p:nvGrpSpPr>
        <p:grpSpPr>
          <a:xfrm>
            <a:off x="1091574" y="1089728"/>
            <a:ext cx="2964313" cy="2964313"/>
            <a:chOff x="0" y="0"/>
            <a:chExt cx="812800" cy="812800"/>
          </a:xfrm>
        </p:grpSpPr>
        <p:sp>
          <p:nvSpPr>
            <p:cNvPr id="182" name="Google Shape;18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4"/>
          <p:cNvGrpSpPr/>
          <p:nvPr/>
        </p:nvGrpSpPr>
        <p:grpSpPr>
          <a:xfrm>
            <a:off x="1453758" y="1451912"/>
            <a:ext cx="2239946" cy="2239946"/>
            <a:chOff x="0" y="0"/>
            <a:chExt cx="812800" cy="812800"/>
          </a:xfrm>
        </p:grpSpPr>
        <p:sp>
          <p:nvSpPr>
            <p:cNvPr id="185" name="Google Shape;18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4"/>
          <p:cNvGrpSpPr/>
          <p:nvPr/>
        </p:nvGrpSpPr>
        <p:grpSpPr>
          <a:xfrm>
            <a:off x="5736460" y="1089728"/>
            <a:ext cx="2964313" cy="2964313"/>
            <a:chOff x="0" y="0"/>
            <a:chExt cx="812800" cy="812800"/>
          </a:xfrm>
        </p:grpSpPr>
        <p:sp>
          <p:nvSpPr>
            <p:cNvPr id="188" name="Google Shape;18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4"/>
          <p:cNvGrpSpPr/>
          <p:nvPr/>
        </p:nvGrpSpPr>
        <p:grpSpPr>
          <a:xfrm>
            <a:off x="6098644" y="1451912"/>
            <a:ext cx="2239946" cy="2239946"/>
            <a:chOff x="0" y="0"/>
            <a:chExt cx="812800" cy="812800"/>
          </a:xfrm>
        </p:grpSpPr>
        <p:sp>
          <p:nvSpPr>
            <p:cNvPr id="191" name="Google Shape;19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4"/>
          <p:cNvGrpSpPr/>
          <p:nvPr/>
        </p:nvGrpSpPr>
        <p:grpSpPr>
          <a:xfrm>
            <a:off x="1028700" y="6293987"/>
            <a:ext cx="2964313" cy="2964313"/>
            <a:chOff x="0" y="0"/>
            <a:chExt cx="812800" cy="812800"/>
          </a:xfrm>
        </p:grpSpPr>
        <p:sp>
          <p:nvSpPr>
            <p:cNvPr id="194" name="Google Shape;19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4"/>
          <p:cNvGrpSpPr/>
          <p:nvPr/>
        </p:nvGrpSpPr>
        <p:grpSpPr>
          <a:xfrm>
            <a:off x="1390884" y="6656171"/>
            <a:ext cx="2239946" cy="2239946"/>
            <a:chOff x="0" y="0"/>
            <a:chExt cx="812800" cy="812800"/>
          </a:xfrm>
        </p:grpSpPr>
        <p:sp>
          <p:nvSpPr>
            <p:cNvPr id="197" name="Google Shape;19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4"/>
          <p:cNvGrpSpPr/>
          <p:nvPr/>
        </p:nvGrpSpPr>
        <p:grpSpPr>
          <a:xfrm>
            <a:off x="5673586" y="6293987"/>
            <a:ext cx="2964313" cy="2964313"/>
            <a:chOff x="0" y="0"/>
            <a:chExt cx="812800" cy="812800"/>
          </a:xfrm>
        </p:grpSpPr>
        <p:sp>
          <p:nvSpPr>
            <p:cNvPr id="200" name="Google Shape;20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4"/>
          <p:cNvGrpSpPr/>
          <p:nvPr/>
        </p:nvGrpSpPr>
        <p:grpSpPr>
          <a:xfrm>
            <a:off x="6035770" y="6656171"/>
            <a:ext cx="2239946" cy="2239946"/>
            <a:chOff x="0" y="0"/>
            <a:chExt cx="812800" cy="812800"/>
          </a:xfrm>
        </p:grpSpPr>
        <p:sp>
          <p:nvSpPr>
            <p:cNvPr id="203" name="Google Shape;20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4"/>
          <p:cNvSpPr/>
          <p:nvPr/>
        </p:nvSpPr>
        <p:spPr>
          <a:xfrm>
            <a:off x="4562080" y="1858316"/>
            <a:ext cx="684985" cy="645044"/>
          </a:xfrm>
          <a:custGeom>
            <a:rect b="b" l="l" r="r" t="t"/>
            <a:pathLst>
              <a:path extrusionOk="0" h="645044" w="684985">
                <a:moveTo>
                  <a:pt x="0" y="0"/>
                </a:moveTo>
                <a:lnTo>
                  <a:pt x="684986" y="0"/>
                </a:lnTo>
                <a:lnTo>
                  <a:pt x="684986" y="645044"/>
                </a:lnTo>
                <a:lnTo>
                  <a:pt x="0" y="645044"/>
                </a:lnTo>
                <a:lnTo>
                  <a:pt x="0" y="0"/>
                </a:lnTo>
                <a:close/>
              </a:path>
            </a:pathLst>
          </a:custGeom>
          <a:blipFill rotWithShape="1">
            <a:blip r:embed="rId3">
              <a:alphaModFix/>
            </a:blip>
            <a:stretch>
              <a:fillRect b="0" l="0" r="0" t="0"/>
            </a:stretch>
          </a:blipFill>
          <a:ln>
            <a:noFill/>
          </a:ln>
        </p:spPr>
      </p:sp>
      <p:sp>
        <p:nvSpPr>
          <p:cNvPr id="206" name="Google Shape;206;p4"/>
          <p:cNvSpPr txBox="1"/>
          <p:nvPr/>
        </p:nvSpPr>
        <p:spPr>
          <a:xfrm>
            <a:off x="9792938" y="1502147"/>
            <a:ext cx="7458511" cy="1563601"/>
          </a:xfrm>
          <a:prstGeom prst="rect">
            <a:avLst/>
          </a:prstGeom>
          <a:noFill/>
          <a:ln>
            <a:noFill/>
          </a:ln>
        </p:spPr>
        <p:txBody>
          <a:bodyPr anchorCtr="0" anchor="t" bIns="0" lIns="0" spcFirstLastPara="1" rIns="0" wrap="square" tIns="0">
            <a:spAutoFit/>
          </a:bodyPr>
          <a:lstStyle/>
          <a:p>
            <a:pPr indent="0" lvl="0" marL="0" marR="0" rtl="0" algn="r">
              <a:lnSpc>
                <a:spcPct val="93012"/>
              </a:lnSpc>
              <a:spcBef>
                <a:spcPts val="0"/>
              </a:spcBef>
              <a:spcAft>
                <a:spcPts val="0"/>
              </a:spcAft>
              <a:buNone/>
            </a:pPr>
            <a:r>
              <a:rPr b="1" i="0" lang="en-US" sz="6154" u="none" cap="none" strike="noStrike">
                <a:solidFill>
                  <a:srgbClr val="004AAD"/>
                </a:solidFill>
                <a:latin typeface="Poppins"/>
                <a:ea typeface="Poppins"/>
                <a:cs typeface="Poppins"/>
                <a:sym typeface="Poppins"/>
              </a:rPr>
              <a:t>MSQH AIMS SYSTEM OVERVIEW</a:t>
            </a:r>
            <a:endParaRPr/>
          </a:p>
        </p:txBody>
      </p:sp>
      <p:sp>
        <p:nvSpPr>
          <p:cNvPr id="207" name="Google Shape;207;p4"/>
          <p:cNvSpPr txBox="1"/>
          <p:nvPr/>
        </p:nvSpPr>
        <p:spPr>
          <a:xfrm>
            <a:off x="10925051" y="3748208"/>
            <a:ext cx="6983048"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The AIMS (Accreditation Information Management System) supports centralised evidence collection and compliance tracking, enabling hospitals to manage documentation efficiently and maintain real-time visibility of accreditation status.</a:t>
            </a:r>
            <a:endParaRPr/>
          </a:p>
        </p:txBody>
      </p:sp>
      <p:sp>
        <p:nvSpPr>
          <p:cNvPr id="208" name="Google Shape;208;p4"/>
          <p:cNvSpPr txBox="1"/>
          <p:nvPr/>
        </p:nvSpPr>
        <p:spPr>
          <a:xfrm>
            <a:off x="11064264" y="5535797"/>
            <a:ext cx="6843834" cy="15163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AIMS improves survey readiness through transparent reporting and centralised documentation. It aligns hospital operations with MSQH 7th Edition standards, ensuring consistent quality monitoring and continuous improvement across all departments.</a:t>
            </a:r>
            <a:endParaRPr/>
          </a:p>
        </p:txBody>
      </p:sp>
      <p:sp>
        <p:nvSpPr>
          <p:cNvPr id="209" name="Google Shape;209;p4"/>
          <p:cNvSpPr txBox="1"/>
          <p:nvPr/>
        </p:nvSpPr>
        <p:spPr>
          <a:xfrm>
            <a:off x="1727848" y="2244039"/>
            <a:ext cx="1691765"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Evidence of Compliance</a:t>
            </a:r>
            <a:endParaRPr/>
          </a:p>
        </p:txBody>
      </p:sp>
      <p:sp>
        <p:nvSpPr>
          <p:cNvPr id="210" name="Google Shape;210;p4"/>
          <p:cNvSpPr txBox="1"/>
          <p:nvPr/>
        </p:nvSpPr>
        <p:spPr>
          <a:xfrm>
            <a:off x="6372734" y="2077351"/>
            <a:ext cx="1691765"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Compliance Tracking</a:t>
            </a:r>
            <a:endParaRPr/>
          </a:p>
        </p:txBody>
      </p:sp>
      <p:sp>
        <p:nvSpPr>
          <p:cNvPr id="211" name="Google Shape;211;p4"/>
          <p:cNvSpPr txBox="1"/>
          <p:nvPr/>
        </p:nvSpPr>
        <p:spPr>
          <a:xfrm>
            <a:off x="1664974" y="7284821"/>
            <a:ext cx="1691765"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Survey Readiness</a:t>
            </a:r>
            <a:endParaRPr/>
          </a:p>
        </p:txBody>
      </p:sp>
      <p:sp>
        <p:nvSpPr>
          <p:cNvPr id="212" name="Google Shape;212;p4"/>
          <p:cNvSpPr txBox="1"/>
          <p:nvPr/>
        </p:nvSpPr>
        <p:spPr>
          <a:xfrm>
            <a:off x="6172815" y="7284821"/>
            <a:ext cx="1965856" cy="51168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US" sz="2100" u="none" cap="none" strike="noStrike">
                <a:solidFill>
                  <a:srgbClr val="FFFFFF"/>
                </a:solidFill>
                <a:latin typeface="Montserrat"/>
                <a:ea typeface="Montserrat"/>
                <a:cs typeface="Montserrat"/>
                <a:sym typeface="Montserrat"/>
              </a:rPr>
              <a:t>Real-Time Monitoring</a:t>
            </a:r>
            <a:endParaRPr/>
          </a:p>
        </p:txBody>
      </p:sp>
      <p:sp>
        <p:nvSpPr>
          <p:cNvPr id="213" name="Google Shape;213;p4"/>
          <p:cNvSpPr txBox="1"/>
          <p:nvPr/>
        </p:nvSpPr>
        <p:spPr>
          <a:xfrm>
            <a:off x="4036238" y="4807564"/>
            <a:ext cx="1594122" cy="415010"/>
          </a:xfrm>
          <a:prstGeom prst="rect">
            <a:avLst/>
          </a:prstGeom>
          <a:noFill/>
          <a:ln>
            <a:noFill/>
          </a:ln>
        </p:spPr>
        <p:txBody>
          <a:bodyPr anchorCtr="0" anchor="t" bIns="0" lIns="0" spcFirstLastPara="1" rIns="0" wrap="square" tIns="0">
            <a:spAutoFit/>
          </a:bodyPr>
          <a:lstStyle/>
          <a:p>
            <a:pPr indent="0" lvl="0" marL="0" marR="0" rtl="0" algn="ctr">
              <a:lnSpc>
                <a:spcPct val="95982"/>
              </a:lnSpc>
              <a:spcBef>
                <a:spcPts val="0"/>
              </a:spcBef>
              <a:spcAft>
                <a:spcPts val="0"/>
              </a:spcAft>
              <a:buNone/>
            </a:pPr>
            <a:r>
              <a:rPr b="1" i="0" lang="en-US" sz="3186" u="none" cap="none" strike="noStrike">
                <a:solidFill>
                  <a:srgbClr val="004AAD"/>
                </a:solidFill>
                <a:latin typeface="Montserrat"/>
                <a:ea typeface="Montserrat"/>
                <a:cs typeface="Montserrat"/>
                <a:sym typeface="Montserrat"/>
              </a:rPr>
              <a:t>AIMS</a:t>
            </a:r>
            <a:endParaRPr/>
          </a:p>
        </p:txBody>
      </p:sp>
      <p:sp>
        <p:nvSpPr>
          <p:cNvPr id="214" name="Google Shape;214;p4"/>
          <p:cNvSpPr/>
          <p:nvPr/>
        </p:nvSpPr>
        <p:spPr>
          <a:xfrm>
            <a:off x="6932652" y="4863527"/>
            <a:ext cx="602156" cy="601032"/>
          </a:xfrm>
          <a:custGeom>
            <a:rect b="b" l="l" r="r" t="t"/>
            <a:pathLst>
              <a:path extrusionOk="0" h="601032" w="602156">
                <a:moveTo>
                  <a:pt x="0" y="0"/>
                </a:moveTo>
                <a:lnTo>
                  <a:pt x="602156" y="0"/>
                </a:lnTo>
                <a:lnTo>
                  <a:pt x="602156" y="601032"/>
                </a:lnTo>
                <a:lnTo>
                  <a:pt x="0" y="601032"/>
                </a:lnTo>
                <a:lnTo>
                  <a:pt x="0" y="0"/>
                </a:lnTo>
                <a:close/>
              </a:path>
            </a:pathLst>
          </a:custGeom>
          <a:blipFill rotWithShape="1">
            <a:blip r:embed="rId4">
              <a:alphaModFix/>
            </a:blip>
            <a:stretch>
              <a:fillRect b="0" l="0" r="0" t="0"/>
            </a:stretch>
          </a:blipFill>
          <a:ln>
            <a:noFill/>
          </a:ln>
        </p:spPr>
      </p:sp>
      <p:sp>
        <p:nvSpPr>
          <p:cNvPr id="215" name="Google Shape;215;p4"/>
          <p:cNvSpPr/>
          <p:nvPr/>
        </p:nvSpPr>
        <p:spPr>
          <a:xfrm>
            <a:off x="4599096" y="7453757"/>
            <a:ext cx="496433" cy="612586"/>
          </a:xfrm>
          <a:custGeom>
            <a:rect b="b" l="l" r="r" t="t"/>
            <a:pathLst>
              <a:path extrusionOk="0" h="612586" w="496433">
                <a:moveTo>
                  <a:pt x="0" y="0"/>
                </a:moveTo>
                <a:lnTo>
                  <a:pt x="496433" y="0"/>
                </a:lnTo>
                <a:lnTo>
                  <a:pt x="496433" y="612586"/>
                </a:lnTo>
                <a:lnTo>
                  <a:pt x="0" y="612586"/>
                </a:lnTo>
                <a:lnTo>
                  <a:pt x="0" y="0"/>
                </a:lnTo>
                <a:close/>
              </a:path>
            </a:pathLst>
          </a:custGeom>
          <a:blipFill rotWithShape="1">
            <a:blip r:embed="rId5">
              <a:alphaModFix/>
            </a:blip>
            <a:stretch>
              <a:fillRect b="0" l="0" r="0" t="0"/>
            </a:stretch>
          </a:blipFill>
          <a:ln>
            <a:noFill/>
          </a:ln>
        </p:spPr>
      </p:sp>
      <p:sp>
        <p:nvSpPr>
          <p:cNvPr id="216" name="Google Shape;216;p4"/>
          <p:cNvSpPr/>
          <p:nvPr/>
        </p:nvSpPr>
        <p:spPr>
          <a:xfrm>
            <a:off x="2102541" y="4795574"/>
            <a:ext cx="662471" cy="661487"/>
          </a:xfrm>
          <a:custGeom>
            <a:rect b="b" l="l" r="r" t="t"/>
            <a:pathLst>
              <a:path extrusionOk="0" h="661487" w="662471">
                <a:moveTo>
                  <a:pt x="0" y="0"/>
                </a:moveTo>
                <a:lnTo>
                  <a:pt x="662472" y="0"/>
                </a:lnTo>
                <a:lnTo>
                  <a:pt x="662472" y="661487"/>
                </a:lnTo>
                <a:lnTo>
                  <a:pt x="0" y="661487"/>
                </a:lnTo>
                <a:lnTo>
                  <a:pt x="0" y="0"/>
                </a:lnTo>
                <a:close/>
              </a:path>
            </a:pathLst>
          </a:custGeom>
          <a:blipFill rotWithShape="1">
            <a:blip r:embed="rId6">
              <a:alphaModFix/>
            </a:blip>
            <a:stretch>
              <a:fillRect b="0" l="0" r="0" t="0"/>
            </a:stretch>
          </a:blipFill>
          <a:ln>
            <a:noFill/>
          </a:ln>
        </p:spPr>
      </p:sp>
      <p:grpSp>
        <p:nvGrpSpPr>
          <p:cNvPr id="217" name="Google Shape;217;p4"/>
          <p:cNvGrpSpPr/>
          <p:nvPr/>
        </p:nvGrpSpPr>
        <p:grpSpPr>
          <a:xfrm>
            <a:off x="9123674" y="6732162"/>
            <a:ext cx="1383493" cy="1383493"/>
            <a:chOff x="0" y="0"/>
            <a:chExt cx="812800" cy="812800"/>
          </a:xfrm>
        </p:grpSpPr>
        <p:sp>
          <p:nvSpPr>
            <p:cNvPr id="218" name="Google Shape;21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p4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701" name="Google Shape;1701;p40"/>
          <p:cNvGrpSpPr/>
          <p:nvPr/>
        </p:nvGrpSpPr>
        <p:grpSpPr>
          <a:xfrm>
            <a:off x="-3791537" y="6430189"/>
            <a:ext cx="11431788" cy="11431788"/>
            <a:chOff x="0" y="0"/>
            <a:chExt cx="812800" cy="812800"/>
          </a:xfrm>
        </p:grpSpPr>
        <p:sp>
          <p:nvSpPr>
            <p:cNvPr id="1702" name="Google Shape;1702;p4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703" name="Google Shape;1703;p40"/>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4" name="Google Shape;1704;p40"/>
          <p:cNvGrpSpPr/>
          <p:nvPr/>
        </p:nvGrpSpPr>
        <p:grpSpPr>
          <a:xfrm>
            <a:off x="-5879615" y="-3413610"/>
            <a:ext cx="11431788" cy="11431788"/>
            <a:chOff x="0" y="0"/>
            <a:chExt cx="812800" cy="812800"/>
          </a:xfrm>
        </p:grpSpPr>
        <p:sp>
          <p:nvSpPr>
            <p:cNvPr id="1705" name="Google Shape;1705;p4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706" name="Google Shape;1706;p40"/>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7" name="Google Shape;1707;p40"/>
          <p:cNvSpPr/>
          <p:nvPr/>
        </p:nvSpPr>
        <p:spPr>
          <a:xfrm>
            <a:off x="8387187" y="6181279"/>
            <a:ext cx="8483065" cy="4761120"/>
          </a:xfrm>
          <a:custGeom>
            <a:rect b="b" l="l" r="r" t="t"/>
            <a:pathLst>
              <a:path extrusionOk="0" h="4761120" w="8483065">
                <a:moveTo>
                  <a:pt x="0" y="0"/>
                </a:moveTo>
                <a:lnTo>
                  <a:pt x="8483065" y="0"/>
                </a:lnTo>
                <a:lnTo>
                  <a:pt x="8483065" y="4761120"/>
                </a:lnTo>
                <a:lnTo>
                  <a:pt x="0" y="4761120"/>
                </a:lnTo>
                <a:lnTo>
                  <a:pt x="0" y="0"/>
                </a:lnTo>
                <a:close/>
              </a:path>
            </a:pathLst>
          </a:custGeom>
          <a:noFill/>
          <a:ln>
            <a:noFill/>
          </a:ln>
        </p:spPr>
      </p:sp>
      <p:sp>
        <p:nvSpPr>
          <p:cNvPr id="1708" name="Google Shape;1708;p40"/>
          <p:cNvSpPr/>
          <p:nvPr/>
        </p:nvSpPr>
        <p:spPr>
          <a:xfrm rot="-2700000">
            <a:off x="2159190" y="5066191"/>
            <a:ext cx="6593784" cy="3700762"/>
          </a:xfrm>
          <a:custGeom>
            <a:rect b="b" l="l" r="r" t="t"/>
            <a:pathLst>
              <a:path extrusionOk="0" h="3700762" w="6593784">
                <a:moveTo>
                  <a:pt x="0" y="0"/>
                </a:moveTo>
                <a:lnTo>
                  <a:pt x="6593784" y="0"/>
                </a:lnTo>
                <a:lnTo>
                  <a:pt x="6593784" y="3700761"/>
                </a:lnTo>
                <a:lnTo>
                  <a:pt x="0" y="3700761"/>
                </a:lnTo>
                <a:lnTo>
                  <a:pt x="0" y="0"/>
                </a:lnTo>
                <a:close/>
              </a:path>
            </a:pathLst>
          </a:custGeom>
          <a:noFill/>
          <a:ln>
            <a:noFill/>
          </a:ln>
        </p:spPr>
      </p:sp>
      <p:sp>
        <p:nvSpPr>
          <p:cNvPr id="1709" name="Google Shape;1709;p40"/>
          <p:cNvSpPr/>
          <p:nvPr/>
        </p:nvSpPr>
        <p:spPr>
          <a:xfrm>
            <a:off x="-1276076" y="476858"/>
            <a:ext cx="9291563" cy="9291563"/>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4">
              <a:alphaModFix/>
            </a:blip>
            <a:stretch>
              <a:fillRect b="0" l="0" r="0" t="0"/>
            </a:stretch>
          </a:blipFill>
          <a:ln cap="sq" cmpd="sng" w="142875">
            <a:solidFill>
              <a:srgbClr val="FFFFFF"/>
            </a:solidFill>
            <a:prstDash val="solid"/>
            <a:miter lim="8000"/>
            <a:headEnd len="sm" w="sm" type="none"/>
            <a:tailEnd len="sm" w="sm" type="none"/>
          </a:ln>
        </p:spPr>
      </p:sp>
      <p:grpSp>
        <p:nvGrpSpPr>
          <p:cNvPr id="1710" name="Google Shape;1710;p40"/>
          <p:cNvGrpSpPr/>
          <p:nvPr/>
        </p:nvGrpSpPr>
        <p:grpSpPr>
          <a:xfrm>
            <a:off x="8846516" y="4133251"/>
            <a:ext cx="1176237" cy="1833641"/>
            <a:chOff x="0" y="-161925"/>
            <a:chExt cx="309791" cy="482935"/>
          </a:xfrm>
        </p:grpSpPr>
        <p:sp>
          <p:nvSpPr>
            <p:cNvPr id="1711" name="Google Shape;1711;p40"/>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40"/>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3" name="Google Shape;1713;p40"/>
          <p:cNvGrpSpPr/>
          <p:nvPr/>
        </p:nvGrpSpPr>
        <p:grpSpPr>
          <a:xfrm>
            <a:off x="8387187" y="6299158"/>
            <a:ext cx="8483065" cy="3054392"/>
            <a:chOff x="0" y="-161925"/>
            <a:chExt cx="2234223" cy="804449"/>
          </a:xfrm>
        </p:grpSpPr>
        <p:sp>
          <p:nvSpPr>
            <p:cNvPr id="1714" name="Google Shape;1714;p40"/>
            <p:cNvSpPr/>
            <p:nvPr/>
          </p:nvSpPr>
          <p:spPr>
            <a:xfrm>
              <a:off x="0" y="0"/>
              <a:ext cx="2234223" cy="642524"/>
            </a:xfrm>
            <a:custGeom>
              <a:rect b="b" l="l" r="r" t="t"/>
              <a:pathLst>
                <a:path extrusionOk="0" h="642524" w="2234223">
                  <a:moveTo>
                    <a:pt x="9126" y="0"/>
                  </a:moveTo>
                  <a:lnTo>
                    <a:pt x="2225097" y="0"/>
                  </a:lnTo>
                  <a:cubicBezTo>
                    <a:pt x="2227517" y="0"/>
                    <a:pt x="2229838" y="962"/>
                    <a:pt x="2231550" y="2673"/>
                  </a:cubicBezTo>
                  <a:cubicBezTo>
                    <a:pt x="2233261" y="4385"/>
                    <a:pt x="2234223" y="6706"/>
                    <a:pt x="2234223" y="9126"/>
                  </a:cubicBezTo>
                  <a:lnTo>
                    <a:pt x="2234223" y="633398"/>
                  </a:lnTo>
                  <a:cubicBezTo>
                    <a:pt x="2234223" y="638438"/>
                    <a:pt x="2230137" y="642524"/>
                    <a:pt x="2225097" y="642524"/>
                  </a:cubicBezTo>
                  <a:lnTo>
                    <a:pt x="9126" y="642524"/>
                  </a:lnTo>
                  <a:cubicBezTo>
                    <a:pt x="4086" y="642524"/>
                    <a:pt x="0" y="638438"/>
                    <a:pt x="0" y="633398"/>
                  </a:cubicBezTo>
                  <a:lnTo>
                    <a:pt x="0" y="9126"/>
                  </a:lnTo>
                  <a:cubicBezTo>
                    <a:pt x="0" y="6706"/>
                    <a:pt x="962" y="4385"/>
                    <a:pt x="2673" y="2673"/>
                  </a:cubicBezTo>
                  <a:cubicBezTo>
                    <a:pt x="4385" y="962"/>
                    <a:pt x="6706" y="0"/>
                    <a:pt x="9126"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40"/>
            <p:cNvSpPr txBox="1"/>
            <p:nvPr/>
          </p:nvSpPr>
          <p:spPr>
            <a:xfrm>
              <a:off x="0" y="-161925"/>
              <a:ext cx="2234223" cy="804449"/>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6" name="Google Shape;1716;p40"/>
          <p:cNvGrpSpPr/>
          <p:nvPr/>
        </p:nvGrpSpPr>
        <p:grpSpPr>
          <a:xfrm>
            <a:off x="8846516" y="6775309"/>
            <a:ext cx="1176237" cy="1833641"/>
            <a:chOff x="0" y="-161925"/>
            <a:chExt cx="309791" cy="482935"/>
          </a:xfrm>
        </p:grpSpPr>
        <p:sp>
          <p:nvSpPr>
            <p:cNvPr id="1717" name="Google Shape;1717;p40"/>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40"/>
            <p:cNvSpPr txBox="1"/>
            <p:nvPr/>
          </p:nvSpPr>
          <p:spPr>
            <a:xfrm>
              <a:off x="0" y="-161925"/>
              <a:ext cx="309791" cy="482935"/>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9" name="Google Shape;1719;p40"/>
          <p:cNvGrpSpPr/>
          <p:nvPr/>
        </p:nvGrpSpPr>
        <p:grpSpPr>
          <a:xfrm>
            <a:off x="-8871124" y="3392760"/>
            <a:ext cx="11431788" cy="11431788"/>
            <a:chOff x="0" y="0"/>
            <a:chExt cx="812800" cy="812800"/>
          </a:xfrm>
        </p:grpSpPr>
        <p:sp>
          <p:nvSpPr>
            <p:cNvPr id="1720" name="Google Shape;1720;p4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721" name="Google Shape;1721;p40"/>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2" name="Google Shape;1722;p40"/>
          <p:cNvGrpSpPr/>
          <p:nvPr/>
        </p:nvGrpSpPr>
        <p:grpSpPr>
          <a:xfrm>
            <a:off x="-2887734" y="-1092509"/>
            <a:ext cx="5105125" cy="5105125"/>
            <a:chOff x="0" y="0"/>
            <a:chExt cx="812800" cy="812800"/>
          </a:xfrm>
        </p:grpSpPr>
        <p:sp>
          <p:nvSpPr>
            <p:cNvPr id="1723" name="Google Shape;1723;p4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724" name="Google Shape;1724;p40"/>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5" name="Google Shape;1725;p40"/>
          <p:cNvGrpSpPr/>
          <p:nvPr/>
        </p:nvGrpSpPr>
        <p:grpSpPr>
          <a:xfrm>
            <a:off x="1549173" y="9108654"/>
            <a:ext cx="5105125" cy="5105125"/>
            <a:chOff x="0" y="0"/>
            <a:chExt cx="812800" cy="812800"/>
          </a:xfrm>
        </p:grpSpPr>
        <p:sp>
          <p:nvSpPr>
            <p:cNvPr id="1726" name="Google Shape;1726;p4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727" name="Google Shape;1727;p40"/>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8" name="Google Shape;1728;p40"/>
          <p:cNvSpPr/>
          <p:nvPr/>
        </p:nvSpPr>
        <p:spPr>
          <a:xfrm>
            <a:off x="9133363" y="4972421"/>
            <a:ext cx="675084" cy="727359"/>
          </a:xfrm>
          <a:custGeom>
            <a:rect b="b" l="l" r="r" t="t"/>
            <a:pathLst>
              <a:path extrusionOk="0" h="727359" w="675084">
                <a:moveTo>
                  <a:pt x="0" y="0"/>
                </a:moveTo>
                <a:lnTo>
                  <a:pt x="675085" y="0"/>
                </a:lnTo>
                <a:lnTo>
                  <a:pt x="675085" y="727359"/>
                </a:lnTo>
                <a:lnTo>
                  <a:pt x="0" y="727359"/>
                </a:lnTo>
                <a:lnTo>
                  <a:pt x="0" y="0"/>
                </a:lnTo>
                <a:close/>
              </a:path>
            </a:pathLst>
          </a:custGeom>
          <a:blipFill rotWithShape="1">
            <a:blip r:embed="rId5">
              <a:alphaModFix/>
            </a:blip>
            <a:stretch>
              <a:fillRect b="0" l="0" r="0" t="0"/>
            </a:stretch>
          </a:blipFill>
          <a:ln>
            <a:noFill/>
          </a:ln>
        </p:spPr>
      </p:sp>
      <p:sp>
        <p:nvSpPr>
          <p:cNvPr id="1729" name="Google Shape;1729;p40"/>
          <p:cNvSpPr/>
          <p:nvPr/>
        </p:nvSpPr>
        <p:spPr>
          <a:xfrm>
            <a:off x="9197427" y="7719530"/>
            <a:ext cx="494650" cy="598665"/>
          </a:xfrm>
          <a:custGeom>
            <a:rect b="b" l="l" r="r" t="t"/>
            <a:pathLst>
              <a:path extrusionOk="0" h="598665" w="494650">
                <a:moveTo>
                  <a:pt x="0" y="0"/>
                </a:moveTo>
                <a:lnTo>
                  <a:pt x="494651" y="0"/>
                </a:lnTo>
                <a:lnTo>
                  <a:pt x="494651" y="598665"/>
                </a:lnTo>
                <a:lnTo>
                  <a:pt x="0" y="598665"/>
                </a:lnTo>
                <a:lnTo>
                  <a:pt x="0" y="0"/>
                </a:lnTo>
                <a:close/>
              </a:path>
            </a:pathLst>
          </a:custGeom>
          <a:blipFill rotWithShape="1">
            <a:blip r:embed="rId6">
              <a:alphaModFix/>
            </a:blip>
            <a:stretch>
              <a:fillRect b="0" l="0" r="0" t="0"/>
            </a:stretch>
          </a:blipFill>
          <a:ln>
            <a:noFill/>
          </a:ln>
        </p:spPr>
      </p:sp>
      <p:sp>
        <p:nvSpPr>
          <p:cNvPr id="1730" name="Google Shape;1730;p40"/>
          <p:cNvSpPr txBox="1"/>
          <p:nvPr/>
        </p:nvSpPr>
        <p:spPr>
          <a:xfrm>
            <a:off x="8846516" y="937963"/>
            <a:ext cx="12313527"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SAFETY &amp; PERFORMANCE IMPROVEMENT ACTIVITIES</a:t>
            </a:r>
            <a:endParaRPr/>
          </a:p>
        </p:txBody>
      </p:sp>
      <p:sp>
        <p:nvSpPr>
          <p:cNvPr id="1731" name="Google Shape;1731;p40"/>
          <p:cNvSpPr txBox="1"/>
          <p:nvPr/>
        </p:nvSpPr>
        <p:spPr>
          <a:xfrm>
            <a:off x="10457664" y="4748059"/>
            <a:ext cx="6085306" cy="2984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000000"/>
                </a:solidFill>
                <a:latin typeface="Arial"/>
                <a:ea typeface="Arial"/>
                <a:cs typeface="Arial"/>
                <a:sym typeface="Arial"/>
              </a:rPr>
              <a:t>Data Measurement &amp; Benchmarking</a:t>
            </a:r>
            <a:endParaRPr/>
          </a:p>
        </p:txBody>
      </p:sp>
      <p:sp>
        <p:nvSpPr>
          <p:cNvPr id="1732" name="Google Shape;1732;p40"/>
          <p:cNvSpPr txBox="1"/>
          <p:nvPr/>
        </p:nvSpPr>
        <p:spPr>
          <a:xfrm>
            <a:off x="10457664" y="7091667"/>
            <a:ext cx="6085306" cy="2984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000000"/>
                </a:solidFill>
                <a:latin typeface="Arial"/>
                <a:ea typeface="Arial"/>
                <a:cs typeface="Arial"/>
                <a:sym typeface="Arial"/>
              </a:rPr>
              <a:t>Accountability &amp; Responsibility Systems</a:t>
            </a:r>
            <a:endParaRPr/>
          </a:p>
        </p:txBody>
      </p:sp>
      <p:sp>
        <p:nvSpPr>
          <p:cNvPr id="1733" name="Google Shape;1733;p40"/>
          <p:cNvSpPr txBox="1"/>
          <p:nvPr/>
        </p:nvSpPr>
        <p:spPr>
          <a:xfrm>
            <a:off x="10457664" y="5248707"/>
            <a:ext cx="6085306"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Systematic collection and analysis of performance data against national and international benchmarks to identify gaps and drive quality improvement.</a:t>
            </a:r>
            <a:endParaRPr/>
          </a:p>
        </p:txBody>
      </p:sp>
      <p:sp>
        <p:nvSpPr>
          <p:cNvPr id="1734" name="Google Shape;1734;p40"/>
          <p:cNvSpPr txBox="1"/>
          <p:nvPr/>
        </p:nvSpPr>
        <p:spPr>
          <a:xfrm>
            <a:off x="10457664" y="7527620"/>
            <a:ext cx="6085306"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Clear lines of accountability ensure all departments own their safety programs, with defined roles, reporting structures, and performance review cycles.</a:t>
            </a:r>
            <a:endParaRPr/>
          </a:p>
        </p:txBody>
      </p:sp>
      <p:sp>
        <p:nvSpPr>
          <p:cNvPr id="1735" name="Google Shape;1735;p40"/>
          <p:cNvSpPr txBox="1"/>
          <p:nvPr/>
        </p:nvSpPr>
        <p:spPr>
          <a:xfrm>
            <a:off x="8876648" y="2606839"/>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A robust quality framework drives continuous improvement across all hospital services, ensuring measurable outcomes and clear accountability at every level.</a:t>
            </a:r>
            <a:endParaRPr/>
          </a:p>
        </p:txBody>
      </p:sp>
      <p:grpSp>
        <p:nvGrpSpPr>
          <p:cNvPr id="1736" name="Google Shape;1736;p40"/>
          <p:cNvGrpSpPr/>
          <p:nvPr/>
        </p:nvGrpSpPr>
        <p:grpSpPr>
          <a:xfrm>
            <a:off x="8387187" y="-185485"/>
            <a:ext cx="11283263" cy="611950"/>
            <a:chOff x="0" y="-76200"/>
            <a:chExt cx="4956835" cy="268835"/>
          </a:xfrm>
        </p:grpSpPr>
        <p:sp>
          <p:nvSpPr>
            <p:cNvPr id="1737" name="Google Shape;1737;p40"/>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738" name="Google Shape;1738;p40"/>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9" name="Google Shape;1739;p40"/>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740" name="Google Shape;1740;p40"/>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741" name="Google Shape;1741;p40"/>
          <p:cNvSpPr/>
          <p:nvPr/>
        </p:nvSpPr>
        <p:spPr>
          <a:xfrm rot="-7182318">
            <a:off x="-302410" y="9141502"/>
            <a:ext cx="1300293" cy="2084638"/>
          </a:xfrm>
          <a:custGeom>
            <a:rect b="b" l="l" r="r" t="t"/>
            <a:pathLst>
              <a:path extrusionOk="0" h="2084638" w="1300293">
                <a:moveTo>
                  <a:pt x="0" y="0"/>
                </a:moveTo>
                <a:lnTo>
                  <a:pt x="1300293" y="0"/>
                </a:lnTo>
                <a:lnTo>
                  <a:pt x="1300293" y="2084639"/>
                </a:lnTo>
                <a:lnTo>
                  <a:pt x="0" y="2084639"/>
                </a:lnTo>
                <a:lnTo>
                  <a:pt x="0" y="0"/>
                </a:lnTo>
                <a:close/>
              </a:path>
            </a:pathLst>
          </a:custGeom>
          <a:noFill/>
          <a:ln>
            <a:noFill/>
          </a:ln>
        </p:spPr>
      </p:sp>
      <p:sp>
        <p:nvSpPr>
          <p:cNvPr id="1742" name="Google Shape;1742;p40"/>
          <p:cNvSpPr/>
          <p:nvPr/>
        </p:nvSpPr>
        <p:spPr>
          <a:xfrm>
            <a:off x="16939060" y="-516511"/>
            <a:ext cx="1704427" cy="1885950"/>
          </a:xfrm>
          <a:custGeom>
            <a:rect b="b" l="l" r="r" t="t"/>
            <a:pathLst>
              <a:path extrusionOk="0" h="1885950" w="1704427">
                <a:moveTo>
                  <a:pt x="0" y="0"/>
                </a:moveTo>
                <a:lnTo>
                  <a:pt x="1704428" y="0"/>
                </a:lnTo>
                <a:lnTo>
                  <a:pt x="1704428" y="1885950"/>
                </a:lnTo>
                <a:lnTo>
                  <a:pt x="0" y="1885950"/>
                </a:lnTo>
                <a:lnTo>
                  <a:pt x="0" y="0"/>
                </a:lnTo>
                <a:close/>
              </a:path>
            </a:pathLst>
          </a:custGeom>
          <a:no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4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748" name="Google Shape;1748;p41"/>
          <p:cNvGrpSpPr/>
          <p:nvPr/>
        </p:nvGrpSpPr>
        <p:grpSpPr>
          <a:xfrm>
            <a:off x="0" y="4664757"/>
            <a:ext cx="18288000" cy="5622243"/>
            <a:chOff x="0" y="-200025"/>
            <a:chExt cx="4816593" cy="1480755"/>
          </a:xfrm>
        </p:grpSpPr>
        <p:sp>
          <p:nvSpPr>
            <p:cNvPr id="1749" name="Google Shape;1749;p41"/>
            <p:cNvSpPr/>
            <p:nvPr/>
          </p:nvSpPr>
          <p:spPr>
            <a:xfrm>
              <a:off x="0" y="0"/>
              <a:ext cx="4816592" cy="1280730"/>
            </a:xfrm>
            <a:custGeom>
              <a:rect b="b" l="l" r="r" t="t"/>
              <a:pathLst>
                <a:path extrusionOk="0" h="1280730" w="4816592">
                  <a:moveTo>
                    <a:pt x="0" y="0"/>
                  </a:moveTo>
                  <a:lnTo>
                    <a:pt x="4816592" y="0"/>
                  </a:lnTo>
                  <a:lnTo>
                    <a:pt x="4816592" y="1280730"/>
                  </a:lnTo>
                  <a:lnTo>
                    <a:pt x="0" y="1280730"/>
                  </a:lnTo>
                  <a:close/>
                </a:path>
              </a:pathLst>
            </a:custGeom>
            <a:solidFill>
              <a:srgbClr val="1C6FE6"/>
            </a:solidFill>
            <a:ln>
              <a:noFill/>
            </a:ln>
          </p:spPr>
        </p:sp>
        <p:sp>
          <p:nvSpPr>
            <p:cNvPr id="1750" name="Google Shape;1750;p41"/>
            <p:cNvSpPr txBox="1"/>
            <p:nvPr/>
          </p:nvSpPr>
          <p:spPr>
            <a:xfrm>
              <a:off x="0" y="-200025"/>
              <a:ext cx="4816593" cy="148075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1" name="Google Shape;1751;p41"/>
          <p:cNvGrpSpPr/>
          <p:nvPr/>
        </p:nvGrpSpPr>
        <p:grpSpPr>
          <a:xfrm>
            <a:off x="13466484" y="-557345"/>
            <a:ext cx="13805802" cy="13805802"/>
            <a:chOff x="0" y="0"/>
            <a:chExt cx="812800" cy="812800"/>
          </a:xfrm>
        </p:grpSpPr>
        <p:sp>
          <p:nvSpPr>
            <p:cNvPr id="1752" name="Google Shape;1752;p4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753" name="Google Shape;1753;p41"/>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4" name="Google Shape;1754;p41"/>
          <p:cNvSpPr/>
          <p:nvPr/>
        </p:nvSpPr>
        <p:spPr>
          <a:xfrm rot="2700000">
            <a:off x="10097017" y="2612895"/>
            <a:ext cx="8233195" cy="4620881"/>
          </a:xfrm>
          <a:custGeom>
            <a:rect b="b" l="l" r="r" t="t"/>
            <a:pathLst>
              <a:path extrusionOk="0" h="4620881" w="8233195">
                <a:moveTo>
                  <a:pt x="0" y="0"/>
                </a:moveTo>
                <a:lnTo>
                  <a:pt x="8233196" y="0"/>
                </a:lnTo>
                <a:lnTo>
                  <a:pt x="8233196" y="4620881"/>
                </a:lnTo>
                <a:lnTo>
                  <a:pt x="0" y="4620881"/>
                </a:lnTo>
                <a:lnTo>
                  <a:pt x="0" y="0"/>
                </a:lnTo>
                <a:close/>
              </a:path>
            </a:pathLst>
          </a:custGeom>
          <a:noFill/>
          <a:ln>
            <a:noFill/>
          </a:ln>
        </p:spPr>
      </p:sp>
      <p:sp>
        <p:nvSpPr>
          <p:cNvPr id="1755" name="Google Shape;1755;p41"/>
          <p:cNvSpPr/>
          <p:nvPr/>
        </p:nvSpPr>
        <p:spPr>
          <a:xfrm>
            <a:off x="10792129" y="-2895293"/>
            <a:ext cx="11221121" cy="11221121"/>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4">
              <a:alphaModFix/>
            </a:blip>
            <a:stretch>
              <a:fillRect b="-49999" l="0" r="0" t="0"/>
            </a:stretch>
          </a:blipFill>
          <a:ln cap="sq" cmpd="sng" w="142875">
            <a:solidFill>
              <a:srgbClr val="FFFFFF"/>
            </a:solidFill>
            <a:prstDash val="solid"/>
            <a:miter lim="8000"/>
            <a:headEnd len="sm" w="sm" type="none"/>
            <a:tailEnd len="sm" w="sm" type="none"/>
          </a:ln>
        </p:spPr>
      </p:sp>
      <p:grpSp>
        <p:nvGrpSpPr>
          <p:cNvPr id="1756" name="Google Shape;1756;p41"/>
          <p:cNvGrpSpPr/>
          <p:nvPr/>
        </p:nvGrpSpPr>
        <p:grpSpPr>
          <a:xfrm>
            <a:off x="8845781" y="-4790567"/>
            <a:ext cx="6165295" cy="6165295"/>
            <a:chOff x="0" y="0"/>
            <a:chExt cx="812800" cy="812800"/>
          </a:xfrm>
        </p:grpSpPr>
        <p:sp>
          <p:nvSpPr>
            <p:cNvPr id="1757" name="Google Shape;1757;p4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758" name="Google Shape;1758;p41"/>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9" name="Google Shape;1759;p41"/>
          <p:cNvGrpSpPr/>
          <p:nvPr/>
        </p:nvGrpSpPr>
        <p:grpSpPr>
          <a:xfrm>
            <a:off x="14204090" y="7529049"/>
            <a:ext cx="6165295" cy="6165295"/>
            <a:chOff x="0" y="0"/>
            <a:chExt cx="812800" cy="812800"/>
          </a:xfrm>
        </p:grpSpPr>
        <p:sp>
          <p:nvSpPr>
            <p:cNvPr id="1760" name="Google Shape;1760;p4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761" name="Google Shape;1761;p41"/>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2" name="Google Shape;1762;p41"/>
          <p:cNvGrpSpPr/>
          <p:nvPr/>
        </p:nvGrpSpPr>
        <p:grpSpPr>
          <a:xfrm>
            <a:off x="1477749" y="4055342"/>
            <a:ext cx="1176237" cy="1978302"/>
            <a:chOff x="0" y="-200025"/>
            <a:chExt cx="309791" cy="521035"/>
          </a:xfrm>
        </p:grpSpPr>
        <p:sp>
          <p:nvSpPr>
            <p:cNvPr id="1763" name="Google Shape;1763;p41"/>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41"/>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5" name="Google Shape;1765;p41"/>
          <p:cNvGrpSpPr/>
          <p:nvPr/>
        </p:nvGrpSpPr>
        <p:grpSpPr>
          <a:xfrm>
            <a:off x="5311461" y="4055342"/>
            <a:ext cx="1176237" cy="1978302"/>
            <a:chOff x="0" y="-200025"/>
            <a:chExt cx="309791" cy="521035"/>
          </a:xfrm>
        </p:grpSpPr>
        <p:sp>
          <p:nvSpPr>
            <p:cNvPr id="1766" name="Google Shape;1766;p41"/>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1"/>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8" name="Google Shape;1768;p41"/>
          <p:cNvGrpSpPr/>
          <p:nvPr/>
        </p:nvGrpSpPr>
        <p:grpSpPr>
          <a:xfrm>
            <a:off x="9144622" y="4055342"/>
            <a:ext cx="1176237" cy="1978302"/>
            <a:chOff x="0" y="-200025"/>
            <a:chExt cx="309791" cy="521035"/>
          </a:xfrm>
        </p:grpSpPr>
        <p:sp>
          <p:nvSpPr>
            <p:cNvPr id="1769" name="Google Shape;1769;p41"/>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1"/>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1" name="Google Shape;1771;p41"/>
          <p:cNvSpPr/>
          <p:nvPr/>
        </p:nvSpPr>
        <p:spPr>
          <a:xfrm>
            <a:off x="1708680" y="5067040"/>
            <a:ext cx="714375" cy="714375"/>
          </a:xfrm>
          <a:custGeom>
            <a:rect b="b" l="l" r="r" t="t"/>
            <a:pathLst>
              <a:path extrusionOk="0" h="714375" w="714375">
                <a:moveTo>
                  <a:pt x="0" y="0"/>
                </a:moveTo>
                <a:lnTo>
                  <a:pt x="714375" y="0"/>
                </a:lnTo>
                <a:lnTo>
                  <a:pt x="714375" y="714375"/>
                </a:lnTo>
                <a:lnTo>
                  <a:pt x="0" y="714375"/>
                </a:lnTo>
                <a:lnTo>
                  <a:pt x="0" y="0"/>
                </a:lnTo>
                <a:close/>
              </a:path>
            </a:pathLst>
          </a:custGeom>
          <a:noFill/>
          <a:ln>
            <a:noFill/>
          </a:ln>
        </p:spPr>
      </p:sp>
      <p:sp>
        <p:nvSpPr>
          <p:cNvPr id="1772" name="Google Shape;1772;p41"/>
          <p:cNvSpPr/>
          <p:nvPr/>
        </p:nvSpPr>
        <p:spPr>
          <a:xfrm>
            <a:off x="5542392" y="5067040"/>
            <a:ext cx="714375" cy="714375"/>
          </a:xfrm>
          <a:custGeom>
            <a:rect b="b" l="l" r="r" t="t"/>
            <a:pathLst>
              <a:path extrusionOk="0" h="714375" w="714375">
                <a:moveTo>
                  <a:pt x="0" y="0"/>
                </a:moveTo>
                <a:lnTo>
                  <a:pt x="714375" y="0"/>
                </a:lnTo>
                <a:lnTo>
                  <a:pt x="714375" y="714375"/>
                </a:lnTo>
                <a:lnTo>
                  <a:pt x="0" y="714375"/>
                </a:lnTo>
                <a:lnTo>
                  <a:pt x="0" y="0"/>
                </a:lnTo>
                <a:close/>
              </a:path>
            </a:pathLst>
          </a:custGeom>
          <a:noFill/>
          <a:ln>
            <a:noFill/>
          </a:ln>
        </p:spPr>
      </p:sp>
      <p:sp>
        <p:nvSpPr>
          <p:cNvPr id="1773" name="Google Shape;1773;p41"/>
          <p:cNvSpPr/>
          <p:nvPr/>
        </p:nvSpPr>
        <p:spPr>
          <a:xfrm>
            <a:off x="9375553" y="5067040"/>
            <a:ext cx="714375" cy="714375"/>
          </a:xfrm>
          <a:custGeom>
            <a:rect b="b" l="l" r="r" t="t"/>
            <a:pathLst>
              <a:path extrusionOk="0" h="714375" w="714375">
                <a:moveTo>
                  <a:pt x="0" y="0"/>
                </a:moveTo>
                <a:lnTo>
                  <a:pt x="714375" y="0"/>
                </a:lnTo>
                <a:lnTo>
                  <a:pt x="714375" y="714375"/>
                </a:lnTo>
                <a:lnTo>
                  <a:pt x="0" y="714375"/>
                </a:lnTo>
                <a:lnTo>
                  <a:pt x="0" y="0"/>
                </a:lnTo>
                <a:close/>
              </a:path>
            </a:pathLst>
          </a:custGeom>
          <a:noFill/>
          <a:ln>
            <a:noFill/>
          </a:ln>
        </p:spPr>
      </p:sp>
      <p:sp>
        <p:nvSpPr>
          <p:cNvPr id="1774" name="Google Shape;1774;p41"/>
          <p:cNvSpPr txBox="1"/>
          <p:nvPr/>
        </p:nvSpPr>
        <p:spPr>
          <a:xfrm>
            <a:off x="1477749" y="1104900"/>
            <a:ext cx="11163964"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DATA &amp; ACCOUNTABILITY IN SAFETY PROGRAMS</a:t>
            </a:r>
            <a:endParaRPr/>
          </a:p>
        </p:txBody>
      </p:sp>
      <p:sp>
        <p:nvSpPr>
          <p:cNvPr id="1775" name="Google Shape;1775;p41"/>
          <p:cNvSpPr txBox="1"/>
          <p:nvPr/>
        </p:nvSpPr>
        <p:spPr>
          <a:xfrm>
            <a:off x="1478301" y="2648593"/>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Effective safety programs rely on systematic data management, clear accountability structures, and regular internal validation to drive continuous quality improvement.</a:t>
            </a:r>
            <a:endParaRPr/>
          </a:p>
        </p:txBody>
      </p:sp>
      <p:sp>
        <p:nvSpPr>
          <p:cNvPr id="1776" name="Google Shape;1776;p41"/>
          <p:cNvSpPr txBox="1"/>
          <p:nvPr/>
        </p:nvSpPr>
        <p:spPr>
          <a:xfrm>
            <a:off x="1478301" y="6433669"/>
            <a:ext cx="2897057" cy="58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FFFF"/>
                </a:solidFill>
                <a:latin typeface="Arial"/>
                <a:ea typeface="Arial"/>
                <a:cs typeface="Arial"/>
                <a:sym typeface="Arial"/>
              </a:rPr>
              <a:t>Record Collection &amp; Analysis</a:t>
            </a:r>
            <a:endParaRPr/>
          </a:p>
        </p:txBody>
      </p:sp>
      <p:sp>
        <p:nvSpPr>
          <p:cNvPr id="1777" name="Google Shape;1777;p41"/>
          <p:cNvSpPr txBox="1"/>
          <p:nvPr/>
        </p:nvSpPr>
        <p:spPr>
          <a:xfrm>
            <a:off x="5311461" y="6433669"/>
            <a:ext cx="2897057" cy="58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FFFF"/>
                </a:solidFill>
                <a:latin typeface="Arial"/>
                <a:ea typeface="Arial"/>
                <a:cs typeface="Arial"/>
                <a:sym typeface="Arial"/>
              </a:rPr>
              <a:t>Information Flow &amp; Authority</a:t>
            </a:r>
            <a:endParaRPr/>
          </a:p>
        </p:txBody>
      </p:sp>
      <p:sp>
        <p:nvSpPr>
          <p:cNvPr id="1778" name="Google Shape;1778;p41"/>
          <p:cNvSpPr txBox="1"/>
          <p:nvPr/>
        </p:nvSpPr>
        <p:spPr>
          <a:xfrm>
            <a:off x="9144622" y="6433669"/>
            <a:ext cx="2897057" cy="58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FFFF"/>
                </a:solidFill>
                <a:latin typeface="Arial"/>
                <a:ea typeface="Arial"/>
                <a:cs typeface="Arial"/>
                <a:sym typeface="Arial"/>
              </a:rPr>
              <a:t>Internal Audits &amp; Validation</a:t>
            </a:r>
            <a:endParaRPr/>
          </a:p>
        </p:txBody>
      </p:sp>
      <p:sp>
        <p:nvSpPr>
          <p:cNvPr id="1779" name="Google Shape;1779;p41"/>
          <p:cNvSpPr txBox="1"/>
          <p:nvPr/>
        </p:nvSpPr>
        <p:spPr>
          <a:xfrm>
            <a:off x="1479628" y="7191463"/>
            <a:ext cx="2897057" cy="2276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Systematic collection, analysis, and secure storage of safety data to identify trends and support evidence-based decision making.</a:t>
            </a:r>
            <a:endParaRPr/>
          </a:p>
        </p:txBody>
      </p:sp>
      <p:sp>
        <p:nvSpPr>
          <p:cNvPr id="1780" name="Google Shape;1780;p41"/>
          <p:cNvSpPr txBox="1"/>
          <p:nvPr/>
        </p:nvSpPr>
        <p:spPr>
          <a:xfrm>
            <a:off x="5310134" y="7160718"/>
            <a:ext cx="2897057" cy="2657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Clear channels for information flow with defined authority levels to ensure timely reporting and accountability across all departments.</a:t>
            </a:r>
            <a:endParaRPr/>
          </a:p>
        </p:txBody>
      </p:sp>
      <p:sp>
        <p:nvSpPr>
          <p:cNvPr id="1781" name="Google Shape;1781;p41"/>
          <p:cNvSpPr txBox="1"/>
          <p:nvPr/>
        </p:nvSpPr>
        <p:spPr>
          <a:xfrm>
            <a:off x="9144622" y="7160718"/>
            <a:ext cx="2897057" cy="2657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Regular internal audits conducted to validate data integrity, ensure compliance, and confirm accuracy of safety program records.</a:t>
            </a:r>
            <a:endParaRPr/>
          </a:p>
        </p:txBody>
      </p:sp>
      <p:sp>
        <p:nvSpPr>
          <p:cNvPr id="1782" name="Google Shape;1782;p41"/>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783" name="Google Shape;1783;p41"/>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784" name="Google Shape;1784;p41"/>
          <p:cNvSpPr/>
          <p:nvPr/>
        </p:nvSpPr>
        <p:spPr>
          <a:xfrm rot="6348290">
            <a:off x="-524725" y="9383247"/>
            <a:ext cx="1390374" cy="1260026"/>
          </a:xfrm>
          <a:custGeom>
            <a:rect b="b" l="l" r="r" t="t"/>
            <a:pathLst>
              <a:path extrusionOk="0" h="1260026" w="1390374">
                <a:moveTo>
                  <a:pt x="0" y="0"/>
                </a:moveTo>
                <a:lnTo>
                  <a:pt x="1390373" y="0"/>
                </a:lnTo>
                <a:lnTo>
                  <a:pt x="1390373" y="1260026"/>
                </a:lnTo>
                <a:lnTo>
                  <a:pt x="0" y="1260026"/>
                </a:lnTo>
                <a:lnTo>
                  <a:pt x="0" y="0"/>
                </a:lnTo>
                <a:close/>
              </a:path>
            </a:pathLst>
          </a:custGeom>
          <a:noFill/>
          <a:ln>
            <a:noFill/>
          </a:ln>
        </p:spPr>
      </p:sp>
      <p:sp>
        <p:nvSpPr>
          <p:cNvPr id="1785" name="Google Shape;1785;p41"/>
          <p:cNvSpPr/>
          <p:nvPr/>
        </p:nvSpPr>
        <p:spPr>
          <a:xfrm>
            <a:off x="17035950" y="-188944"/>
            <a:ext cx="1043000" cy="1358958"/>
          </a:xfrm>
          <a:custGeom>
            <a:rect b="b" l="l" r="r" t="t"/>
            <a:pathLst>
              <a:path extrusionOk="0" h="1358958" w="1043000">
                <a:moveTo>
                  <a:pt x="0" y="0"/>
                </a:moveTo>
                <a:lnTo>
                  <a:pt x="1043000" y="0"/>
                </a:lnTo>
                <a:lnTo>
                  <a:pt x="1043000" y="1358957"/>
                </a:lnTo>
                <a:lnTo>
                  <a:pt x="0" y="1358957"/>
                </a:lnTo>
                <a:lnTo>
                  <a:pt x="0" y="0"/>
                </a:lnTo>
                <a:close/>
              </a:path>
            </a:pathLst>
          </a:custGeom>
          <a:noFill/>
          <a:ln>
            <a:noFill/>
          </a:ln>
        </p:spPr>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4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791" name="Google Shape;1791;p42"/>
          <p:cNvGrpSpPr/>
          <p:nvPr/>
        </p:nvGrpSpPr>
        <p:grpSpPr>
          <a:xfrm>
            <a:off x="0" y="4664757"/>
            <a:ext cx="18288000" cy="5622243"/>
            <a:chOff x="0" y="-200025"/>
            <a:chExt cx="4816593" cy="1480755"/>
          </a:xfrm>
        </p:grpSpPr>
        <p:sp>
          <p:nvSpPr>
            <p:cNvPr id="1792" name="Google Shape;1792;p42"/>
            <p:cNvSpPr/>
            <p:nvPr/>
          </p:nvSpPr>
          <p:spPr>
            <a:xfrm>
              <a:off x="0" y="0"/>
              <a:ext cx="4816592" cy="1280730"/>
            </a:xfrm>
            <a:custGeom>
              <a:rect b="b" l="l" r="r" t="t"/>
              <a:pathLst>
                <a:path extrusionOk="0" h="1280730" w="4816592">
                  <a:moveTo>
                    <a:pt x="0" y="0"/>
                  </a:moveTo>
                  <a:lnTo>
                    <a:pt x="4816592" y="0"/>
                  </a:lnTo>
                  <a:lnTo>
                    <a:pt x="4816592" y="1280730"/>
                  </a:lnTo>
                  <a:lnTo>
                    <a:pt x="0" y="1280730"/>
                  </a:lnTo>
                  <a:close/>
                </a:path>
              </a:pathLst>
            </a:custGeom>
            <a:solidFill>
              <a:srgbClr val="1C6FE6"/>
            </a:solidFill>
            <a:ln>
              <a:noFill/>
            </a:ln>
          </p:spPr>
        </p:sp>
        <p:sp>
          <p:nvSpPr>
            <p:cNvPr id="1793" name="Google Shape;1793;p42"/>
            <p:cNvSpPr txBox="1"/>
            <p:nvPr/>
          </p:nvSpPr>
          <p:spPr>
            <a:xfrm>
              <a:off x="0" y="-200025"/>
              <a:ext cx="4816593" cy="148075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4" name="Google Shape;1794;p42"/>
          <p:cNvGrpSpPr/>
          <p:nvPr/>
        </p:nvGrpSpPr>
        <p:grpSpPr>
          <a:xfrm>
            <a:off x="13466484" y="-557345"/>
            <a:ext cx="13805802" cy="13805802"/>
            <a:chOff x="0" y="0"/>
            <a:chExt cx="812800" cy="812800"/>
          </a:xfrm>
        </p:grpSpPr>
        <p:sp>
          <p:nvSpPr>
            <p:cNvPr id="1795" name="Google Shape;1795;p4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796" name="Google Shape;1796;p42"/>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7" name="Google Shape;1797;p42"/>
          <p:cNvSpPr/>
          <p:nvPr/>
        </p:nvSpPr>
        <p:spPr>
          <a:xfrm rot="2700000">
            <a:off x="11011576" y="1595915"/>
            <a:ext cx="6061248" cy="5815394"/>
          </a:xfrm>
          <a:custGeom>
            <a:rect b="b" l="l" r="r" t="t"/>
            <a:pathLst>
              <a:path extrusionOk="0" h="5815394" w="6061248">
                <a:moveTo>
                  <a:pt x="0" y="0"/>
                </a:moveTo>
                <a:lnTo>
                  <a:pt x="6061248" y="0"/>
                </a:lnTo>
                <a:lnTo>
                  <a:pt x="6061248" y="5815395"/>
                </a:lnTo>
                <a:lnTo>
                  <a:pt x="0" y="5815395"/>
                </a:lnTo>
                <a:lnTo>
                  <a:pt x="0" y="0"/>
                </a:lnTo>
                <a:close/>
              </a:path>
            </a:pathLst>
          </a:custGeom>
          <a:blipFill rotWithShape="1">
            <a:blip r:embed="rId4">
              <a:alphaModFix amt="48000"/>
            </a:blip>
            <a:stretch>
              <a:fillRect b="0" l="0" r="0" t="0"/>
            </a:stretch>
          </a:blipFill>
          <a:ln>
            <a:noFill/>
          </a:ln>
        </p:spPr>
      </p:sp>
      <p:sp>
        <p:nvSpPr>
          <p:cNvPr id="1798" name="Google Shape;1798;p42"/>
          <p:cNvSpPr/>
          <p:nvPr/>
        </p:nvSpPr>
        <p:spPr>
          <a:xfrm>
            <a:off x="10792129" y="-2895293"/>
            <a:ext cx="11221121" cy="11221121"/>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5">
              <a:alphaModFix/>
            </a:blip>
            <a:stretch>
              <a:fillRect b="-49999" l="0" r="0" t="0"/>
            </a:stretch>
          </a:blipFill>
          <a:ln cap="sq" cmpd="sng" w="142875">
            <a:solidFill>
              <a:srgbClr val="FFFFFF"/>
            </a:solidFill>
            <a:prstDash val="solid"/>
            <a:miter lim="8000"/>
            <a:headEnd len="sm" w="sm" type="none"/>
            <a:tailEnd len="sm" w="sm" type="none"/>
          </a:ln>
        </p:spPr>
      </p:sp>
      <p:grpSp>
        <p:nvGrpSpPr>
          <p:cNvPr id="1799" name="Google Shape;1799;p42"/>
          <p:cNvGrpSpPr/>
          <p:nvPr/>
        </p:nvGrpSpPr>
        <p:grpSpPr>
          <a:xfrm>
            <a:off x="8845781" y="-4790567"/>
            <a:ext cx="6165295" cy="6165295"/>
            <a:chOff x="0" y="0"/>
            <a:chExt cx="812800" cy="812800"/>
          </a:xfrm>
        </p:grpSpPr>
        <p:sp>
          <p:nvSpPr>
            <p:cNvPr id="1800" name="Google Shape;1800;p4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801" name="Google Shape;1801;p42"/>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2" name="Google Shape;1802;p42"/>
          <p:cNvGrpSpPr/>
          <p:nvPr/>
        </p:nvGrpSpPr>
        <p:grpSpPr>
          <a:xfrm>
            <a:off x="14204090" y="7529049"/>
            <a:ext cx="6165295" cy="6165295"/>
            <a:chOff x="0" y="0"/>
            <a:chExt cx="812800" cy="812800"/>
          </a:xfrm>
        </p:grpSpPr>
        <p:sp>
          <p:nvSpPr>
            <p:cNvPr id="1803" name="Google Shape;1803;p4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804" name="Google Shape;1804;p42"/>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5" name="Google Shape;1805;p42"/>
          <p:cNvGrpSpPr/>
          <p:nvPr/>
        </p:nvGrpSpPr>
        <p:grpSpPr>
          <a:xfrm>
            <a:off x="1477749" y="4055342"/>
            <a:ext cx="1176237" cy="1978302"/>
            <a:chOff x="0" y="-200025"/>
            <a:chExt cx="309791" cy="521035"/>
          </a:xfrm>
        </p:grpSpPr>
        <p:sp>
          <p:nvSpPr>
            <p:cNvPr id="1806" name="Google Shape;1806;p42"/>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42"/>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8" name="Google Shape;1808;p42"/>
          <p:cNvGrpSpPr/>
          <p:nvPr/>
        </p:nvGrpSpPr>
        <p:grpSpPr>
          <a:xfrm>
            <a:off x="5311461" y="4055342"/>
            <a:ext cx="1176237" cy="1978302"/>
            <a:chOff x="0" y="-200025"/>
            <a:chExt cx="309791" cy="521035"/>
          </a:xfrm>
        </p:grpSpPr>
        <p:sp>
          <p:nvSpPr>
            <p:cNvPr id="1809" name="Google Shape;1809;p42"/>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42"/>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1" name="Google Shape;1811;p42"/>
          <p:cNvGrpSpPr/>
          <p:nvPr/>
        </p:nvGrpSpPr>
        <p:grpSpPr>
          <a:xfrm>
            <a:off x="9144622" y="4055342"/>
            <a:ext cx="1176237" cy="1978302"/>
            <a:chOff x="0" y="-200025"/>
            <a:chExt cx="309791" cy="521035"/>
          </a:xfrm>
        </p:grpSpPr>
        <p:sp>
          <p:nvSpPr>
            <p:cNvPr id="1812" name="Google Shape;1812;p42"/>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42"/>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4" name="Google Shape;1814;p42"/>
          <p:cNvSpPr/>
          <p:nvPr/>
        </p:nvSpPr>
        <p:spPr>
          <a:xfrm>
            <a:off x="1683249" y="5087443"/>
            <a:ext cx="778247" cy="599548"/>
          </a:xfrm>
          <a:custGeom>
            <a:rect b="b" l="l" r="r" t="t"/>
            <a:pathLst>
              <a:path extrusionOk="0" h="599548" w="778247">
                <a:moveTo>
                  <a:pt x="0" y="0"/>
                </a:moveTo>
                <a:lnTo>
                  <a:pt x="778247" y="0"/>
                </a:lnTo>
                <a:lnTo>
                  <a:pt x="778247" y="599549"/>
                </a:lnTo>
                <a:lnTo>
                  <a:pt x="0" y="599549"/>
                </a:lnTo>
                <a:lnTo>
                  <a:pt x="0" y="0"/>
                </a:lnTo>
                <a:close/>
              </a:path>
            </a:pathLst>
          </a:custGeom>
          <a:blipFill rotWithShape="1">
            <a:blip r:embed="rId6">
              <a:alphaModFix/>
            </a:blip>
            <a:stretch>
              <a:fillRect b="0" l="0" r="0" t="0"/>
            </a:stretch>
          </a:blipFill>
          <a:ln>
            <a:noFill/>
          </a:ln>
        </p:spPr>
      </p:sp>
      <p:sp>
        <p:nvSpPr>
          <p:cNvPr id="1815" name="Google Shape;1815;p42"/>
          <p:cNvSpPr/>
          <p:nvPr/>
        </p:nvSpPr>
        <p:spPr>
          <a:xfrm>
            <a:off x="5478487" y="5049036"/>
            <a:ext cx="797914" cy="685214"/>
          </a:xfrm>
          <a:custGeom>
            <a:rect b="b" l="l" r="r" t="t"/>
            <a:pathLst>
              <a:path extrusionOk="0" h="685214" w="797914">
                <a:moveTo>
                  <a:pt x="0" y="0"/>
                </a:moveTo>
                <a:lnTo>
                  <a:pt x="797914" y="0"/>
                </a:lnTo>
                <a:lnTo>
                  <a:pt x="797914" y="685214"/>
                </a:lnTo>
                <a:lnTo>
                  <a:pt x="0" y="685214"/>
                </a:lnTo>
                <a:lnTo>
                  <a:pt x="0" y="0"/>
                </a:lnTo>
                <a:close/>
              </a:path>
            </a:pathLst>
          </a:custGeom>
          <a:blipFill rotWithShape="1">
            <a:blip r:embed="rId7">
              <a:alphaModFix/>
            </a:blip>
            <a:stretch>
              <a:fillRect b="0" l="0" r="0" t="0"/>
            </a:stretch>
          </a:blipFill>
          <a:ln>
            <a:noFill/>
          </a:ln>
        </p:spPr>
      </p:sp>
      <p:sp>
        <p:nvSpPr>
          <p:cNvPr id="1816" name="Google Shape;1816;p42"/>
          <p:cNvSpPr/>
          <p:nvPr/>
        </p:nvSpPr>
        <p:spPr>
          <a:xfrm>
            <a:off x="9257152" y="5100172"/>
            <a:ext cx="953445" cy="676266"/>
          </a:xfrm>
          <a:custGeom>
            <a:rect b="b" l="l" r="r" t="t"/>
            <a:pathLst>
              <a:path extrusionOk="0" h="676266" w="953445">
                <a:moveTo>
                  <a:pt x="0" y="0"/>
                </a:moveTo>
                <a:lnTo>
                  <a:pt x="953445" y="0"/>
                </a:lnTo>
                <a:lnTo>
                  <a:pt x="953445" y="676266"/>
                </a:lnTo>
                <a:lnTo>
                  <a:pt x="0" y="676266"/>
                </a:lnTo>
                <a:lnTo>
                  <a:pt x="0" y="0"/>
                </a:lnTo>
                <a:close/>
              </a:path>
            </a:pathLst>
          </a:custGeom>
          <a:blipFill rotWithShape="1">
            <a:blip r:embed="rId8">
              <a:alphaModFix/>
            </a:blip>
            <a:stretch>
              <a:fillRect b="0" l="0" r="0" t="0"/>
            </a:stretch>
          </a:blipFill>
          <a:ln>
            <a:noFill/>
          </a:ln>
        </p:spPr>
      </p:sp>
      <p:sp>
        <p:nvSpPr>
          <p:cNvPr id="1817" name="Google Shape;1817;p42"/>
          <p:cNvSpPr txBox="1"/>
          <p:nvPr/>
        </p:nvSpPr>
        <p:spPr>
          <a:xfrm>
            <a:off x="1477749" y="1053066"/>
            <a:ext cx="9919657"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SPECIAL REQUIREMENTS OVERVIEW</a:t>
            </a:r>
            <a:endParaRPr/>
          </a:p>
        </p:txBody>
      </p:sp>
      <p:sp>
        <p:nvSpPr>
          <p:cNvPr id="1818" name="Google Shape;1818;p42"/>
          <p:cNvSpPr txBox="1"/>
          <p:nvPr/>
        </p:nvSpPr>
        <p:spPr>
          <a:xfrm>
            <a:off x="1478301" y="2648593"/>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Key special requirement areas under Hospital Wide Standards covering medical records accuracy, ethical AI governance, and adoption of emerging health technologies.</a:t>
            </a:r>
            <a:endParaRPr/>
          </a:p>
        </p:txBody>
      </p:sp>
      <p:sp>
        <p:nvSpPr>
          <p:cNvPr id="1819" name="Google Shape;1819;p42"/>
          <p:cNvSpPr txBox="1"/>
          <p:nvPr/>
        </p:nvSpPr>
        <p:spPr>
          <a:xfrm>
            <a:off x="1478550" y="6233669"/>
            <a:ext cx="2897057" cy="2984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FFFF"/>
                </a:solidFill>
                <a:latin typeface="Arial"/>
                <a:ea typeface="Arial"/>
                <a:cs typeface="Arial"/>
                <a:sym typeface="Arial"/>
              </a:rPr>
              <a:t>Medical Records (Core)</a:t>
            </a:r>
            <a:endParaRPr/>
          </a:p>
        </p:txBody>
      </p:sp>
      <p:sp>
        <p:nvSpPr>
          <p:cNvPr id="1820" name="Google Shape;1820;p42"/>
          <p:cNvSpPr txBox="1"/>
          <p:nvPr/>
        </p:nvSpPr>
        <p:spPr>
          <a:xfrm>
            <a:off x="5311586" y="6164166"/>
            <a:ext cx="2897057" cy="58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FFFF"/>
                </a:solidFill>
                <a:latin typeface="Arial"/>
                <a:ea typeface="Arial"/>
                <a:cs typeface="Arial"/>
                <a:sym typeface="Arial"/>
              </a:rPr>
              <a:t>Ethical AI Use (Non-Core)</a:t>
            </a:r>
            <a:endParaRPr/>
          </a:p>
        </p:txBody>
      </p:sp>
      <p:sp>
        <p:nvSpPr>
          <p:cNvPr id="1821" name="Google Shape;1821;p42"/>
          <p:cNvSpPr txBox="1"/>
          <p:nvPr/>
        </p:nvSpPr>
        <p:spPr>
          <a:xfrm>
            <a:off x="9144622" y="6164166"/>
            <a:ext cx="2897057" cy="584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FFFFF"/>
                </a:solidFill>
                <a:latin typeface="Arial"/>
                <a:ea typeface="Arial"/>
                <a:cs typeface="Arial"/>
                <a:sym typeface="Arial"/>
              </a:rPr>
              <a:t>Health Technologies (Non-Core)</a:t>
            </a:r>
            <a:endParaRPr/>
          </a:p>
        </p:txBody>
      </p:sp>
      <p:sp>
        <p:nvSpPr>
          <p:cNvPr id="1822" name="Google Shape;1822;p42"/>
          <p:cNvSpPr txBox="1"/>
          <p:nvPr/>
        </p:nvSpPr>
        <p:spPr>
          <a:xfrm>
            <a:off x="1478550" y="6582753"/>
            <a:ext cx="2897057" cy="3419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Accurate patient medical records are essential. Approved abbreviations and symbols validated through on-site sampling by the Medical Records Committee.</a:t>
            </a:r>
            <a:endParaRPr/>
          </a:p>
        </p:txBody>
      </p:sp>
      <p:sp>
        <p:nvSpPr>
          <p:cNvPr id="1823" name="Google Shape;1823;p42"/>
          <p:cNvSpPr txBox="1"/>
          <p:nvPr/>
        </p:nvSpPr>
        <p:spPr>
          <a:xfrm>
            <a:off x="5311586" y="6812213"/>
            <a:ext cx="2897057" cy="3038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Responsible and ethical use of AI in clinical settings. Requires governance framework, accountability, and compliance with digital care standards.</a:t>
            </a:r>
            <a:endParaRPr/>
          </a:p>
        </p:txBody>
      </p:sp>
      <p:sp>
        <p:nvSpPr>
          <p:cNvPr id="1824" name="Google Shape;1824;p42"/>
          <p:cNvSpPr txBox="1"/>
          <p:nvPr/>
        </p:nvSpPr>
        <p:spPr>
          <a:xfrm>
            <a:off x="9144622" y="6812213"/>
            <a:ext cx="2897057" cy="2657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Adoption of emerging technologies such as IoMT, sensors, and robotic automation with documented risk assessment dossiers required.</a:t>
            </a:r>
            <a:endParaRPr/>
          </a:p>
        </p:txBody>
      </p:sp>
      <p:sp>
        <p:nvSpPr>
          <p:cNvPr id="1825" name="Google Shape;1825;p42"/>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826" name="Google Shape;1826;p42"/>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827" name="Google Shape;1827;p42"/>
          <p:cNvSpPr/>
          <p:nvPr/>
        </p:nvSpPr>
        <p:spPr>
          <a:xfrm rot="6348290">
            <a:off x="-524725" y="9383247"/>
            <a:ext cx="1390374" cy="1260026"/>
          </a:xfrm>
          <a:custGeom>
            <a:rect b="b" l="l" r="r" t="t"/>
            <a:pathLst>
              <a:path extrusionOk="0" h="1260026" w="1390374">
                <a:moveTo>
                  <a:pt x="0" y="0"/>
                </a:moveTo>
                <a:lnTo>
                  <a:pt x="1390373" y="0"/>
                </a:lnTo>
                <a:lnTo>
                  <a:pt x="1390373" y="1260026"/>
                </a:lnTo>
                <a:lnTo>
                  <a:pt x="0" y="1260026"/>
                </a:lnTo>
                <a:lnTo>
                  <a:pt x="0" y="0"/>
                </a:lnTo>
                <a:close/>
              </a:path>
            </a:pathLst>
          </a:custGeom>
          <a:noFill/>
          <a:ln>
            <a:noFill/>
          </a:ln>
        </p:spPr>
      </p:sp>
      <p:sp>
        <p:nvSpPr>
          <p:cNvPr id="1828" name="Google Shape;1828;p42"/>
          <p:cNvSpPr/>
          <p:nvPr/>
        </p:nvSpPr>
        <p:spPr>
          <a:xfrm>
            <a:off x="17035950" y="-188944"/>
            <a:ext cx="1043000" cy="1358958"/>
          </a:xfrm>
          <a:custGeom>
            <a:rect b="b" l="l" r="r" t="t"/>
            <a:pathLst>
              <a:path extrusionOk="0" h="1358958" w="1043000">
                <a:moveTo>
                  <a:pt x="0" y="0"/>
                </a:moveTo>
                <a:lnTo>
                  <a:pt x="1043000" y="0"/>
                </a:lnTo>
                <a:lnTo>
                  <a:pt x="1043000" y="1358957"/>
                </a:lnTo>
                <a:lnTo>
                  <a:pt x="0" y="1358957"/>
                </a:lnTo>
                <a:lnTo>
                  <a:pt x="0" y="0"/>
                </a:lnTo>
                <a:close/>
              </a:path>
            </a:pathLst>
          </a:custGeom>
          <a:noFill/>
          <a:ln>
            <a:noFill/>
          </a:ln>
        </p:spPr>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4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834" name="Google Shape;1834;p43"/>
          <p:cNvGrpSpPr/>
          <p:nvPr/>
        </p:nvGrpSpPr>
        <p:grpSpPr>
          <a:xfrm>
            <a:off x="-3791537" y="6430189"/>
            <a:ext cx="11431788" cy="11431788"/>
            <a:chOff x="0" y="0"/>
            <a:chExt cx="812800" cy="812800"/>
          </a:xfrm>
        </p:grpSpPr>
        <p:sp>
          <p:nvSpPr>
            <p:cNvPr id="1835" name="Google Shape;1835;p4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836" name="Google Shape;1836;p43"/>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7" name="Google Shape;1837;p43"/>
          <p:cNvGrpSpPr/>
          <p:nvPr/>
        </p:nvGrpSpPr>
        <p:grpSpPr>
          <a:xfrm>
            <a:off x="-5879615" y="-3413610"/>
            <a:ext cx="11431788" cy="11431788"/>
            <a:chOff x="0" y="0"/>
            <a:chExt cx="812800" cy="812800"/>
          </a:xfrm>
        </p:grpSpPr>
        <p:sp>
          <p:nvSpPr>
            <p:cNvPr id="1838" name="Google Shape;1838;p4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839" name="Google Shape;1839;p43"/>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0" name="Google Shape;1840;p43"/>
          <p:cNvSpPr/>
          <p:nvPr/>
        </p:nvSpPr>
        <p:spPr>
          <a:xfrm>
            <a:off x="8387187" y="6181279"/>
            <a:ext cx="8483065" cy="4761120"/>
          </a:xfrm>
          <a:custGeom>
            <a:rect b="b" l="l" r="r" t="t"/>
            <a:pathLst>
              <a:path extrusionOk="0" h="4761120" w="8483065">
                <a:moveTo>
                  <a:pt x="0" y="0"/>
                </a:moveTo>
                <a:lnTo>
                  <a:pt x="8483065" y="0"/>
                </a:lnTo>
                <a:lnTo>
                  <a:pt x="8483065" y="4761120"/>
                </a:lnTo>
                <a:lnTo>
                  <a:pt x="0" y="4761120"/>
                </a:lnTo>
                <a:lnTo>
                  <a:pt x="0" y="0"/>
                </a:lnTo>
                <a:close/>
              </a:path>
            </a:pathLst>
          </a:custGeom>
          <a:noFill/>
          <a:ln>
            <a:noFill/>
          </a:ln>
        </p:spPr>
      </p:sp>
      <p:sp>
        <p:nvSpPr>
          <p:cNvPr id="1841" name="Google Shape;1841;p43"/>
          <p:cNvSpPr/>
          <p:nvPr/>
        </p:nvSpPr>
        <p:spPr>
          <a:xfrm rot="-2700000">
            <a:off x="2159190" y="5066191"/>
            <a:ext cx="6593784" cy="3700762"/>
          </a:xfrm>
          <a:custGeom>
            <a:rect b="b" l="l" r="r" t="t"/>
            <a:pathLst>
              <a:path extrusionOk="0" h="3700762" w="6593784">
                <a:moveTo>
                  <a:pt x="0" y="0"/>
                </a:moveTo>
                <a:lnTo>
                  <a:pt x="6593784" y="0"/>
                </a:lnTo>
                <a:lnTo>
                  <a:pt x="6593784" y="3700761"/>
                </a:lnTo>
                <a:lnTo>
                  <a:pt x="0" y="3700761"/>
                </a:lnTo>
                <a:lnTo>
                  <a:pt x="0" y="0"/>
                </a:lnTo>
                <a:close/>
              </a:path>
            </a:pathLst>
          </a:custGeom>
          <a:noFill/>
          <a:ln>
            <a:noFill/>
          </a:ln>
        </p:spPr>
      </p:sp>
      <p:sp>
        <p:nvSpPr>
          <p:cNvPr id="1842" name="Google Shape;1842;p43"/>
          <p:cNvSpPr/>
          <p:nvPr/>
        </p:nvSpPr>
        <p:spPr>
          <a:xfrm>
            <a:off x="-1276076" y="476858"/>
            <a:ext cx="9291563" cy="9291563"/>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4">
              <a:alphaModFix/>
            </a:blip>
            <a:stretch>
              <a:fillRect b="0" l="0" r="0" t="0"/>
            </a:stretch>
          </a:blipFill>
          <a:ln cap="sq" cmpd="sng" w="142875">
            <a:solidFill>
              <a:srgbClr val="FFFFFF"/>
            </a:solidFill>
            <a:prstDash val="solid"/>
            <a:miter lim="8000"/>
            <a:headEnd len="sm" w="sm" type="none"/>
            <a:tailEnd len="sm" w="sm" type="none"/>
          </a:ln>
        </p:spPr>
      </p:sp>
      <p:grpSp>
        <p:nvGrpSpPr>
          <p:cNvPr id="1843" name="Google Shape;1843;p43"/>
          <p:cNvGrpSpPr/>
          <p:nvPr/>
        </p:nvGrpSpPr>
        <p:grpSpPr>
          <a:xfrm>
            <a:off x="8846516" y="3988590"/>
            <a:ext cx="1176237" cy="1978302"/>
            <a:chOff x="0" y="-200025"/>
            <a:chExt cx="309791" cy="521035"/>
          </a:xfrm>
        </p:grpSpPr>
        <p:sp>
          <p:nvSpPr>
            <p:cNvPr id="1844" name="Google Shape;1844;p43"/>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43"/>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6" name="Google Shape;1846;p43"/>
          <p:cNvGrpSpPr/>
          <p:nvPr/>
        </p:nvGrpSpPr>
        <p:grpSpPr>
          <a:xfrm>
            <a:off x="8387187" y="6154497"/>
            <a:ext cx="8483065" cy="3199053"/>
            <a:chOff x="0" y="-200025"/>
            <a:chExt cx="2234223" cy="842549"/>
          </a:xfrm>
        </p:grpSpPr>
        <p:sp>
          <p:nvSpPr>
            <p:cNvPr id="1847" name="Google Shape;1847;p43"/>
            <p:cNvSpPr/>
            <p:nvPr/>
          </p:nvSpPr>
          <p:spPr>
            <a:xfrm>
              <a:off x="0" y="0"/>
              <a:ext cx="2234223" cy="642524"/>
            </a:xfrm>
            <a:custGeom>
              <a:rect b="b" l="l" r="r" t="t"/>
              <a:pathLst>
                <a:path extrusionOk="0" h="642524" w="2234223">
                  <a:moveTo>
                    <a:pt x="9126" y="0"/>
                  </a:moveTo>
                  <a:lnTo>
                    <a:pt x="2225097" y="0"/>
                  </a:lnTo>
                  <a:cubicBezTo>
                    <a:pt x="2227517" y="0"/>
                    <a:pt x="2229838" y="962"/>
                    <a:pt x="2231550" y="2673"/>
                  </a:cubicBezTo>
                  <a:cubicBezTo>
                    <a:pt x="2233261" y="4385"/>
                    <a:pt x="2234223" y="6706"/>
                    <a:pt x="2234223" y="9126"/>
                  </a:cubicBezTo>
                  <a:lnTo>
                    <a:pt x="2234223" y="633398"/>
                  </a:lnTo>
                  <a:cubicBezTo>
                    <a:pt x="2234223" y="638438"/>
                    <a:pt x="2230137" y="642524"/>
                    <a:pt x="2225097" y="642524"/>
                  </a:cubicBezTo>
                  <a:lnTo>
                    <a:pt x="9126" y="642524"/>
                  </a:lnTo>
                  <a:cubicBezTo>
                    <a:pt x="4086" y="642524"/>
                    <a:pt x="0" y="638438"/>
                    <a:pt x="0" y="633398"/>
                  </a:cubicBezTo>
                  <a:lnTo>
                    <a:pt x="0" y="9126"/>
                  </a:lnTo>
                  <a:cubicBezTo>
                    <a:pt x="0" y="6706"/>
                    <a:pt x="962" y="4385"/>
                    <a:pt x="2673" y="2673"/>
                  </a:cubicBezTo>
                  <a:cubicBezTo>
                    <a:pt x="4385" y="962"/>
                    <a:pt x="6706" y="0"/>
                    <a:pt x="9126"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43"/>
            <p:cNvSpPr txBox="1"/>
            <p:nvPr/>
          </p:nvSpPr>
          <p:spPr>
            <a:xfrm>
              <a:off x="0" y="-200025"/>
              <a:ext cx="2234223" cy="842549"/>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9" name="Google Shape;1849;p43"/>
          <p:cNvGrpSpPr/>
          <p:nvPr/>
        </p:nvGrpSpPr>
        <p:grpSpPr>
          <a:xfrm>
            <a:off x="8846516" y="6630648"/>
            <a:ext cx="1176237" cy="1978302"/>
            <a:chOff x="0" y="-200025"/>
            <a:chExt cx="309791" cy="521035"/>
          </a:xfrm>
        </p:grpSpPr>
        <p:sp>
          <p:nvSpPr>
            <p:cNvPr id="1850" name="Google Shape;1850;p43"/>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43"/>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2" name="Google Shape;1852;p43"/>
          <p:cNvGrpSpPr/>
          <p:nvPr/>
        </p:nvGrpSpPr>
        <p:grpSpPr>
          <a:xfrm>
            <a:off x="-8871124" y="3392760"/>
            <a:ext cx="11431788" cy="11431788"/>
            <a:chOff x="0" y="0"/>
            <a:chExt cx="812800" cy="812800"/>
          </a:xfrm>
        </p:grpSpPr>
        <p:sp>
          <p:nvSpPr>
            <p:cNvPr id="1853" name="Google Shape;1853;p4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854" name="Google Shape;1854;p43"/>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5" name="Google Shape;1855;p43"/>
          <p:cNvGrpSpPr/>
          <p:nvPr/>
        </p:nvGrpSpPr>
        <p:grpSpPr>
          <a:xfrm>
            <a:off x="-2887734" y="-1092509"/>
            <a:ext cx="5105125" cy="5105125"/>
            <a:chOff x="0" y="0"/>
            <a:chExt cx="812800" cy="812800"/>
          </a:xfrm>
        </p:grpSpPr>
        <p:sp>
          <p:nvSpPr>
            <p:cNvPr id="1856" name="Google Shape;1856;p4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857" name="Google Shape;1857;p43"/>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8" name="Google Shape;1858;p43"/>
          <p:cNvGrpSpPr/>
          <p:nvPr/>
        </p:nvGrpSpPr>
        <p:grpSpPr>
          <a:xfrm>
            <a:off x="1549173" y="9108654"/>
            <a:ext cx="5105125" cy="5105125"/>
            <a:chOff x="0" y="0"/>
            <a:chExt cx="812800" cy="812800"/>
          </a:xfrm>
        </p:grpSpPr>
        <p:sp>
          <p:nvSpPr>
            <p:cNvPr id="1859" name="Google Shape;1859;p4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860" name="Google Shape;1860;p43"/>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1" name="Google Shape;1861;p43"/>
          <p:cNvSpPr/>
          <p:nvPr/>
        </p:nvSpPr>
        <p:spPr>
          <a:xfrm>
            <a:off x="9097093" y="5000288"/>
            <a:ext cx="675084" cy="714375"/>
          </a:xfrm>
          <a:custGeom>
            <a:rect b="b" l="l" r="r" t="t"/>
            <a:pathLst>
              <a:path extrusionOk="0" h="714375" w="675084">
                <a:moveTo>
                  <a:pt x="0" y="0"/>
                </a:moveTo>
                <a:lnTo>
                  <a:pt x="675084" y="0"/>
                </a:lnTo>
                <a:lnTo>
                  <a:pt x="675084" y="714375"/>
                </a:lnTo>
                <a:lnTo>
                  <a:pt x="0" y="714375"/>
                </a:lnTo>
                <a:lnTo>
                  <a:pt x="0" y="0"/>
                </a:lnTo>
                <a:close/>
              </a:path>
            </a:pathLst>
          </a:custGeom>
          <a:noFill/>
          <a:ln>
            <a:noFill/>
          </a:ln>
        </p:spPr>
      </p:sp>
      <p:sp>
        <p:nvSpPr>
          <p:cNvPr id="1862" name="Google Shape;1862;p43"/>
          <p:cNvSpPr/>
          <p:nvPr/>
        </p:nvSpPr>
        <p:spPr>
          <a:xfrm>
            <a:off x="9095753" y="7642347"/>
            <a:ext cx="677763" cy="714375"/>
          </a:xfrm>
          <a:custGeom>
            <a:rect b="b" l="l" r="r" t="t"/>
            <a:pathLst>
              <a:path extrusionOk="0" h="714375" w="677763">
                <a:moveTo>
                  <a:pt x="0" y="0"/>
                </a:moveTo>
                <a:lnTo>
                  <a:pt x="677764" y="0"/>
                </a:lnTo>
                <a:lnTo>
                  <a:pt x="677764" y="714375"/>
                </a:lnTo>
                <a:lnTo>
                  <a:pt x="0" y="714375"/>
                </a:lnTo>
                <a:lnTo>
                  <a:pt x="0" y="0"/>
                </a:lnTo>
                <a:close/>
              </a:path>
            </a:pathLst>
          </a:custGeom>
          <a:noFill/>
          <a:ln>
            <a:noFill/>
          </a:ln>
        </p:spPr>
      </p:sp>
      <p:sp>
        <p:nvSpPr>
          <p:cNvPr id="1863" name="Google Shape;1863;p43"/>
          <p:cNvSpPr txBox="1"/>
          <p:nvPr/>
        </p:nvSpPr>
        <p:spPr>
          <a:xfrm>
            <a:off x="8846516" y="1002032"/>
            <a:ext cx="11151726" cy="1300251"/>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MEDICAL RECORDS</a:t>
            </a:r>
            <a:endParaRPr/>
          </a:p>
          <a:p>
            <a:pPr indent="0" lvl="0" marL="0" marR="0" rtl="0" algn="l">
              <a:lnSpc>
                <a:spcPct val="92997"/>
              </a:lnSpc>
              <a:spcBef>
                <a:spcPts val="0"/>
              </a:spcBef>
              <a:spcAft>
                <a:spcPts val="0"/>
              </a:spcAft>
              <a:buNone/>
            </a:pPr>
            <a:r>
              <a:rPr b="1" i="0" lang="en-US" sz="5141" u="none" cap="none" strike="noStrike">
                <a:solidFill>
                  <a:srgbClr val="004AAD"/>
                </a:solidFill>
                <a:latin typeface="Poppins"/>
                <a:ea typeface="Poppins"/>
                <a:cs typeface="Poppins"/>
                <a:sym typeface="Poppins"/>
              </a:rPr>
              <a:t>APPROVED ABBREVIATIONS</a:t>
            </a:r>
            <a:endParaRPr/>
          </a:p>
        </p:txBody>
      </p:sp>
      <p:sp>
        <p:nvSpPr>
          <p:cNvPr id="1864" name="Google Shape;1864;p43"/>
          <p:cNvSpPr txBox="1"/>
          <p:nvPr/>
        </p:nvSpPr>
        <p:spPr>
          <a:xfrm>
            <a:off x="10457664" y="4757584"/>
            <a:ext cx="6085306"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Committee Approval</a:t>
            </a:r>
            <a:endParaRPr/>
          </a:p>
        </p:txBody>
      </p:sp>
      <p:sp>
        <p:nvSpPr>
          <p:cNvPr id="1865" name="Google Shape;1865;p43"/>
          <p:cNvSpPr txBox="1"/>
          <p:nvPr/>
        </p:nvSpPr>
        <p:spPr>
          <a:xfrm>
            <a:off x="10457664" y="7195851"/>
            <a:ext cx="6085306"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On-Site Validation</a:t>
            </a:r>
            <a:endParaRPr/>
          </a:p>
        </p:txBody>
      </p:sp>
      <p:sp>
        <p:nvSpPr>
          <p:cNvPr id="1866" name="Google Shape;1866;p43"/>
          <p:cNvSpPr txBox="1"/>
          <p:nvPr/>
        </p:nvSpPr>
        <p:spPr>
          <a:xfrm>
            <a:off x="10457664" y="5248707"/>
            <a:ext cx="6085306"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All approved abbreviations and symbols must be reviewed and endorsed by the Medical Records Committee to ensure compliance with documentation standards.</a:t>
            </a:r>
            <a:endParaRPr/>
          </a:p>
        </p:txBody>
      </p:sp>
      <p:sp>
        <p:nvSpPr>
          <p:cNvPr id="1867" name="Google Shape;1867;p43"/>
          <p:cNvSpPr txBox="1"/>
          <p:nvPr/>
        </p:nvSpPr>
        <p:spPr>
          <a:xfrm>
            <a:off x="10457664" y="7630659"/>
            <a:ext cx="6085306"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On-site sampling of medical records is conducted to validate correct usage of approved abbreviations and ensure staff adherence to documentation policies.</a:t>
            </a:r>
            <a:endParaRPr/>
          </a:p>
        </p:txBody>
      </p:sp>
      <p:sp>
        <p:nvSpPr>
          <p:cNvPr id="1868" name="Google Shape;1868;p43"/>
          <p:cNvSpPr txBox="1"/>
          <p:nvPr/>
        </p:nvSpPr>
        <p:spPr>
          <a:xfrm>
            <a:off x="8876648" y="2606839"/>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Standardised abbreviations and symbols ensure accurate, consistent medical documentation across all hospital departments and clinical records.</a:t>
            </a:r>
            <a:endParaRPr/>
          </a:p>
        </p:txBody>
      </p:sp>
      <p:grpSp>
        <p:nvGrpSpPr>
          <p:cNvPr id="1869" name="Google Shape;1869;p43"/>
          <p:cNvGrpSpPr/>
          <p:nvPr/>
        </p:nvGrpSpPr>
        <p:grpSpPr>
          <a:xfrm>
            <a:off x="8387187" y="-185485"/>
            <a:ext cx="11283263" cy="611950"/>
            <a:chOff x="0" y="-76200"/>
            <a:chExt cx="4956835" cy="268835"/>
          </a:xfrm>
        </p:grpSpPr>
        <p:sp>
          <p:nvSpPr>
            <p:cNvPr id="1870" name="Google Shape;1870;p43"/>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871" name="Google Shape;1871;p43"/>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2" name="Google Shape;1872;p43"/>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873" name="Google Shape;1873;p43"/>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874" name="Google Shape;1874;p43"/>
          <p:cNvSpPr/>
          <p:nvPr/>
        </p:nvSpPr>
        <p:spPr>
          <a:xfrm rot="-7182318">
            <a:off x="-302410" y="9141502"/>
            <a:ext cx="1300293" cy="2084638"/>
          </a:xfrm>
          <a:custGeom>
            <a:rect b="b" l="l" r="r" t="t"/>
            <a:pathLst>
              <a:path extrusionOk="0" h="2084638" w="1300293">
                <a:moveTo>
                  <a:pt x="0" y="0"/>
                </a:moveTo>
                <a:lnTo>
                  <a:pt x="1300293" y="0"/>
                </a:lnTo>
                <a:lnTo>
                  <a:pt x="1300293" y="2084639"/>
                </a:lnTo>
                <a:lnTo>
                  <a:pt x="0" y="2084639"/>
                </a:lnTo>
                <a:lnTo>
                  <a:pt x="0" y="0"/>
                </a:lnTo>
                <a:close/>
              </a:path>
            </a:pathLst>
          </a:custGeom>
          <a:noFill/>
          <a:ln>
            <a:noFill/>
          </a:ln>
        </p:spPr>
      </p:sp>
      <p:sp>
        <p:nvSpPr>
          <p:cNvPr id="1875" name="Google Shape;1875;p43"/>
          <p:cNvSpPr/>
          <p:nvPr/>
        </p:nvSpPr>
        <p:spPr>
          <a:xfrm>
            <a:off x="16939060" y="-516511"/>
            <a:ext cx="1704427" cy="1885950"/>
          </a:xfrm>
          <a:custGeom>
            <a:rect b="b" l="l" r="r" t="t"/>
            <a:pathLst>
              <a:path extrusionOk="0" h="1885950" w="1704427">
                <a:moveTo>
                  <a:pt x="0" y="0"/>
                </a:moveTo>
                <a:lnTo>
                  <a:pt x="1704428" y="0"/>
                </a:lnTo>
                <a:lnTo>
                  <a:pt x="1704428" y="1885950"/>
                </a:lnTo>
                <a:lnTo>
                  <a:pt x="0" y="1885950"/>
                </a:lnTo>
                <a:lnTo>
                  <a:pt x="0" y="0"/>
                </a:lnTo>
                <a:close/>
              </a:path>
            </a:pathLst>
          </a:custGeom>
          <a:noFill/>
          <a:ln>
            <a:noFill/>
          </a:ln>
        </p:spPr>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4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881" name="Google Shape;1881;p44"/>
          <p:cNvGrpSpPr/>
          <p:nvPr/>
        </p:nvGrpSpPr>
        <p:grpSpPr>
          <a:xfrm>
            <a:off x="0" y="4664757"/>
            <a:ext cx="18288000" cy="5622243"/>
            <a:chOff x="0" y="-200025"/>
            <a:chExt cx="4816593" cy="1480755"/>
          </a:xfrm>
        </p:grpSpPr>
        <p:sp>
          <p:nvSpPr>
            <p:cNvPr id="1882" name="Google Shape;1882;p44"/>
            <p:cNvSpPr/>
            <p:nvPr/>
          </p:nvSpPr>
          <p:spPr>
            <a:xfrm>
              <a:off x="0" y="0"/>
              <a:ext cx="4816592" cy="1280730"/>
            </a:xfrm>
            <a:custGeom>
              <a:rect b="b" l="l" r="r" t="t"/>
              <a:pathLst>
                <a:path extrusionOk="0" h="1280730" w="4816592">
                  <a:moveTo>
                    <a:pt x="0" y="0"/>
                  </a:moveTo>
                  <a:lnTo>
                    <a:pt x="4816592" y="0"/>
                  </a:lnTo>
                  <a:lnTo>
                    <a:pt x="4816592" y="1280730"/>
                  </a:lnTo>
                  <a:lnTo>
                    <a:pt x="0" y="1280730"/>
                  </a:lnTo>
                  <a:close/>
                </a:path>
              </a:pathLst>
            </a:custGeom>
            <a:solidFill>
              <a:srgbClr val="1C6FE6"/>
            </a:solidFill>
            <a:ln>
              <a:noFill/>
            </a:ln>
          </p:spPr>
        </p:sp>
        <p:sp>
          <p:nvSpPr>
            <p:cNvPr id="1883" name="Google Shape;1883;p44"/>
            <p:cNvSpPr txBox="1"/>
            <p:nvPr/>
          </p:nvSpPr>
          <p:spPr>
            <a:xfrm>
              <a:off x="0" y="-200025"/>
              <a:ext cx="4816593" cy="148075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4" name="Google Shape;1884;p44"/>
          <p:cNvGrpSpPr/>
          <p:nvPr/>
        </p:nvGrpSpPr>
        <p:grpSpPr>
          <a:xfrm>
            <a:off x="13466484" y="-557345"/>
            <a:ext cx="13805802" cy="13805802"/>
            <a:chOff x="0" y="0"/>
            <a:chExt cx="812800" cy="812800"/>
          </a:xfrm>
        </p:grpSpPr>
        <p:sp>
          <p:nvSpPr>
            <p:cNvPr id="1885" name="Google Shape;1885;p4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886" name="Google Shape;1886;p44"/>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7" name="Google Shape;1887;p44"/>
          <p:cNvSpPr/>
          <p:nvPr/>
        </p:nvSpPr>
        <p:spPr>
          <a:xfrm rot="2700000">
            <a:off x="44801580" y="-92823713"/>
            <a:ext cx="2172354" cy="133683335"/>
          </a:xfrm>
          <a:custGeom>
            <a:rect b="b" l="l" r="r" t="t"/>
            <a:pathLst>
              <a:path extrusionOk="0" h="133683335" w="2172354">
                <a:moveTo>
                  <a:pt x="0" y="0"/>
                </a:moveTo>
                <a:lnTo>
                  <a:pt x="2172354" y="0"/>
                </a:lnTo>
                <a:lnTo>
                  <a:pt x="2172354" y="133683335"/>
                </a:lnTo>
                <a:lnTo>
                  <a:pt x="0" y="133683335"/>
                </a:lnTo>
                <a:lnTo>
                  <a:pt x="0" y="0"/>
                </a:lnTo>
                <a:close/>
              </a:path>
            </a:pathLst>
          </a:custGeom>
          <a:blipFill rotWithShape="1">
            <a:blip r:embed="rId4">
              <a:alphaModFix amt="48000"/>
            </a:blip>
            <a:stretch>
              <a:fillRect b="0" l="0" r="0" t="0"/>
            </a:stretch>
          </a:blipFill>
          <a:ln>
            <a:noFill/>
          </a:ln>
        </p:spPr>
      </p:sp>
      <p:sp>
        <p:nvSpPr>
          <p:cNvPr id="1888" name="Google Shape;1888;p44"/>
          <p:cNvSpPr/>
          <p:nvPr/>
        </p:nvSpPr>
        <p:spPr>
          <a:xfrm>
            <a:off x="10792129" y="-2895293"/>
            <a:ext cx="11221121" cy="11221121"/>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5">
              <a:alphaModFix/>
            </a:blip>
            <a:stretch>
              <a:fillRect b="-49999" l="0" r="0" t="0"/>
            </a:stretch>
          </a:blipFill>
          <a:ln cap="sq" cmpd="sng" w="142875">
            <a:solidFill>
              <a:srgbClr val="FFFFFF"/>
            </a:solidFill>
            <a:prstDash val="solid"/>
            <a:miter lim="8000"/>
            <a:headEnd len="sm" w="sm" type="none"/>
            <a:tailEnd len="sm" w="sm" type="none"/>
          </a:ln>
        </p:spPr>
      </p:sp>
      <p:grpSp>
        <p:nvGrpSpPr>
          <p:cNvPr id="1889" name="Google Shape;1889;p44"/>
          <p:cNvGrpSpPr/>
          <p:nvPr/>
        </p:nvGrpSpPr>
        <p:grpSpPr>
          <a:xfrm>
            <a:off x="8845781" y="-4790567"/>
            <a:ext cx="6165295" cy="6165295"/>
            <a:chOff x="0" y="0"/>
            <a:chExt cx="812800" cy="812800"/>
          </a:xfrm>
        </p:grpSpPr>
        <p:sp>
          <p:nvSpPr>
            <p:cNvPr id="1890" name="Google Shape;1890;p4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891" name="Google Shape;1891;p44"/>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2" name="Google Shape;1892;p44"/>
          <p:cNvGrpSpPr/>
          <p:nvPr/>
        </p:nvGrpSpPr>
        <p:grpSpPr>
          <a:xfrm>
            <a:off x="14204090" y="7529049"/>
            <a:ext cx="6165295" cy="6165295"/>
            <a:chOff x="0" y="0"/>
            <a:chExt cx="812800" cy="812800"/>
          </a:xfrm>
        </p:grpSpPr>
        <p:sp>
          <p:nvSpPr>
            <p:cNvPr id="1893" name="Google Shape;1893;p4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894" name="Google Shape;1894;p44"/>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5" name="Google Shape;1895;p44"/>
          <p:cNvGrpSpPr/>
          <p:nvPr/>
        </p:nvGrpSpPr>
        <p:grpSpPr>
          <a:xfrm>
            <a:off x="1477749" y="4055342"/>
            <a:ext cx="1176237" cy="1978302"/>
            <a:chOff x="0" y="-200025"/>
            <a:chExt cx="309791" cy="521035"/>
          </a:xfrm>
        </p:grpSpPr>
        <p:sp>
          <p:nvSpPr>
            <p:cNvPr id="1896" name="Google Shape;1896;p44"/>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44"/>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8" name="Google Shape;1898;p44"/>
          <p:cNvGrpSpPr/>
          <p:nvPr/>
        </p:nvGrpSpPr>
        <p:grpSpPr>
          <a:xfrm>
            <a:off x="5311461" y="4055342"/>
            <a:ext cx="1176237" cy="1978302"/>
            <a:chOff x="0" y="-200025"/>
            <a:chExt cx="309791" cy="521035"/>
          </a:xfrm>
        </p:grpSpPr>
        <p:sp>
          <p:nvSpPr>
            <p:cNvPr id="1899" name="Google Shape;1899;p44"/>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44"/>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1" name="Google Shape;1901;p44"/>
          <p:cNvGrpSpPr/>
          <p:nvPr/>
        </p:nvGrpSpPr>
        <p:grpSpPr>
          <a:xfrm>
            <a:off x="9144622" y="4055342"/>
            <a:ext cx="1176237" cy="1978302"/>
            <a:chOff x="0" y="-200025"/>
            <a:chExt cx="309791" cy="521035"/>
          </a:xfrm>
        </p:grpSpPr>
        <p:sp>
          <p:nvSpPr>
            <p:cNvPr id="1902" name="Google Shape;1902;p44"/>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44"/>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4" name="Google Shape;1904;p44"/>
          <p:cNvSpPr/>
          <p:nvPr/>
        </p:nvSpPr>
        <p:spPr>
          <a:xfrm>
            <a:off x="1753751" y="5090476"/>
            <a:ext cx="626206" cy="626206"/>
          </a:xfrm>
          <a:custGeom>
            <a:rect b="b" l="l" r="r" t="t"/>
            <a:pathLst>
              <a:path extrusionOk="0" h="626206" w="626206">
                <a:moveTo>
                  <a:pt x="0" y="0"/>
                </a:moveTo>
                <a:lnTo>
                  <a:pt x="626206" y="0"/>
                </a:lnTo>
                <a:lnTo>
                  <a:pt x="626206" y="626206"/>
                </a:lnTo>
                <a:lnTo>
                  <a:pt x="0" y="626206"/>
                </a:lnTo>
                <a:lnTo>
                  <a:pt x="0" y="0"/>
                </a:lnTo>
                <a:close/>
              </a:path>
            </a:pathLst>
          </a:custGeom>
          <a:blipFill rotWithShape="1">
            <a:blip r:embed="rId6">
              <a:alphaModFix/>
            </a:blip>
            <a:stretch>
              <a:fillRect b="0" l="0" r="0" t="0"/>
            </a:stretch>
          </a:blipFill>
          <a:ln>
            <a:noFill/>
          </a:ln>
        </p:spPr>
      </p:sp>
      <p:sp>
        <p:nvSpPr>
          <p:cNvPr id="1905" name="Google Shape;1905;p44"/>
          <p:cNvSpPr/>
          <p:nvPr/>
        </p:nvSpPr>
        <p:spPr>
          <a:xfrm>
            <a:off x="5595178" y="5056798"/>
            <a:ext cx="607716" cy="607716"/>
          </a:xfrm>
          <a:custGeom>
            <a:rect b="b" l="l" r="r" t="t"/>
            <a:pathLst>
              <a:path extrusionOk="0" h="607716" w="607716">
                <a:moveTo>
                  <a:pt x="0" y="0"/>
                </a:moveTo>
                <a:lnTo>
                  <a:pt x="607716" y="0"/>
                </a:lnTo>
                <a:lnTo>
                  <a:pt x="607716" y="607715"/>
                </a:lnTo>
                <a:lnTo>
                  <a:pt x="0" y="607715"/>
                </a:lnTo>
                <a:lnTo>
                  <a:pt x="0" y="0"/>
                </a:lnTo>
                <a:close/>
              </a:path>
            </a:pathLst>
          </a:custGeom>
          <a:blipFill rotWithShape="1">
            <a:blip r:embed="rId7">
              <a:alphaModFix/>
            </a:blip>
            <a:stretch>
              <a:fillRect b="0" l="0" r="0" t="0"/>
            </a:stretch>
          </a:blipFill>
          <a:ln>
            <a:noFill/>
          </a:ln>
        </p:spPr>
      </p:sp>
      <p:sp>
        <p:nvSpPr>
          <p:cNvPr id="1906" name="Google Shape;1906;p44"/>
          <p:cNvSpPr/>
          <p:nvPr/>
        </p:nvSpPr>
        <p:spPr>
          <a:xfrm>
            <a:off x="9427683" y="5132081"/>
            <a:ext cx="610195" cy="610195"/>
          </a:xfrm>
          <a:custGeom>
            <a:rect b="b" l="l" r="r" t="t"/>
            <a:pathLst>
              <a:path extrusionOk="0" h="610195" w="610195">
                <a:moveTo>
                  <a:pt x="0" y="0"/>
                </a:moveTo>
                <a:lnTo>
                  <a:pt x="610195" y="0"/>
                </a:lnTo>
                <a:lnTo>
                  <a:pt x="610195" y="610195"/>
                </a:lnTo>
                <a:lnTo>
                  <a:pt x="0" y="610195"/>
                </a:lnTo>
                <a:lnTo>
                  <a:pt x="0" y="0"/>
                </a:lnTo>
                <a:close/>
              </a:path>
            </a:pathLst>
          </a:custGeom>
          <a:blipFill rotWithShape="1">
            <a:blip r:embed="rId8">
              <a:alphaModFix/>
            </a:blip>
            <a:stretch>
              <a:fillRect b="0" l="0" r="0" t="0"/>
            </a:stretch>
          </a:blipFill>
          <a:ln>
            <a:noFill/>
          </a:ln>
        </p:spPr>
      </p:sp>
      <p:sp>
        <p:nvSpPr>
          <p:cNvPr id="1907" name="Google Shape;1907;p44"/>
          <p:cNvSpPr txBox="1"/>
          <p:nvPr/>
        </p:nvSpPr>
        <p:spPr>
          <a:xfrm>
            <a:off x="826964" y="1114425"/>
            <a:ext cx="11866052"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RISK ASSESSMENT FOR CONNECTED HEALTH TECHNOLOGIES</a:t>
            </a:r>
            <a:endParaRPr/>
          </a:p>
        </p:txBody>
      </p:sp>
      <p:sp>
        <p:nvSpPr>
          <p:cNvPr id="1908" name="Google Shape;1908;p44"/>
          <p:cNvSpPr txBox="1"/>
          <p:nvPr/>
        </p:nvSpPr>
        <p:spPr>
          <a:xfrm>
            <a:off x="1478301" y="2648593"/>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A structured framework to evaluate IoMT devices, sensors, and robotic automation before clinical deployment ensuring safety, efficacy, and compliance.</a:t>
            </a:r>
            <a:endParaRPr/>
          </a:p>
        </p:txBody>
      </p:sp>
      <p:sp>
        <p:nvSpPr>
          <p:cNvPr id="1909" name="Google Shape;1909;p44"/>
          <p:cNvSpPr txBox="1"/>
          <p:nvPr/>
        </p:nvSpPr>
        <p:spPr>
          <a:xfrm>
            <a:off x="1477749" y="6402827"/>
            <a:ext cx="2897057"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FFFFFF"/>
                </a:solidFill>
                <a:latin typeface="Arial"/>
                <a:ea typeface="Arial"/>
                <a:cs typeface="Arial"/>
                <a:sym typeface="Arial"/>
              </a:rPr>
              <a:t>IoMT &amp; Devices</a:t>
            </a:r>
            <a:endParaRPr/>
          </a:p>
        </p:txBody>
      </p:sp>
      <p:sp>
        <p:nvSpPr>
          <p:cNvPr id="1910" name="Google Shape;1910;p44"/>
          <p:cNvSpPr txBox="1"/>
          <p:nvPr/>
        </p:nvSpPr>
        <p:spPr>
          <a:xfrm>
            <a:off x="5311461" y="6402827"/>
            <a:ext cx="2897057"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FFFFFF"/>
                </a:solidFill>
                <a:latin typeface="Arial"/>
                <a:ea typeface="Arial"/>
                <a:cs typeface="Arial"/>
                <a:sym typeface="Arial"/>
              </a:rPr>
              <a:t>Clinical Efficacy</a:t>
            </a:r>
            <a:endParaRPr/>
          </a:p>
        </p:txBody>
      </p:sp>
      <p:sp>
        <p:nvSpPr>
          <p:cNvPr id="1911" name="Google Shape;1911;p44"/>
          <p:cNvSpPr txBox="1"/>
          <p:nvPr/>
        </p:nvSpPr>
        <p:spPr>
          <a:xfrm>
            <a:off x="9031371" y="6415625"/>
            <a:ext cx="2897057"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FFFFFF"/>
                </a:solidFill>
                <a:latin typeface="Arial"/>
                <a:ea typeface="Arial"/>
                <a:cs typeface="Arial"/>
                <a:sym typeface="Arial"/>
              </a:rPr>
              <a:t>Risk Dossier</a:t>
            </a:r>
            <a:endParaRPr/>
          </a:p>
        </p:txBody>
      </p:sp>
      <p:sp>
        <p:nvSpPr>
          <p:cNvPr id="1912" name="Google Shape;1912;p44"/>
          <p:cNvSpPr txBox="1"/>
          <p:nvPr/>
        </p:nvSpPr>
        <p:spPr>
          <a:xfrm>
            <a:off x="1477749" y="6981825"/>
            <a:ext cx="2897057" cy="2276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Evaluate IoMT devices, sensors, and robotic automation for clinical suitability, privacy, cybersecurity, and workflow integration.</a:t>
            </a:r>
            <a:endParaRPr/>
          </a:p>
        </p:txBody>
      </p:sp>
      <p:sp>
        <p:nvSpPr>
          <p:cNvPr id="1913" name="Google Shape;1913;p44"/>
          <p:cNvSpPr txBox="1"/>
          <p:nvPr/>
        </p:nvSpPr>
        <p:spPr>
          <a:xfrm>
            <a:off x="5311461" y="6981825"/>
            <a:ext cx="2897057" cy="2276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Assess clinical efficacy, patient safety impact, and ethical considerations before adopting emerging health technologies.</a:t>
            </a:r>
            <a:endParaRPr/>
          </a:p>
        </p:txBody>
      </p:sp>
      <p:sp>
        <p:nvSpPr>
          <p:cNvPr id="1914" name="Google Shape;1914;p44"/>
          <p:cNvSpPr txBox="1"/>
          <p:nvPr/>
        </p:nvSpPr>
        <p:spPr>
          <a:xfrm>
            <a:off x="9141968" y="6981825"/>
            <a:ext cx="2897057" cy="2276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FFFFFF"/>
                </a:solidFill>
                <a:latin typeface="Arial"/>
                <a:ea typeface="Arial"/>
                <a:cs typeface="Arial"/>
                <a:sym typeface="Arial"/>
              </a:rPr>
              <a:t>Documented risk assessment dossiers required for all connected health technologies prior to deployment and use.</a:t>
            </a:r>
            <a:endParaRPr/>
          </a:p>
        </p:txBody>
      </p:sp>
      <p:sp>
        <p:nvSpPr>
          <p:cNvPr id="1915" name="Google Shape;1915;p44"/>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916" name="Google Shape;1916;p44"/>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917" name="Google Shape;1917;p44"/>
          <p:cNvSpPr/>
          <p:nvPr/>
        </p:nvSpPr>
        <p:spPr>
          <a:xfrm rot="6348290">
            <a:off x="-524725" y="9383247"/>
            <a:ext cx="1390374" cy="1260026"/>
          </a:xfrm>
          <a:custGeom>
            <a:rect b="b" l="l" r="r" t="t"/>
            <a:pathLst>
              <a:path extrusionOk="0" h="1260026" w="1390374">
                <a:moveTo>
                  <a:pt x="0" y="0"/>
                </a:moveTo>
                <a:lnTo>
                  <a:pt x="1390373" y="0"/>
                </a:lnTo>
                <a:lnTo>
                  <a:pt x="1390373" y="1260026"/>
                </a:lnTo>
                <a:lnTo>
                  <a:pt x="0" y="1260026"/>
                </a:lnTo>
                <a:lnTo>
                  <a:pt x="0" y="0"/>
                </a:lnTo>
                <a:close/>
              </a:path>
            </a:pathLst>
          </a:custGeom>
          <a:noFill/>
          <a:ln>
            <a:noFill/>
          </a:ln>
        </p:spPr>
      </p:sp>
      <p:sp>
        <p:nvSpPr>
          <p:cNvPr id="1918" name="Google Shape;1918;p44"/>
          <p:cNvSpPr/>
          <p:nvPr/>
        </p:nvSpPr>
        <p:spPr>
          <a:xfrm>
            <a:off x="17035950" y="-188944"/>
            <a:ext cx="1043000" cy="1358958"/>
          </a:xfrm>
          <a:custGeom>
            <a:rect b="b" l="l" r="r" t="t"/>
            <a:pathLst>
              <a:path extrusionOk="0" h="1358958" w="1043000">
                <a:moveTo>
                  <a:pt x="0" y="0"/>
                </a:moveTo>
                <a:lnTo>
                  <a:pt x="1043000" y="0"/>
                </a:lnTo>
                <a:lnTo>
                  <a:pt x="1043000" y="1358957"/>
                </a:lnTo>
                <a:lnTo>
                  <a:pt x="0" y="1358957"/>
                </a:lnTo>
                <a:lnTo>
                  <a:pt x="0" y="0"/>
                </a:lnTo>
                <a:close/>
              </a:path>
            </a:pathLst>
          </a:custGeom>
          <a:noFill/>
          <a:ln>
            <a:noFill/>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4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924" name="Google Shape;1924;p45"/>
          <p:cNvGrpSpPr/>
          <p:nvPr/>
        </p:nvGrpSpPr>
        <p:grpSpPr>
          <a:xfrm>
            <a:off x="-3791537" y="6430189"/>
            <a:ext cx="11431788" cy="11431788"/>
            <a:chOff x="0" y="0"/>
            <a:chExt cx="812800" cy="812800"/>
          </a:xfrm>
        </p:grpSpPr>
        <p:sp>
          <p:nvSpPr>
            <p:cNvPr id="1925" name="Google Shape;1925;p4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926" name="Google Shape;1926;p45"/>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7" name="Google Shape;1927;p45"/>
          <p:cNvGrpSpPr/>
          <p:nvPr/>
        </p:nvGrpSpPr>
        <p:grpSpPr>
          <a:xfrm>
            <a:off x="-5879615" y="-3413610"/>
            <a:ext cx="11431788" cy="11431788"/>
            <a:chOff x="0" y="0"/>
            <a:chExt cx="812800" cy="812800"/>
          </a:xfrm>
        </p:grpSpPr>
        <p:sp>
          <p:nvSpPr>
            <p:cNvPr id="1928" name="Google Shape;1928;p4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929" name="Google Shape;1929;p45"/>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0" name="Google Shape;1930;p45"/>
          <p:cNvSpPr/>
          <p:nvPr/>
        </p:nvSpPr>
        <p:spPr>
          <a:xfrm>
            <a:off x="8387187" y="6181279"/>
            <a:ext cx="8483065" cy="4761120"/>
          </a:xfrm>
          <a:custGeom>
            <a:rect b="b" l="l" r="r" t="t"/>
            <a:pathLst>
              <a:path extrusionOk="0" h="4761120" w="8483065">
                <a:moveTo>
                  <a:pt x="0" y="0"/>
                </a:moveTo>
                <a:lnTo>
                  <a:pt x="8483065" y="0"/>
                </a:lnTo>
                <a:lnTo>
                  <a:pt x="8483065" y="4761120"/>
                </a:lnTo>
                <a:lnTo>
                  <a:pt x="0" y="4761120"/>
                </a:lnTo>
                <a:lnTo>
                  <a:pt x="0" y="0"/>
                </a:lnTo>
                <a:close/>
              </a:path>
            </a:pathLst>
          </a:custGeom>
          <a:noFill/>
          <a:ln>
            <a:noFill/>
          </a:ln>
        </p:spPr>
      </p:sp>
      <p:sp>
        <p:nvSpPr>
          <p:cNvPr id="1931" name="Google Shape;1931;p45"/>
          <p:cNvSpPr/>
          <p:nvPr/>
        </p:nvSpPr>
        <p:spPr>
          <a:xfrm rot="-2700000">
            <a:off x="2159190" y="5066191"/>
            <a:ext cx="6593784" cy="3700762"/>
          </a:xfrm>
          <a:custGeom>
            <a:rect b="b" l="l" r="r" t="t"/>
            <a:pathLst>
              <a:path extrusionOk="0" h="3700762" w="6593784">
                <a:moveTo>
                  <a:pt x="0" y="0"/>
                </a:moveTo>
                <a:lnTo>
                  <a:pt x="6593784" y="0"/>
                </a:lnTo>
                <a:lnTo>
                  <a:pt x="6593784" y="3700761"/>
                </a:lnTo>
                <a:lnTo>
                  <a:pt x="0" y="3700761"/>
                </a:lnTo>
                <a:lnTo>
                  <a:pt x="0" y="0"/>
                </a:lnTo>
                <a:close/>
              </a:path>
            </a:pathLst>
          </a:custGeom>
          <a:noFill/>
          <a:ln>
            <a:noFill/>
          </a:ln>
        </p:spPr>
      </p:sp>
      <p:sp>
        <p:nvSpPr>
          <p:cNvPr id="1932" name="Google Shape;1932;p45"/>
          <p:cNvSpPr/>
          <p:nvPr/>
        </p:nvSpPr>
        <p:spPr>
          <a:xfrm>
            <a:off x="-1276076" y="476858"/>
            <a:ext cx="9291563" cy="9291563"/>
          </a:xfrm>
          <a:custGeom>
            <a:rect b="b" l="l" r="r" t="t"/>
            <a:pathLst>
              <a:path extrusionOk="0" h="812800" w="812800">
                <a:moveTo>
                  <a:pt x="406400" y="0"/>
                </a:moveTo>
                <a:lnTo>
                  <a:pt x="812800" y="406400"/>
                </a:lnTo>
                <a:lnTo>
                  <a:pt x="406400" y="812800"/>
                </a:lnTo>
                <a:lnTo>
                  <a:pt x="0" y="406400"/>
                </a:lnTo>
                <a:lnTo>
                  <a:pt x="406400" y="0"/>
                </a:lnTo>
                <a:close/>
              </a:path>
            </a:pathLst>
          </a:custGeom>
          <a:blipFill rotWithShape="1">
            <a:blip r:embed="rId4">
              <a:alphaModFix/>
            </a:blip>
            <a:stretch>
              <a:fillRect b="0" l="0" r="0" t="0"/>
            </a:stretch>
          </a:blipFill>
          <a:ln cap="sq" cmpd="sng" w="142875">
            <a:solidFill>
              <a:srgbClr val="FFFFFF"/>
            </a:solidFill>
            <a:prstDash val="solid"/>
            <a:miter lim="8000"/>
            <a:headEnd len="sm" w="sm" type="none"/>
            <a:tailEnd len="sm" w="sm" type="none"/>
          </a:ln>
        </p:spPr>
      </p:sp>
      <p:grpSp>
        <p:nvGrpSpPr>
          <p:cNvPr id="1933" name="Google Shape;1933;p45"/>
          <p:cNvGrpSpPr/>
          <p:nvPr/>
        </p:nvGrpSpPr>
        <p:grpSpPr>
          <a:xfrm>
            <a:off x="8846516" y="3988590"/>
            <a:ext cx="1176237" cy="1978302"/>
            <a:chOff x="0" y="-200025"/>
            <a:chExt cx="309791" cy="521035"/>
          </a:xfrm>
        </p:grpSpPr>
        <p:sp>
          <p:nvSpPr>
            <p:cNvPr id="1934" name="Google Shape;1934;p45"/>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45"/>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6" name="Google Shape;1936;p45"/>
          <p:cNvGrpSpPr/>
          <p:nvPr/>
        </p:nvGrpSpPr>
        <p:grpSpPr>
          <a:xfrm>
            <a:off x="8387187" y="6154497"/>
            <a:ext cx="8483065" cy="3199053"/>
            <a:chOff x="0" y="-200025"/>
            <a:chExt cx="2234223" cy="842549"/>
          </a:xfrm>
        </p:grpSpPr>
        <p:sp>
          <p:nvSpPr>
            <p:cNvPr id="1937" name="Google Shape;1937;p45"/>
            <p:cNvSpPr/>
            <p:nvPr/>
          </p:nvSpPr>
          <p:spPr>
            <a:xfrm>
              <a:off x="0" y="0"/>
              <a:ext cx="2234223" cy="642524"/>
            </a:xfrm>
            <a:custGeom>
              <a:rect b="b" l="l" r="r" t="t"/>
              <a:pathLst>
                <a:path extrusionOk="0" h="642524" w="2234223">
                  <a:moveTo>
                    <a:pt x="9126" y="0"/>
                  </a:moveTo>
                  <a:lnTo>
                    <a:pt x="2225097" y="0"/>
                  </a:lnTo>
                  <a:cubicBezTo>
                    <a:pt x="2227517" y="0"/>
                    <a:pt x="2229838" y="962"/>
                    <a:pt x="2231550" y="2673"/>
                  </a:cubicBezTo>
                  <a:cubicBezTo>
                    <a:pt x="2233261" y="4385"/>
                    <a:pt x="2234223" y="6706"/>
                    <a:pt x="2234223" y="9126"/>
                  </a:cubicBezTo>
                  <a:lnTo>
                    <a:pt x="2234223" y="633398"/>
                  </a:lnTo>
                  <a:cubicBezTo>
                    <a:pt x="2234223" y="638438"/>
                    <a:pt x="2230137" y="642524"/>
                    <a:pt x="2225097" y="642524"/>
                  </a:cubicBezTo>
                  <a:lnTo>
                    <a:pt x="9126" y="642524"/>
                  </a:lnTo>
                  <a:cubicBezTo>
                    <a:pt x="4086" y="642524"/>
                    <a:pt x="0" y="638438"/>
                    <a:pt x="0" y="633398"/>
                  </a:cubicBezTo>
                  <a:lnTo>
                    <a:pt x="0" y="9126"/>
                  </a:lnTo>
                  <a:cubicBezTo>
                    <a:pt x="0" y="6706"/>
                    <a:pt x="962" y="4385"/>
                    <a:pt x="2673" y="2673"/>
                  </a:cubicBezTo>
                  <a:cubicBezTo>
                    <a:pt x="4385" y="962"/>
                    <a:pt x="6706" y="0"/>
                    <a:pt x="9126" y="0"/>
                  </a:cubicBezTo>
                  <a:close/>
                </a:path>
              </a:pathLst>
            </a:custGeom>
            <a:solidFill>
              <a:srgbClr val="EC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45"/>
            <p:cNvSpPr txBox="1"/>
            <p:nvPr/>
          </p:nvSpPr>
          <p:spPr>
            <a:xfrm>
              <a:off x="0" y="-200025"/>
              <a:ext cx="2234223" cy="842549"/>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9" name="Google Shape;1939;p45"/>
          <p:cNvGrpSpPr/>
          <p:nvPr/>
        </p:nvGrpSpPr>
        <p:grpSpPr>
          <a:xfrm>
            <a:off x="8846516" y="6630648"/>
            <a:ext cx="1176237" cy="1978302"/>
            <a:chOff x="0" y="-200025"/>
            <a:chExt cx="309791" cy="521035"/>
          </a:xfrm>
        </p:grpSpPr>
        <p:sp>
          <p:nvSpPr>
            <p:cNvPr id="1940" name="Google Shape;1940;p45"/>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45"/>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2" name="Google Shape;1942;p45"/>
          <p:cNvGrpSpPr/>
          <p:nvPr/>
        </p:nvGrpSpPr>
        <p:grpSpPr>
          <a:xfrm>
            <a:off x="-8871124" y="3392760"/>
            <a:ext cx="11431788" cy="11431788"/>
            <a:chOff x="0" y="0"/>
            <a:chExt cx="812800" cy="812800"/>
          </a:xfrm>
        </p:grpSpPr>
        <p:sp>
          <p:nvSpPr>
            <p:cNvPr id="1943" name="Google Shape;1943;p4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ECF0F3"/>
            </a:solidFill>
            <a:ln>
              <a:noFill/>
            </a:ln>
          </p:spPr>
        </p:sp>
        <p:sp>
          <p:nvSpPr>
            <p:cNvPr id="1944" name="Google Shape;1944;p45"/>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5" name="Google Shape;1945;p45"/>
          <p:cNvGrpSpPr/>
          <p:nvPr/>
        </p:nvGrpSpPr>
        <p:grpSpPr>
          <a:xfrm>
            <a:off x="-2887734" y="-1092509"/>
            <a:ext cx="5105125" cy="5105125"/>
            <a:chOff x="0" y="0"/>
            <a:chExt cx="812800" cy="812800"/>
          </a:xfrm>
        </p:grpSpPr>
        <p:sp>
          <p:nvSpPr>
            <p:cNvPr id="1946" name="Google Shape;1946;p4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947" name="Google Shape;1947;p45"/>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8" name="Google Shape;1948;p45"/>
          <p:cNvGrpSpPr/>
          <p:nvPr/>
        </p:nvGrpSpPr>
        <p:grpSpPr>
          <a:xfrm>
            <a:off x="1549173" y="9108654"/>
            <a:ext cx="5105125" cy="5105125"/>
            <a:chOff x="0" y="0"/>
            <a:chExt cx="812800" cy="812800"/>
          </a:xfrm>
        </p:grpSpPr>
        <p:sp>
          <p:nvSpPr>
            <p:cNvPr id="1949" name="Google Shape;1949;p4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6FE6"/>
            </a:solidFill>
            <a:ln>
              <a:noFill/>
            </a:ln>
          </p:spPr>
        </p:sp>
        <p:sp>
          <p:nvSpPr>
            <p:cNvPr id="1950" name="Google Shape;1950;p45"/>
            <p:cNvSpPr txBox="1"/>
            <p:nvPr/>
          </p:nvSpPr>
          <p:spPr>
            <a:xfrm>
              <a:off x="139700" y="63500"/>
              <a:ext cx="533400" cy="609600"/>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1" name="Google Shape;1951;p45"/>
          <p:cNvSpPr/>
          <p:nvPr/>
        </p:nvSpPr>
        <p:spPr>
          <a:xfrm>
            <a:off x="9079422" y="5036928"/>
            <a:ext cx="758958" cy="717216"/>
          </a:xfrm>
          <a:custGeom>
            <a:rect b="b" l="l" r="r" t="t"/>
            <a:pathLst>
              <a:path extrusionOk="0" h="717216" w="758958">
                <a:moveTo>
                  <a:pt x="0" y="0"/>
                </a:moveTo>
                <a:lnTo>
                  <a:pt x="758958" y="0"/>
                </a:lnTo>
                <a:lnTo>
                  <a:pt x="758958" y="717215"/>
                </a:lnTo>
                <a:lnTo>
                  <a:pt x="0" y="717215"/>
                </a:lnTo>
                <a:lnTo>
                  <a:pt x="0" y="0"/>
                </a:lnTo>
                <a:close/>
              </a:path>
            </a:pathLst>
          </a:custGeom>
          <a:blipFill rotWithShape="1">
            <a:blip r:embed="rId5">
              <a:alphaModFix/>
            </a:blip>
            <a:stretch>
              <a:fillRect b="0" l="0" r="0" t="0"/>
            </a:stretch>
          </a:blipFill>
          <a:ln>
            <a:noFill/>
          </a:ln>
        </p:spPr>
      </p:sp>
      <p:sp>
        <p:nvSpPr>
          <p:cNvPr id="1952" name="Google Shape;1952;p45"/>
          <p:cNvSpPr/>
          <p:nvPr/>
        </p:nvSpPr>
        <p:spPr>
          <a:xfrm>
            <a:off x="9171044" y="7727955"/>
            <a:ext cx="549100" cy="548414"/>
          </a:xfrm>
          <a:custGeom>
            <a:rect b="b" l="l" r="r" t="t"/>
            <a:pathLst>
              <a:path extrusionOk="0" h="548414" w="549100">
                <a:moveTo>
                  <a:pt x="0" y="0"/>
                </a:moveTo>
                <a:lnTo>
                  <a:pt x="549100" y="0"/>
                </a:lnTo>
                <a:lnTo>
                  <a:pt x="549100" y="548414"/>
                </a:lnTo>
                <a:lnTo>
                  <a:pt x="0" y="548414"/>
                </a:lnTo>
                <a:lnTo>
                  <a:pt x="0" y="0"/>
                </a:lnTo>
                <a:close/>
              </a:path>
            </a:pathLst>
          </a:custGeom>
          <a:blipFill rotWithShape="1">
            <a:blip r:embed="rId6">
              <a:alphaModFix/>
            </a:blip>
            <a:stretch>
              <a:fillRect b="0" l="0" r="0" t="0"/>
            </a:stretch>
          </a:blipFill>
          <a:ln>
            <a:noFill/>
          </a:ln>
        </p:spPr>
      </p:sp>
      <p:sp>
        <p:nvSpPr>
          <p:cNvPr id="1953" name="Google Shape;1953;p45"/>
          <p:cNvSpPr txBox="1"/>
          <p:nvPr/>
        </p:nvSpPr>
        <p:spPr>
          <a:xfrm>
            <a:off x="8399383" y="890268"/>
            <a:ext cx="8155782"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PREHOSPITAL CARE SERVICES (PHCS)</a:t>
            </a:r>
            <a:endParaRPr/>
          </a:p>
        </p:txBody>
      </p:sp>
      <p:sp>
        <p:nvSpPr>
          <p:cNvPr id="1954" name="Google Shape;1954;p45"/>
          <p:cNvSpPr txBox="1"/>
          <p:nvPr/>
        </p:nvSpPr>
        <p:spPr>
          <a:xfrm>
            <a:off x="10457664" y="4757584"/>
            <a:ext cx="6085306"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Definition &amp; Scope</a:t>
            </a:r>
            <a:endParaRPr/>
          </a:p>
        </p:txBody>
      </p:sp>
      <p:sp>
        <p:nvSpPr>
          <p:cNvPr id="1955" name="Google Shape;1955;p45"/>
          <p:cNvSpPr txBox="1"/>
          <p:nvPr/>
        </p:nvSpPr>
        <p:spPr>
          <a:xfrm>
            <a:off x="10457664" y="7134657"/>
            <a:ext cx="6085306"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Delivery &amp; Coordination</a:t>
            </a:r>
            <a:endParaRPr/>
          </a:p>
        </p:txBody>
      </p:sp>
      <p:sp>
        <p:nvSpPr>
          <p:cNvPr id="1956" name="Google Shape;1956;p45"/>
          <p:cNvSpPr txBox="1"/>
          <p:nvPr/>
        </p:nvSpPr>
        <p:spPr>
          <a:xfrm>
            <a:off x="10457664" y="5134059"/>
            <a:ext cx="6085306"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Medical care provided outside hospitals before patient arrival includes emergency response, clinical assessment, and stabilisation in the field.</a:t>
            </a:r>
            <a:endParaRPr/>
          </a:p>
        </p:txBody>
      </p:sp>
      <p:sp>
        <p:nvSpPr>
          <p:cNvPr id="1957" name="Google Shape;1957;p45"/>
          <p:cNvSpPr txBox="1"/>
          <p:nvPr/>
        </p:nvSpPr>
        <p:spPr>
          <a:xfrm>
            <a:off x="10457664" y="7661280"/>
            <a:ext cx="6085306"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Covers ambulance dispatch, clinical advice, and deployment coordination ensuring seamless handover and continuity of care upon hospital arrival.</a:t>
            </a:r>
            <a:endParaRPr/>
          </a:p>
        </p:txBody>
      </p:sp>
      <p:sp>
        <p:nvSpPr>
          <p:cNvPr id="1958" name="Google Shape;1958;p45"/>
          <p:cNvSpPr txBox="1"/>
          <p:nvPr/>
        </p:nvSpPr>
        <p:spPr>
          <a:xfrm>
            <a:off x="8876648" y="2606839"/>
            <a:ext cx="7666321"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Medical care delivered outside hospital settings, prior to patient arrival. PHCS ensures timely clinical intervention, coordination, and safe transport to appropriate care facilities.</a:t>
            </a:r>
            <a:endParaRPr/>
          </a:p>
        </p:txBody>
      </p:sp>
      <p:grpSp>
        <p:nvGrpSpPr>
          <p:cNvPr id="1959" name="Google Shape;1959;p45"/>
          <p:cNvGrpSpPr/>
          <p:nvPr/>
        </p:nvGrpSpPr>
        <p:grpSpPr>
          <a:xfrm>
            <a:off x="8387187" y="-185485"/>
            <a:ext cx="11283263" cy="611950"/>
            <a:chOff x="0" y="-76200"/>
            <a:chExt cx="4956835" cy="268835"/>
          </a:xfrm>
        </p:grpSpPr>
        <p:sp>
          <p:nvSpPr>
            <p:cNvPr id="1960" name="Google Shape;1960;p45"/>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961" name="Google Shape;1961;p45"/>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2" name="Google Shape;1962;p45"/>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1963" name="Google Shape;1963;p45"/>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1964" name="Google Shape;1964;p45"/>
          <p:cNvSpPr/>
          <p:nvPr/>
        </p:nvSpPr>
        <p:spPr>
          <a:xfrm rot="-7182318">
            <a:off x="-302410" y="9141502"/>
            <a:ext cx="1300293" cy="2084638"/>
          </a:xfrm>
          <a:custGeom>
            <a:rect b="b" l="l" r="r" t="t"/>
            <a:pathLst>
              <a:path extrusionOk="0" h="2084638" w="1300293">
                <a:moveTo>
                  <a:pt x="0" y="0"/>
                </a:moveTo>
                <a:lnTo>
                  <a:pt x="1300293" y="0"/>
                </a:lnTo>
                <a:lnTo>
                  <a:pt x="1300293" y="2084639"/>
                </a:lnTo>
                <a:lnTo>
                  <a:pt x="0" y="2084639"/>
                </a:lnTo>
                <a:lnTo>
                  <a:pt x="0" y="0"/>
                </a:lnTo>
                <a:close/>
              </a:path>
            </a:pathLst>
          </a:custGeom>
          <a:noFill/>
          <a:ln>
            <a:noFill/>
          </a:ln>
        </p:spPr>
      </p:sp>
      <p:sp>
        <p:nvSpPr>
          <p:cNvPr id="1965" name="Google Shape;1965;p45"/>
          <p:cNvSpPr/>
          <p:nvPr/>
        </p:nvSpPr>
        <p:spPr>
          <a:xfrm>
            <a:off x="16939060" y="-516511"/>
            <a:ext cx="1704427" cy="1885950"/>
          </a:xfrm>
          <a:custGeom>
            <a:rect b="b" l="l" r="r" t="t"/>
            <a:pathLst>
              <a:path extrusionOk="0" h="1885950" w="1704427">
                <a:moveTo>
                  <a:pt x="0" y="0"/>
                </a:moveTo>
                <a:lnTo>
                  <a:pt x="1704428" y="0"/>
                </a:lnTo>
                <a:lnTo>
                  <a:pt x="1704428" y="1885950"/>
                </a:lnTo>
                <a:lnTo>
                  <a:pt x="0" y="1885950"/>
                </a:lnTo>
                <a:lnTo>
                  <a:pt x="0" y="0"/>
                </a:lnTo>
                <a:close/>
              </a:path>
            </a:pathLst>
          </a:custGeom>
          <a:noFill/>
          <a:ln>
            <a:noFill/>
          </a:ln>
        </p:spPr>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sp>
        <p:nvSpPr>
          <p:cNvPr id="1970" name="Google Shape;1970;p4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1971" name="Google Shape;1971;p46"/>
          <p:cNvGrpSpPr/>
          <p:nvPr/>
        </p:nvGrpSpPr>
        <p:grpSpPr>
          <a:xfrm>
            <a:off x="1721942" y="2507882"/>
            <a:ext cx="1176237" cy="1978302"/>
            <a:chOff x="0" y="-200025"/>
            <a:chExt cx="309791" cy="521035"/>
          </a:xfrm>
        </p:grpSpPr>
        <p:sp>
          <p:nvSpPr>
            <p:cNvPr id="1972" name="Google Shape;1972;p46"/>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46"/>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4" name="Google Shape;1974;p46"/>
          <p:cNvGrpSpPr/>
          <p:nvPr/>
        </p:nvGrpSpPr>
        <p:grpSpPr>
          <a:xfrm>
            <a:off x="1721942" y="4654450"/>
            <a:ext cx="1176237" cy="1978302"/>
            <a:chOff x="0" y="-200025"/>
            <a:chExt cx="309791" cy="521035"/>
          </a:xfrm>
        </p:grpSpPr>
        <p:sp>
          <p:nvSpPr>
            <p:cNvPr id="1975" name="Google Shape;1975;p46"/>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46"/>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7" name="Google Shape;1977;p46"/>
          <p:cNvGrpSpPr/>
          <p:nvPr/>
        </p:nvGrpSpPr>
        <p:grpSpPr>
          <a:xfrm>
            <a:off x="1721942" y="6801018"/>
            <a:ext cx="1176237" cy="1978302"/>
            <a:chOff x="0" y="-200025"/>
            <a:chExt cx="309791" cy="521035"/>
          </a:xfrm>
        </p:grpSpPr>
        <p:sp>
          <p:nvSpPr>
            <p:cNvPr id="1978" name="Google Shape;1978;p46"/>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46"/>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0" name="Google Shape;1980;p46"/>
          <p:cNvGrpSpPr/>
          <p:nvPr/>
        </p:nvGrpSpPr>
        <p:grpSpPr>
          <a:xfrm>
            <a:off x="10149227" y="-759470"/>
            <a:ext cx="8138773" cy="11046470"/>
            <a:chOff x="0" y="-200025"/>
            <a:chExt cx="2143545" cy="2909358"/>
          </a:xfrm>
        </p:grpSpPr>
        <p:sp>
          <p:nvSpPr>
            <p:cNvPr id="1981" name="Google Shape;1981;p46"/>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1982" name="Google Shape;1982;p46"/>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3" name="Google Shape;1983;p46"/>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1984" name="Google Shape;1984;p46"/>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1985" name="Google Shape;1985;p46"/>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1986" name="Google Shape;1986;p46"/>
          <p:cNvSpPr/>
          <p:nvPr/>
        </p:nvSpPr>
        <p:spPr>
          <a:xfrm>
            <a:off x="1745609" y="3570438"/>
            <a:ext cx="1236906" cy="639137"/>
          </a:xfrm>
          <a:custGeom>
            <a:rect b="b" l="l" r="r" t="t"/>
            <a:pathLst>
              <a:path extrusionOk="0" h="639137" w="1236906">
                <a:moveTo>
                  <a:pt x="0" y="0"/>
                </a:moveTo>
                <a:lnTo>
                  <a:pt x="1236906" y="0"/>
                </a:lnTo>
                <a:lnTo>
                  <a:pt x="1236906" y="639138"/>
                </a:lnTo>
                <a:lnTo>
                  <a:pt x="0" y="639138"/>
                </a:lnTo>
                <a:lnTo>
                  <a:pt x="0" y="0"/>
                </a:lnTo>
                <a:close/>
              </a:path>
            </a:pathLst>
          </a:custGeom>
          <a:blipFill rotWithShape="1">
            <a:blip r:embed="rId6">
              <a:alphaModFix/>
            </a:blip>
            <a:stretch>
              <a:fillRect b="0" l="0" r="0" t="0"/>
            </a:stretch>
          </a:blipFill>
          <a:ln>
            <a:noFill/>
          </a:ln>
        </p:spPr>
      </p:sp>
      <p:sp>
        <p:nvSpPr>
          <p:cNvPr id="1987" name="Google Shape;1987;p46"/>
          <p:cNvSpPr/>
          <p:nvPr/>
        </p:nvSpPr>
        <p:spPr>
          <a:xfrm>
            <a:off x="1999896" y="7777149"/>
            <a:ext cx="594157" cy="759066"/>
          </a:xfrm>
          <a:custGeom>
            <a:rect b="b" l="l" r="r" t="t"/>
            <a:pathLst>
              <a:path extrusionOk="0" h="759066" w="594157">
                <a:moveTo>
                  <a:pt x="0" y="0"/>
                </a:moveTo>
                <a:lnTo>
                  <a:pt x="594158" y="0"/>
                </a:lnTo>
                <a:lnTo>
                  <a:pt x="594158" y="759066"/>
                </a:lnTo>
                <a:lnTo>
                  <a:pt x="0" y="759066"/>
                </a:lnTo>
                <a:lnTo>
                  <a:pt x="0" y="0"/>
                </a:lnTo>
                <a:close/>
              </a:path>
            </a:pathLst>
          </a:custGeom>
          <a:blipFill rotWithShape="1">
            <a:blip r:embed="rId7">
              <a:alphaModFix/>
            </a:blip>
            <a:stretch>
              <a:fillRect b="0" l="0" r="0" t="0"/>
            </a:stretch>
          </a:blipFill>
          <a:ln>
            <a:noFill/>
          </a:ln>
        </p:spPr>
      </p:sp>
      <p:sp>
        <p:nvSpPr>
          <p:cNvPr id="1988" name="Google Shape;1988;p46"/>
          <p:cNvSpPr/>
          <p:nvPr/>
        </p:nvSpPr>
        <p:spPr>
          <a:xfrm>
            <a:off x="1973380" y="5671917"/>
            <a:ext cx="679682" cy="686548"/>
          </a:xfrm>
          <a:custGeom>
            <a:rect b="b" l="l" r="r" t="t"/>
            <a:pathLst>
              <a:path extrusionOk="0" h="686548" w="679682">
                <a:moveTo>
                  <a:pt x="0" y="0"/>
                </a:moveTo>
                <a:lnTo>
                  <a:pt x="679682" y="0"/>
                </a:lnTo>
                <a:lnTo>
                  <a:pt x="679682" y="686547"/>
                </a:lnTo>
                <a:lnTo>
                  <a:pt x="0" y="686547"/>
                </a:lnTo>
                <a:lnTo>
                  <a:pt x="0" y="0"/>
                </a:lnTo>
                <a:close/>
              </a:path>
            </a:pathLst>
          </a:custGeom>
          <a:blipFill rotWithShape="1">
            <a:blip r:embed="rId8">
              <a:alphaModFix/>
            </a:blip>
            <a:stretch>
              <a:fillRect b="0" l="0" r="0" t="0"/>
            </a:stretch>
          </a:blipFill>
          <a:ln>
            <a:noFill/>
          </a:ln>
        </p:spPr>
      </p:sp>
      <p:sp>
        <p:nvSpPr>
          <p:cNvPr id="1989" name="Google Shape;1989;p46"/>
          <p:cNvSpPr txBox="1"/>
          <p:nvPr/>
        </p:nvSpPr>
        <p:spPr>
          <a:xfrm>
            <a:off x="469610" y="962441"/>
            <a:ext cx="11797674"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PHCS STANDARDS OVERVIEW (EMERGENCY SERVICES)</a:t>
            </a:r>
            <a:endParaRPr/>
          </a:p>
        </p:txBody>
      </p:sp>
      <p:sp>
        <p:nvSpPr>
          <p:cNvPr id="1990" name="Google Shape;1990;p46"/>
          <p:cNvSpPr txBox="1"/>
          <p:nvPr/>
        </p:nvSpPr>
        <p:spPr>
          <a:xfrm>
            <a:off x="3333089" y="2614581"/>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Dispatch &amp; Clinical Care</a:t>
            </a:r>
            <a:endParaRPr/>
          </a:p>
        </p:txBody>
      </p:sp>
      <p:sp>
        <p:nvSpPr>
          <p:cNvPr id="1991" name="Google Shape;1991;p46"/>
          <p:cNvSpPr txBox="1"/>
          <p:nvPr/>
        </p:nvSpPr>
        <p:spPr>
          <a:xfrm>
            <a:off x="3333089" y="5149186"/>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Ethical Practice &amp; Equipment</a:t>
            </a:r>
            <a:endParaRPr/>
          </a:p>
        </p:txBody>
      </p:sp>
      <p:sp>
        <p:nvSpPr>
          <p:cNvPr id="1992" name="Google Shape;1992;p46"/>
          <p:cNvSpPr txBox="1"/>
          <p:nvPr/>
        </p:nvSpPr>
        <p:spPr>
          <a:xfrm>
            <a:off x="3333089" y="7510741"/>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Vehicle &amp; Quality Standards</a:t>
            </a:r>
            <a:endParaRPr/>
          </a:p>
        </p:txBody>
      </p:sp>
      <p:sp>
        <p:nvSpPr>
          <p:cNvPr id="1993" name="Google Shape;1993;p46"/>
          <p:cNvSpPr txBox="1"/>
          <p:nvPr/>
        </p:nvSpPr>
        <p:spPr>
          <a:xfrm>
            <a:off x="3333089" y="2985169"/>
            <a:ext cx="5760235" cy="179451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900" u="none" cap="none" strike="noStrike">
                <a:solidFill>
                  <a:srgbClr val="000000"/>
                </a:solidFill>
                <a:latin typeface="Arial"/>
                <a:ea typeface="Arial"/>
                <a:cs typeface="Arial"/>
                <a:sym typeface="Arial"/>
              </a:rPr>
              <a:t>Ambulance dispatch (5 criteria): call handling, triage, deployment, coordination, and response time. Clinical care (6 criteria): assessment, treatment, monitoring, documentation, handover, and safety protocols.</a:t>
            </a:r>
            <a:endParaRPr/>
          </a:p>
        </p:txBody>
      </p:sp>
      <p:sp>
        <p:nvSpPr>
          <p:cNvPr id="1994" name="Google Shape;1994;p46"/>
          <p:cNvSpPr txBox="1"/>
          <p:nvPr/>
        </p:nvSpPr>
        <p:spPr>
          <a:xfrm>
            <a:off x="3333089" y="5516206"/>
            <a:ext cx="5760235" cy="179451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900" u="none" cap="none" strike="noStrike">
                <a:solidFill>
                  <a:srgbClr val="000000"/>
                </a:solidFill>
                <a:latin typeface="Arial"/>
                <a:ea typeface="Arial"/>
                <a:cs typeface="Arial"/>
                <a:sym typeface="Arial"/>
              </a:rPr>
              <a:t>Ethical practice (3 criteria): patient consent, confidentiality, and professional conduct. Equipment access (3 criteria): availability, maintenance readiness, and compliance with medical device standards.</a:t>
            </a:r>
            <a:endParaRPr/>
          </a:p>
        </p:txBody>
      </p:sp>
      <p:sp>
        <p:nvSpPr>
          <p:cNvPr id="1995" name="Google Shape;1995;p46"/>
          <p:cNvSpPr txBox="1"/>
          <p:nvPr/>
        </p:nvSpPr>
        <p:spPr>
          <a:xfrm>
            <a:off x="3333089" y="7877760"/>
            <a:ext cx="5760235" cy="143256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1900" u="none" cap="none" strike="noStrike">
                <a:solidFill>
                  <a:srgbClr val="000000"/>
                </a:solidFill>
                <a:latin typeface="Arial"/>
                <a:ea typeface="Arial"/>
                <a:cs typeface="Arial"/>
                <a:sym typeface="Arial"/>
              </a:rPr>
              <a:t>Vehicle maintenance (1 criterion): roadworthiness and infection control standards. Quality &amp; safety (1 criterion): continuous performance monitoring and incident reporting.</a:t>
            </a:r>
            <a:endParaRPr/>
          </a:p>
        </p:txBody>
      </p:sp>
      <p:grpSp>
        <p:nvGrpSpPr>
          <p:cNvPr id="1996" name="Google Shape;1996;p46"/>
          <p:cNvGrpSpPr/>
          <p:nvPr/>
        </p:nvGrpSpPr>
        <p:grpSpPr>
          <a:xfrm>
            <a:off x="-3919690" y="9666091"/>
            <a:ext cx="11283263" cy="611950"/>
            <a:chOff x="0" y="-76200"/>
            <a:chExt cx="4956835" cy="268835"/>
          </a:xfrm>
        </p:grpSpPr>
        <p:sp>
          <p:nvSpPr>
            <p:cNvPr id="1997" name="Google Shape;1997;p46"/>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1998" name="Google Shape;1998;p46"/>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9" name="Google Shape;1999;p46"/>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2000" name="Google Shape;2000;p46"/>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2001" name="Google Shape;2001;p46"/>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2002" name="Google Shape;2002;p46"/>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4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2008" name="Google Shape;2008;p47"/>
          <p:cNvGrpSpPr/>
          <p:nvPr/>
        </p:nvGrpSpPr>
        <p:grpSpPr>
          <a:xfrm>
            <a:off x="1721942" y="2507882"/>
            <a:ext cx="1176237" cy="1978302"/>
            <a:chOff x="0" y="-200025"/>
            <a:chExt cx="309791" cy="521035"/>
          </a:xfrm>
        </p:grpSpPr>
        <p:sp>
          <p:nvSpPr>
            <p:cNvPr id="2009" name="Google Shape;2009;p47"/>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47"/>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1" name="Google Shape;2011;p47"/>
          <p:cNvGrpSpPr/>
          <p:nvPr/>
        </p:nvGrpSpPr>
        <p:grpSpPr>
          <a:xfrm>
            <a:off x="1721942" y="4654450"/>
            <a:ext cx="1176237" cy="1978302"/>
            <a:chOff x="0" y="-200025"/>
            <a:chExt cx="309791" cy="521035"/>
          </a:xfrm>
        </p:grpSpPr>
        <p:sp>
          <p:nvSpPr>
            <p:cNvPr id="2012" name="Google Shape;2012;p47"/>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47"/>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4" name="Google Shape;2014;p47"/>
          <p:cNvGrpSpPr/>
          <p:nvPr/>
        </p:nvGrpSpPr>
        <p:grpSpPr>
          <a:xfrm>
            <a:off x="1721942" y="6801018"/>
            <a:ext cx="1176237" cy="1978302"/>
            <a:chOff x="0" y="-200025"/>
            <a:chExt cx="309791" cy="521035"/>
          </a:xfrm>
        </p:grpSpPr>
        <p:sp>
          <p:nvSpPr>
            <p:cNvPr id="2015" name="Google Shape;2015;p47"/>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47"/>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7" name="Google Shape;2017;p47"/>
          <p:cNvGrpSpPr/>
          <p:nvPr/>
        </p:nvGrpSpPr>
        <p:grpSpPr>
          <a:xfrm>
            <a:off x="10149227" y="-759470"/>
            <a:ext cx="8138773" cy="11046470"/>
            <a:chOff x="0" y="-200025"/>
            <a:chExt cx="2143545" cy="2909358"/>
          </a:xfrm>
        </p:grpSpPr>
        <p:sp>
          <p:nvSpPr>
            <p:cNvPr id="2018" name="Google Shape;2018;p47"/>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2019" name="Google Shape;2019;p47"/>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0" name="Google Shape;2020;p47"/>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2021" name="Google Shape;2021;p47"/>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2022" name="Google Shape;2022;p47"/>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2023" name="Google Shape;2023;p47"/>
          <p:cNvSpPr/>
          <p:nvPr/>
        </p:nvSpPr>
        <p:spPr>
          <a:xfrm>
            <a:off x="1977627" y="3364462"/>
            <a:ext cx="674739" cy="917292"/>
          </a:xfrm>
          <a:custGeom>
            <a:rect b="b" l="l" r="r" t="t"/>
            <a:pathLst>
              <a:path extrusionOk="0" h="917292" w="674739">
                <a:moveTo>
                  <a:pt x="0" y="0"/>
                </a:moveTo>
                <a:lnTo>
                  <a:pt x="674739" y="0"/>
                </a:lnTo>
                <a:lnTo>
                  <a:pt x="674739" y="917292"/>
                </a:lnTo>
                <a:lnTo>
                  <a:pt x="0" y="917292"/>
                </a:lnTo>
                <a:lnTo>
                  <a:pt x="0" y="0"/>
                </a:lnTo>
                <a:close/>
              </a:path>
            </a:pathLst>
          </a:custGeom>
          <a:blipFill rotWithShape="1">
            <a:blip r:embed="rId6">
              <a:alphaModFix/>
            </a:blip>
            <a:stretch>
              <a:fillRect b="0" l="0" r="0" t="0"/>
            </a:stretch>
          </a:blipFill>
          <a:ln>
            <a:noFill/>
          </a:ln>
        </p:spPr>
      </p:sp>
      <p:sp>
        <p:nvSpPr>
          <p:cNvPr id="2024" name="Google Shape;2024;p47"/>
          <p:cNvSpPr/>
          <p:nvPr/>
        </p:nvSpPr>
        <p:spPr>
          <a:xfrm>
            <a:off x="1958678" y="7835464"/>
            <a:ext cx="676918" cy="675226"/>
          </a:xfrm>
          <a:custGeom>
            <a:rect b="b" l="l" r="r" t="t"/>
            <a:pathLst>
              <a:path extrusionOk="0" h="675226" w="676918">
                <a:moveTo>
                  <a:pt x="0" y="0"/>
                </a:moveTo>
                <a:lnTo>
                  <a:pt x="676918" y="0"/>
                </a:lnTo>
                <a:lnTo>
                  <a:pt x="676918" y="675226"/>
                </a:lnTo>
                <a:lnTo>
                  <a:pt x="0" y="675226"/>
                </a:lnTo>
                <a:lnTo>
                  <a:pt x="0" y="0"/>
                </a:lnTo>
                <a:close/>
              </a:path>
            </a:pathLst>
          </a:custGeom>
          <a:blipFill rotWithShape="1">
            <a:blip r:embed="rId7">
              <a:alphaModFix/>
            </a:blip>
            <a:stretch>
              <a:fillRect b="0" l="0" r="0" t="0"/>
            </a:stretch>
          </a:blipFill>
          <a:ln>
            <a:noFill/>
          </a:ln>
        </p:spPr>
      </p:sp>
      <p:sp>
        <p:nvSpPr>
          <p:cNvPr id="2025" name="Google Shape;2025;p47"/>
          <p:cNvSpPr/>
          <p:nvPr/>
        </p:nvSpPr>
        <p:spPr>
          <a:xfrm>
            <a:off x="1936509" y="5603715"/>
            <a:ext cx="740140" cy="719702"/>
          </a:xfrm>
          <a:custGeom>
            <a:rect b="b" l="l" r="r" t="t"/>
            <a:pathLst>
              <a:path extrusionOk="0" h="719702" w="740140">
                <a:moveTo>
                  <a:pt x="0" y="0"/>
                </a:moveTo>
                <a:lnTo>
                  <a:pt x="740139" y="0"/>
                </a:lnTo>
                <a:lnTo>
                  <a:pt x="740139" y="719702"/>
                </a:lnTo>
                <a:lnTo>
                  <a:pt x="0" y="719702"/>
                </a:lnTo>
                <a:lnTo>
                  <a:pt x="0" y="0"/>
                </a:lnTo>
                <a:close/>
              </a:path>
            </a:pathLst>
          </a:custGeom>
          <a:blipFill rotWithShape="1">
            <a:blip r:embed="rId8">
              <a:alphaModFix/>
            </a:blip>
            <a:stretch>
              <a:fillRect b="0" l="0" r="0" t="0"/>
            </a:stretch>
          </a:blipFill>
          <a:ln>
            <a:noFill/>
          </a:ln>
        </p:spPr>
      </p:sp>
      <p:sp>
        <p:nvSpPr>
          <p:cNvPr id="2026" name="Google Shape;2026;p47"/>
          <p:cNvSpPr txBox="1"/>
          <p:nvPr/>
        </p:nvSpPr>
        <p:spPr>
          <a:xfrm>
            <a:off x="1721942" y="1284795"/>
            <a:ext cx="8251917"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SAFETY &amp; SECURITY SPECIAL REQUIREMENTS</a:t>
            </a:r>
            <a:endParaRPr/>
          </a:p>
        </p:txBody>
      </p:sp>
      <p:sp>
        <p:nvSpPr>
          <p:cNvPr id="2027" name="Google Shape;2027;p47"/>
          <p:cNvSpPr txBox="1"/>
          <p:nvPr/>
        </p:nvSpPr>
        <p:spPr>
          <a:xfrm>
            <a:off x="3333089" y="3276876"/>
            <a:ext cx="5760235" cy="338368"/>
          </a:xfrm>
          <a:prstGeom prst="rect">
            <a:avLst/>
          </a:prstGeom>
          <a:noFill/>
          <a:ln>
            <a:noFill/>
          </a:ln>
        </p:spPr>
        <p:txBody>
          <a:bodyPr anchorCtr="0" anchor="t" bIns="0" lIns="0" spcFirstLastPara="1" rIns="0" wrap="square" tIns="0">
            <a:spAutoFit/>
          </a:bodyPr>
          <a:lstStyle/>
          <a:p>
            <a:pPr indent="0" lvl="0" marL="0" marR="0" rtl="0" algn="l">
              <a:lnSpc>
                <a:spcPct val="115004"/>
              </a:lnSpc>
              <a:spcBef>
                <a:spcPts val="0"/>
              </a:spcBef>
              <a:spcAft>
                <a:spcPts val="0"/>
              </a:spcAft>
              <a:buNone/>
            </a:pPr>
            <a:r>
              <a:rPr b="1" i="0" lang="en-US" sz="2286" u="none" cap="none" strike="noStrike">
                <a:solidFill>
                  <a:srgbClr val="000000"/>
                </a:solidFill>
                <a:latin typeface="Arial"/>
                <a:ea typeface="Arial"/>
                <a:cs typeface="Arial"/>
                <a:sym typeface="Arial"/>
              </a:rPr>
              <a:t>Fire Safety</a:t>
            </a:r>
            <a:endParaRPr/>
          </a:p>
        </p:txBody>
      </p:sp>
      <p:sp>
        <p:nvSpPr>
          <p:cNvPr id="2028" name="Google Shape;2028;p47"/>
          <p:cNvSpPr txBox="1"/>
          <p:nvPr/>
        </p:nvSpPr>
        <p:spPr>
          <a:xfrm>
            <a:off x="3333089" y="5423444"/>
            <a:ext cx="5760235" cy="338368"/>
          </a:xfrm>
          <a:prstGeom prst="rect">
            <a:avLst/>
          </a:prstGeom>
          <a:noFill/>
          <a:ln>
            <a:noFill/>
          </a:ln>
        </p:spPr>
        <p:txBody>
          <a:bodyPr anchorCtr="0" anchor="t" bIns="0" lIns="0" spcFirstLastPara="1" rIns="0" wrap="square" tIns="0">
            <a:spAutoFit/>
          </a:bodyPr>
          <a:lstStyle/>
          <a:p>
            <a:pPr indent="0" lvl="0" marL="0" marR="0" rtl="0" algn="l">
              <a:lnSpc>
                <a:spcPct val="115004"/>
              </a:lnSpc>
              <a:spcBef>
                <a:spcPts val="0"/>
              </a:spcBef>
              <a:spcAft>
                <a:spcPts val="0"/>
              </a:spcAft>
              <a:buNone/>
            </a:pPr>
            <a:r>
              <a:rPr b="1" i="0" lang="en-US" sz="2286" u="none" cap="none" strike="noStrike">
                <a:solidFill>
                  <a:srgbClr val="000000"/>
                </a:solidFill>
                <a:latin typeface="Arial"/>
                <a:ea typeface="Arial"/>
                <a:cs typeface="Arial"/>
                <a:sym typeface="Arial"/>
              </a:rPr>
              <a:t>Safety Programs &amp; Disaster Management</a:t>
            </a:r>
            <a:endParaRPr/>
          </a:p>
        </p:txBody>
      </p:sp>
      <p:sp>
        <p:nvSpPr>
          <p:cNvPr id="2029" name="Google Shape;2029;p47"/>
          <p:cNvSpPr txBox="1"/>
          <p:nvPr/>
        </p:nvSpPr>
        <p:spPr>
          <a:xfrm>
            <a:off x="3333089" y="7570012"/>
            <a:ext cx="5760235" cy="338368"/>
          </a:xfrm>
          <a:prstGeom prst="rect">
            <a:avLst/>
          </a:prstGeom>
          <a:noFill/>
          <a:ln>
            <a:noFill/>
          </a:ln>
        </p:spPr>
        <p:txBody>
          <a:bodyPr anchorCtr="0" anchor="t" bIns="0" lIns="0" spcFirstLastPara="1" rIns="0" wrap="square" tIns="0">
            <a:spAutoFit/>
          </a:bodyPr>
          <a:lstStyle/>
          <a:p>
            <a:pPr indent="0" lvl="0" marL="0" marR="0" rtl="0" algn="l">
              <a:lnSpc>
                <a:spcPct val="115004"/>
              </a:lnSpc>
              <a:spcBef>
                <a:spcPts val="0"/>
              </a:spcBef>
              <a:spcAft>
                <a:spcPts val="0"/>
              </a:spcAft>
              <a:buNone/>
            </a:pPr>
            <a:r>
              <a:rPr b="1" i="0" lang="en-US" sz="2286" u="none" cap="none" strike="noStrike">
                <a:solidFill>
                  <a:srgbClr val="000000"/>
                </a:solidFill>
                <a:latin typeface="Arial"/>
                <a:ea typeface="Arial"/>
                <a:cs typeface="Arial"/>
                <a:sym typeface="Arial"/>
              </a:rPr>
              <a:t>Waste Disposal &amp; Security</a:t>
            </a:r>
            <a:endParaRPr/>
          </a:p>
        </p:txBody>
      </p:sp>
      <p:sp>
        <p:nvSpPr>
          <p:cNvPr id="2030" name="Google Shape;2030;p47"/>
          <p:cNvSpPr txBox="1"/>
          <p:nvPr/>
        </p:nvSpPr>
        <p:spPr>
          <a:xfrm>
            <a:off x="3333089" y="3777524"/>
            <a:ext cx="5760235" cy="1394460"/>
          </a:xfrm>
          <a:prstGeom prst="rect">
            <a:avLst/>
          </a:prstGeom>
          <a:noFill/>
          <a:ln>
            <a:noFill/>
          </a:ln>
        </p:spPr>
        <p:txBody>
          <a:bodyPr anchorCtr="0" anchor="t" bIns="0" lIns="0" spcFirstLastPara="1" rIns="0" wrap="square" tIns="0">
            <a:spAutoFit/>
          </a:bodyPr>
          <a:lstStyle/>
          <a:p>
            <a:pPr indent="0" lvl="0" marL="0" marR="0" rtl="0" algn="l">
              <a:lnSpc>
                <a:spcPct val="150026"/>
              </a:lnSpc>
              <a:spcBef>
                <a:spcPts val="0"/>
              </a:spcBef>
              <a:spcAft>
                <a:spcPts val="0"/>
              </a:spcAft>
              <a:buNone/>
            </a:pPr>
            <a:r>
              <a:rPr b="0" i="0" lang="en-US" sz="1899" u="none" cap="none" strike="noStrike">
                <a:solidFill>
                  <a:srgbClr val="000000"/>
                </a:solidFill>
                <a:latin typeface="Arial"/>
                <a:ea typeface="Arial"/>
                <a:cs typeface="Arial"/>
                <a:sym typeface="Arial"/>
              </a:rPr>
              <a:t>Staff awareness training, fire detection &amp; suppression systems, regular fire drills, and emergency evacuation procedures in place facility-wide.</a:t>
            </a:r>
            <a:endParaRPr/>
          </a:p>
        </p:txBody>
      </p:sp>
      <p:sp>
        <p:nvSpPr>
          <p:cNvPr id="2031" name="Google Shape;2031;p47"/>
          <p:cNvSpPr txBox="1"/>
          <p:nvPr/>
        </p:nvSpPr>
        <p:spPr>
          <a:xfrm>
            <a:off x="3333089" y="5924092"/>
            <a:ext cx="5760235" cy="1042035"/>
          </a:xfrm>
          <a:prstGeom prst="rect">
            <a:avLst/>
          </a:prstGeom>
          <a:noFill/>
          <a:ln>
            <a:noFill/>
          </a:ln>
        </p:spPr>
        <p:txBody>
          <a:bodyPr anchorCtr="0" anchor="t" bIns="0" lIns="0" spcFirstLastPara="1" rIns="0" wrap="square" tIns="0">
            <a:spAutoFit/>
          </a:bodyPr>
          <a:lstStyle/>
          <a:p>
            <a:pPr indent="0" lvl="0" marL="0" marR="0" rtl="0" algn="l">
              <a:lnSpc>
                <a:spcPct val="150026"/>
              </a:lnSpc>
              <a:spcBef>
                <a:spcPts val="0"/>
              </a:spcBef>
              <a:spcAft>
                <a:spcPts val="0"/>
              </a:spcAft>
              <a:buNone/>
            </a:pPr>
            <a:r>
              <a:rPr b="0" i="0" lang="en-US" sz="1899" u="none" cap="none" strike="noStrike">
                <a:solidFill>
                  <a:srgbClr val="000000"/>
                </a:solidFill>
                <a:latin typeface="Arial"/>
                <a:ea typeface="Arial"/>
                <a:cs typeface="Arial"/>
                <a:sym typeface="Arial"/>
              </a:rPr>
              <a:t>Safety audits, incident reporting, root cause analysis, and disaster response plans with regular drills for emergency preparedness.</a:t>
            </a:r>
            <a:endParaRPr/>
          </a:p>
        </p:txBody>
      </p:sp>
      <p:sp>
        <p:nvSpPr>
          <p:cNvPr id="2032" name="Google Shape;2032;p47"/>
          <p:cNvSpPr txBox="1"/>
          <p:nvPr/>
        </p:nvSpPr>
        <p:spPr>
          <a:xfrm>
            <a:off x="3333089" y="8070660"/>
            <a:ext cx="5760235" cy="1042035"/>
          </a:xfrm>
          <a:prstGeom prst="rect">
            <a:avLst/>
          </a:prstGeom>
          <a:noFill/>
          <a:ln>
            <a:noFill/>
          </a:ln>
        </p:spPr>
        <p:txBody>
          <a:bodyPr anchorCtr="0" anchor="t" bIns="0" lIns="0" spcFirstLastPara="1" rIns="0" wrap="square" tIns="0">
            <a:spAutoFit/>
          </a:bodyPr>
          <a:lstStyle/>
          <a:p>
            <a:pPr indent="0" lvl="0" marL="0" marR="0" rtl="0" algn="l">
              <a:lnSpc>
                <a:spcPct val="150026"/>
              </a:lnSpc>
              <a:spcBef>
                <a:spcPts val="0"/>
              </a:spcBef>
              <a:spcAft>
                <a:spcPts val="0"/>
              </a:spcAft>
              <a:buNone/>
            </a:pPr>
            <a:r>
              <a:rPr b="0" i="0" lang="en-US" sz="1899" u="none" cap="none" strike="noStrike">
                <a:solidFill>
                  <a:srgbClr val="000000"/>
                </a:solidFill>
                <a:latin typeface="Arial"/>
                <a:ea typeface="Arial"/>
                <a:cs typeface="Arial"/>
                <a:sym typeface="Arial"/>
              </a:rPr>
              <a:t>Proper waste handling with PPE, secure lighting, security matrix, CCTV surveillance, and controlled access across all facility zones.</a:t>
            </a:r>
            <a:endParaRPr/>
          </a:p>
        </p:txBody>
      </p:sp>
      <p:grpSp>
        <p:nvGrpSpPr>
          <p:cNvPr id="2033" name="Google Shape;2033;p47"/>
          <p:cNvGrpSpPr/>
          <p:nvPr/>
        </p:nvGrpSpPr>
        <p:grpSpPr>
          <a:xfrm>
            <a:off x="-3919690" y="9666091"/>
            <a:ext cx="11283263" cy="611950"/>
            <a:chOff x="0" y="-76200"/>
            <a:chExt cx="4956835" cy="268835"/>
          </a:xfrm>
        </p:grpSpPr>
        <p:sp>
          <p:nvSpPr>
            <p:cNvPr id="2034" name="Google Shape;2034;p47"/>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2035" name="Google Shape;2035;p47"/>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6" name="Google Shape;2036;p47"/>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2037" name="Google Shape;2037;p47"/>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2038" name="Google Shape;2038;p47"/>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2039" name="Google Shape;2039;p47"/>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3" name="Shape 2043"/>
        <p:cNvGrpSpPr/>
        <p:nvPr/>
      </p:nvGrpSpPr>
      <p:grpSpPr>
        <a:xfrm>
          <a:off x="0" y="0"/>
          <a:ext cx="0" cy="0"/>
          <a:chOff x="0" y="0"/>
          <a:chExt cx="0" cy="0"/>
        </a:xfrm>
      </p:grpSpPr>
      <p:sp>
        <p:nvSpPr>
          <p:cNvPr id="2044" name="Google Shape;2044;p4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2045" name="Google Shape;2045;p48"/>
          <p:cNvGrpSpPr/>
          <p:nvPr/>
        </p:nvGrpSpPr>
        <p:grpSpPr>
          <a:xfrm>
            <a:off x="1721942" y="2507882"/>
            <a:ext cx="1176237" cy="1978302"/>
            <a:chOff x="0" y="-200025"/>
            <a:chExt cx="309791" cy="521035"/>
          </a:xfrm>
        </p:grpSpPr>
        <p:sp>
          <p:nvSpPr>
            <p:cNvPr id="2046" name="Google Shape;2046;p48"/>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48"/>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8" name="Google Shape;2048;p48"/>
          <p:cNvGrpSpPr/>
          <p:nvPr/>
        </p:nvGrpSpPr>
        <p:grpSpPr>
          <a:xfrm>
            <a:off x="1721942" y="4654450"/>
            <a:ext cx="1176237" cy="1978302"/>
            <a:chOff x="0" y="-200025"/>
            <a:chExt cx="309791" cy="521035"/>
          </a:xfrm>
        </p:grpSpPr>
        <p:sp>
          <p:nvSpPr>
            <p:cNvPr id="2049" name="Google Shape;2049;p48"/>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48"/>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1" name="Google Shape;2051;p48"/>
          <p:cNvGrpSpPr/>
          <p:nvPr/>
        </p:nvGrpSpPr>
        <p:grpSpPr>
          <a:xfrm>
            <a:off x="1721942" y="6801018"/>
            <a:ext cx="1176237" cy="1978302"/>
            <a:chOff x="0" y="-200025"/>
            <a:chExt cx="309791" cy="521035"/>
          </a:xfrm>
        </p:grpSpPr>
        <p:sp>
          <p:nvSpPr>
            <p:cNvPr id="2052" name="Google Shape;2052;p48"/>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48"/>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4" name="Google Shape;2054;p48"/>
          <p:cNvGrpSpPr/>
          <p:nvPr/>
        </p:nvGrpSpPr>
        <p:grpSpPr>
          <a:xfrm>
            <a:off x="10149227" y="-759470"/>
            <a:ext cx="8138773" cy="11046470"/>
            <a:chOff x="0" y="-200025"/>
            <a:chExt cx="2143545" cy="2909358"/>
          </a:xfrm>
        </p:grpSpPr>
        <p:sp>
          <p:nvSpPr>
            <p:cNvPr id="2055" name="Google Shape;2055;p48"/>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2056" name="Google Shape;2056;p48"/>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7" name="Google Shape;2057;p48"/>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2058" name="Google Shape;2058;p48"/>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2059" name="Google Shape;2059;p48"/>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2060" name="Google Shape;2060;p48"/>
          <p:cNvSpPr/>
          <p:nvPr/>
        </p:nvSpPr>
        <p:spPr>
          <a:xfrm>
            <a:off x="1970358" y="3585082"/>
            <a:ext cx="688706" cy="594997"/>
          </a:xfrm>
          <a:custGeom>
            <a:rect b="b" l="l" r="r" t="t"/>
            <a:pathLst>
              <a:path extrusionOk="0" h="594997" w="688706">
                <a:moveTo>
                  <a:pt x="0" y="0"/>
                </a:moveTo>
                <a:lnTo>
                  <a:pt x="688705" y="0"/>
                </a:lnTo>
                <a:lnTo>
                  <a:pt x="688705" y="594997"/>
                </a:lnTo>
                <a:lnTo>
                  <a:pt x="0" y="594997"/>
                </a:lnTo>
                <a:lnTo>
                  <a:pt x="0" y="0"/>
                </a:lnTo>
                <a:close/>
              </a:path>
            </a:pathLst>
          </a:custGeom>
          <a:blipFill rotWithShape="1">
            <a:blip r:embed="rId6">
              <a:alphaModFix/>
            </a:blip>
            <a:stretch>
              <a:fillRect b="0" l="0" r="0" t="0"/>
            </a:stretch>
          </a:blipFill>
          <a:ln>
            <a:noFill/>
          </a:ln>
        </p:spPr>
      </p:sp>
      <p:sp>
        <p:nvSpPr>
          <p:cNvPr id="2061" name="Google Shape;2061;p48"/>
          <p:cNvSpPr/>
          <p:nvPr/>
        </p:nvSpPr>
        <p:spPr>
          <a:xfrm>
            <a:off x="1990850" y="7683968"/>
            <a:ext cx="611483" cy="833318"/>
          </a:xfrm>
          <a:custGeom>
            <a:rect b="b" l="l" r="r" t="t"/>
            <a:pathLst>
              <a:path extrusionOk="0" h="833318" w="611483">
                <a:moveTo>
                  <a:pt x="0" y="0"/>
                </a:moveTo>
                <a:lnTo>
                  <a:pt x="611483" y="0"/>
                </a:lnTo>
                <a:lnTo>
                  <a:pt x="611483" y="833318"/>
                </a:lnTo>
                <a:lnTo>
                  <a:pt x="0" y="833318"/>
                </a:lnTo>
                <a:lnTo>
                  <a:pt x="0" y="0"/>
                </a:lnTo>
                <a:close/>
              </a:path>
            </a:pathLst>
          </a:custGeom>
          <a:blipFill rotWithShape="1">
            <a:blip r:embed="rId7">
              <a:alphaModFix/>
            </a:blip>
            <a:stretch>
              <a:fillRect b="0" l="0" r="0" t="0"/>
            </a:stretch>
          </a:blipFill>
          <a:ln>
            <a:noFill/>
          </a:ln>
        </p:spPr>
      </p:sp>
      <p:sp>
        <p:nvSpPr>
          <p:cNvPr id="2062" name="Google Shape;2062;p48"/>
          <p:cNvSpPr/>
          <p:nvPr/>
        </p:nvSpPr>
        <p:spPr>
          <a:xfrm>
            <a:off x="1953007" y="5656603"/>
            <a:ext cx="721519" cy="717911"/>
          </a:xfrm>
          <a:custGeom>
            <a:rect b="b" l="l" r="r" t="t"/>
            <a:pathLst>
              <a:path extrusionOk="0" h="717911" w="721519">
                <a:moveTo>
                  <a:pt x="0" y="0"/>
                </a:moveTo>
                <a:lnTo>
                  <a:pt x="721519" y="0"/>
                </a:lnTo>
                <a:lnTo>
                  <a:pt x="721519" y="717911"/>
                </a:lnTo>
                <a:lnTo>
                  <a:pt x="0" y="717911"/>
                </a:lnTo>
                <a:lnTo>
                  <a:pt x="0" y="0"/>
                </a:lnTo>
                <a:close/>
              </a:path>
            </a:pathLst>
          </a:custGeom>
          <a:blipFill rotWithShape="1">
            <a:blip r:embed="rId8">
              <a:alphaModFix/>
            </a:blip>
            <a:stretch>
              <a:fillRect b="0" l="0" r="0" t="0"/>
            </a:stretch>
          </a:blipFill>
          <a:ln>
            <a:noFill/>
          </a:ln>
        </p:spPr>
      </p:sp>
      <p:sp>
        <p:nvSpPr>
          <p:cNvPr id="2063" name="Google Shape;2063;p48"/>
          <p:cNvSpPr txBox="1"/>
          <p:nvPr/>
        </p:nvSpPr>
        <p:spPr>
          <a:xfrm>
            <a:off x="1721942" y="1284795"/>
            <a:ext cx="7995415"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FACILITIES &amp; EQUIPMENT SPECIAL REQUIREMENTS</a:t>
            </a:r>
            <a:endParaRPr/>
          </a:p>
        </p:txBody>
      </p:sp>
      <p:sp>
        <p:nvSpPr>
          <p:cNvPr id="2064" name="Google Shape;2064;p48"/>
          <p:cNvSpPr txBox="1"/>
          <p:nvPr/>
        </p:nvSpPr>
        <p:spPr>
          <a:xfrm>
            <a:off x="3333089" y="3276876"/>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Biomedical &amp; Facility Equipment</a:t>
            </a:r>
            <a:endParaRPr/>
          </a:p>
        </p:txBody>
      </p:sp>
      <p:sp>
        <p:nvSpPr>
          <p:cNvPr id="2065" name="Google Shape;2065;p48"/>
          <p:cNvSpPr txBox="1"/>
          <p:nvPr/>
        </p:nvSpPr>
        <p:spPr>
          <a:xfrm>
            <a:off x="3333089" y="5423444"/>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ACMV &amp; Building Systems</a:t>
            </a:r>
            <a:endParaRPr/>
          </a:p>
        </p:txBody>
      </p:sp>
      <p:sp>
        <p:nvSpPr>
          <p:cNvPr id="2066" name="Google Shape;2066;p48"/>
          <p:cNvSpPr txBox="1"/>
          <p:nvPr/>
        </p:nvSpPr>
        <p:spPr>
          <a:xfrm>
            <a:off x="3333089" y="7570012"/>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Utilities &amp; Electrical Systems</a:t>
            </a:r>
            <a:endParaRPr/>
          </a:p>
        </p:txBody>
      </p:sp>
      <p:sp>
        <p:nvSpPr>
          <p:cNvPr id="2067" name="Google Shape;2067;p48"/>
          <p:cNvSpPr txBox="1"/>
          <p:nvPr/>
        </p:nvSpPr>
        <p:spPr>
          <a:xfrm>
            <a:off x="3333089" y="3777524"/>
            <a:ext cx="5760235" cy="1394460"/>
          </a:xfrm>
          <a:prstGeom prst="rect">
            <a:avLst/>
          </a:prstGeom>
          <a:noFill/>
          <a:ln>
            <a:noFill/>
          </a:ln>
        </p:spPr>
        <p:txBody>
          <a:bodyPr anchorCtr="0" anchor="t" bIns="0" lIns="0" spcFirstLastPara="1" rIns="0" wrap="square" tIns="0">
            <a:spAutoFit/>
          </a:bodyPr>
          <a:lstStyle/>
          <a:p>
            <a:pPr indent="0" lvl="0" marL="0" marR="0" rtl="0" algn="l">
              <a:lnSpc>
                <a:spcPct val="150026"/>
              </a:lnSpc>
              <a:spcBef>
                <a:spcPts val="0"/>
              </a:spcBef>
              <a:spcAft>
                <a:spcPts val="0"/>
              </a:spcAft>
              <a:buNone/>
            </a:pPr>
            <a:r>
              <a:rPr b="0" i="0" lang="en-US" sz="1899" u="none" cap="none" strike="noStrike">
                <a:solidFill>
                  <a:srgbClr val="000000"/>
                </a:solidFill>
                <a:latin typeface="Arial"/>
                <a:ea typeface="Arial"/>
                <a:cs typeface="Arial"/>
                <a:sym typeface="Arial"/>
              </a:rPr>
              <a:t>Full lifecycle management and scheduled maintenance for all biomedical and facility equipment. Medical Device Act compliance required.</a:t>
            </a:r>
            <a:endParaRPr/>
          </a:p>
        </p:txBody>
      </p:sp>
      <p:sp>
        <p:nvSpPr>
          <p:cNvPr id="2068" name="Google Shape;2068;p48"/>
          <p:cNvSpPr txBox="1"/>
          <p:nvPr/>
        </p:nvSpPr>
        <p:spPr>
          <a:xfrm>
            <a:off x="3333089" y="5924092"/>
            <a:ext cx="5760235" cy="1042035"/>
          </a:xfrm>
          <a:prstGeom prst="rect">
            <a:avLst/>
          </a:prstGeom>
          <a:noFill/>
          <a:ln>
            <a:noFill/>
          </a:ln>
        </p:spPr>
        <p:txBody>
          <a:bodyPr anchorCtr="0" anchor="t" bIns="0" lIns="0" spcFirstLastPara="1" rIns="0" wrap="square" tIns="0">
            <a:spAutoFit/>
          </a:bodyPr>
          <a:lstStyle/>
          <a:p>
            <a:pPr indent="0" lvl="0" marL="0" marR="0" rtl="0" algn="l">
              <a:lnSpc>
                <a:spcPct val="150026"/>
              </a:lnSpc>
              <a:spcBef>
                <a:spcPts val="0"/>
              </a:spcBef>
              <a:spcAft>
                <a:spcPts val="0"/>
              </a:spcAft>
              <a:buNone/>
            </a:pPr>
            <a:r>
              <a:rPr b="0" i="0" lang="en-US" sz="1899" u="none" cap="none" strike="noStrike">
                <a:solidFill>
                  <a:srgbClr val="000000"/>
                </a:solidFill>
                <a:latin typeface="Arial"/>
                <a:ea typeface="Arial"/>
                <a:cs typeface="Arial"/>
                <a:sym typeface="Arial"/>
              </a:rPr>
              <a:t>Air Conditioning &amp; Mechanical Ventilation (ACMV): cooling, exhaust, air exchange systems. Building and sewage standards maintained.</a:t>
            </a:r>
            <a:endParaRPr/>
          </a:p>
        </p:txBody>
      </p:sp>
      <p:sp>
        <p:nvSpPr>
          <p:cNvPr id="2069" name="Google Shape;2069;p48"/>
          <p:cNvSpPr txBox="1"/>
          <p:nvPr/>
        </p:nvSpPr>
        <p:spPr>
          <a:xfrm>
            <a:off x="3333089" y="8070660"/>
            <a:ext cx="5760235" cy="1042035"/>
          </a:xfrm>
          <a:prstGeom prst="rect">
            <a:avLst/>
          </a:prstGeom>
          <a:noFill/>
          <a:ln>
            <a:noFill/>
          </a:ln>
        </p:spPr>
        <p:txBody>
          <a:bodyPr anchorCtr="0" anchor="t" bIns="0" lIns="0" spcFirstLastPara="1" rIns="0" wrap="square" tIns="0">
            <a:spAutoFit/>
          </a:bodyPr>
          <a:lstStyle/>
          <a:p>
            <a:pPr indent="0" lvl="0" marL="0" marR="0" rtl="0" algn="l">
              <a:lnSpc>
                <a:spcPct val="150026"/>
              </a:lnSpc>
              <a:spcBef>
                <a:spcPts val="0"/>
              </a:spcBef>
              <a:spcAft>
                <a:spcPts val="0"/>
              </a:spcAft>
              <a:buNone/>
            </a:pPr>
            <a:r>
              <a:rPr b="0" i="0" lang="en-US" sz="1899" u="none" cap="none" strike="noStrike">
                <a:solidFill>
                  <a:srgbClr val="000000"/>
                </a:solidFill>
                <a:latin typeface="Arial"/>
                <a:ea typeface="Arial"/>
                <a:cs typeface="Arial"/>
                <a:sym typeface="Arial"/>
              </a:rPr>
              <a:t>Water supply, medical gases, electrical systems, and backup power. Continuous monitoring and documented compliance required.</a:t>
            </a:r>
            <a:endParaRPr/>
          </a:p>
        </p:txBody>
      </p:sp>
      <p:grpSp>
        <p:nvGrpSpPr>
          <p:cNvPr id="2070" name="Google Shape;2070;p48"/>
          <p:cNvGrpSpPr/>
          <p:nvPr/>
        </p:nvGrpSpPr>
        <p:grpSpPr>
          <a:xfrm>
            <a:off x="-3919690" y="9666091"/>
            <a:ext cx="11283263" cy="611950"/>
            <a:chOff x="0" y="-76200"/>
            <a:chExt cx="4956835" cy="268835"/>
          </a:xfrm>
        </p:grpSpPr>
        <p:sp>
          <p:nvSpPr>
            <p:cNvPr id="2071" name="Google Shape;2071;p48"/>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2072" name="Google Shape;2072;p48"/>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73" name="Google Shape;2073;p48"/>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2074" name="Google Shape;2074;p48"/>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2075" name="Google Shape;2075;p48"/>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2076" name="Google Shape;2076;p48"/>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4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2082" name="Google Shape;2082;p49"/>
          <p:cNvGrpSpPr/>
          <p:nvPr/>
        </p:nvGrpSpPr>
        <p:grpSpPr>
          <a:xfrm>
            <a:off x="1721942" y="2507882"/>
            <a:ext cx="1176237" cy="1978302"/>
            <a:chOff x="0" y="-200025"/>
            <a:chExt cx="309791" cy="521035"/>
          </a:xfrm>
        </p:grpSpPr>
        <p:sp>
          <p:nvSpPr>
            <p:cNvPr id="2083" name="Google Shape;2083;p49"/>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9"/>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5" name="Google Shape;2085;p49"/>
          <p:cNvGrpSpPr/>
          <p:nvPr/>
        </p:nvGrpSpPr>
        <p:grpSpPr>
          <a:xfrm>
            <a:off x="1721942" y="4654450"/>
            <a:ext cx="1176237" cy="1978302"/>
            <a:chOff x="0" y="-200025"/>
            <a:chExt cx="309791" cy="521035"/>
          </a:xfrm>
        </p:grpSpPr>
        <p:sp>
          <p:nvSpPr>
            <p:cNvPr id="2086" name="Google Shape;2086;p49"/>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9"/>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8" name="Google Shape;2088;p49"/>
          <p:cNvGrpSpPr/>
          <p:nvPr/>
        </p:nvGrpSpPr>
        <p:grpSpPr>
          <a:xfrm>
            <a:off x="1721942" y="6801018"/>
            <a:ext cx="1176237" cy="1978302"/>
            <a:chOff x="0" y="-200025"/>
            <a:chExt cx="309791" cy="521035"/>
          </a:xfrm>
        </p:grpSpPr>
        <p:sp>
          <p:nvSpPr>
            <p:cNvPr id="2089" name="Google Shape;2089;p49"/>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9"/>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1" name="Google Shape;2091;p49"/>
          <p:cNvGrpSpPr/>
          <p:nvPr/>
        </p:nvGrpSpPr>
        <p:grpSpPr>
          <a:xfrm>
            <a:off x="10149227" y="-759470"/>
            <a:ext cx="8138773" cy="11046470"/>
            <a:chOff x="0" y="-200025"/>
            <a:chExt cx="2143545" cy="2909358"/>
          </a:xfrm>
        </p:grpSpPr>
        <p:sp>
          <p:nvSpPr>
            <p:cNvPr id="2092" name="Google Shape;2092;p49"/>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2093" name="Google Shape;2093;p49"/>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4" name="Google Shape;2094;p49"/>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2095" name="Google Shape;2095;p49"/>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2096" name="Google Shape;2096;p49"/>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2097" name="Google Shape;2097;p49"/>
          <p:cNvSpPr/>
          <p:nvPr/>
        </p:nvSpPr>
        <p:spPr>
          <a:xfrm>
            <a:off x="2009222" y="3494628"/>
            <a:ext cx="631153" cy="775221"/>
          </a:xfrm>
          <a:custGeom>
            <a:rect b="b" l="l" r="r" t="t"/>
            <a:pathLst>
              <a:path extrusionOk="0" h="775221" w="631153">
                <a:moveTo>
                  <a:pt x="0" y="0"/>
                </a:moveTo>
                <a:lnTo>
                  <a:pt x="631153" y="0"/>
                </a:lnTo>
                <a:lnTo>
                  <a:pt x="631153" y="775220"/>
                </a:lnTo>
                <a:lnTo>
                  <a:pt x="0" y="775220"/>
                </a:lnTo>
                <a:lnTo>
                  <a:pt x="0" y="0"/>
                </a:lnTo>
                <a:close/>
              </a:path>
            </a:pathLst>
          </a:custGeom>
          <a:blipFill rotWithShape="1">
            <a:blip r:embed="rId6">
              <a:alphaModFix/>
            </a:blip>
            <a:stretch>
              <a:fillRect b="0" l="0" r="0" t="0"/>
            </a:stretch>
          </a:blipFill>
          <a:ln>
            <a:noFill/>
          </a:ln>
        </p:spPr>
      </p:sp>
      <p:sp>
        <p:nvSpPr>
          <p:cNvPr id="2098" name="Google Shape;2098;p49"/>
          <p:cNvSpPr/>
          <p:nvPr/>
        </p:nvSpPr>
        <p:spPr>
          <a:xfrm>
            <a:off x="1946374" y="7738506"/>
            <a:ext cx="701873" cy="722218"/>
          </a:xfrm>
          <a:custGeom>
            <a:rect b="b" l="l" r="r" t="t"/>
            <a:pathLst>
              <a:path extrusionOk="0" h="722218" w="701873">
                <a:moveTo>
                  <a:pt x="0" y="0"/>
                </a:moveTo>
                <a:lnTo>
                  <a:pt x="701873" y="0"/>
                </a:lnTo>
                <a:lnTo>
                  <a:pt x="701873" y="722218"/>
                </a:lnTo>
                <a:lnTo>
                  <a:pt x="0" y="722218"/>
                </a:lnTo>
                <a:lnTo>
                  <a:pt x="0" y="0"/>
                </a:lnTo>
                <a:close/>
              </a:path>
            </a:pathLst>
          </a:custGeom>
          <a:blipFill rotWithShape="1">
            <a:blip r:embed="rId7">
              <a:alphaModFix/>
            </a:blip>
            <a:stretch>
              <a:fillRect b="0" l="0" r="0" t="0"/>
            </a:stretch>
          </a:blipFill>
          <a:ln>
            <a:noFill/>
          </a:ln>
        </p:spPr>
      </p:sp>
      <p:sp>
        <p:nvSpPr>
          <p:cNvPr id="2099" name="Google Shape;2099;p49"/>
          <p:cNvSpPr/>
          <p:nvPr/>
        </p:nvSpPr>
        <p:spPr>
          <a:xfrm>
            <a:off x="1943436" y="5534104"/>
            <a:ext cx="714375" cy="943306"/>
          </a:xfrm>
          <a:custGeom>
            <a:rect b="b" l="l" r="r" t="t"/>
            <a:pathLst>
              <a:path extrusionOk="0" h="943306" w="714375">
                <a:moveTo>
                  <a:pt x="0" y="0"/>
                </a:moveTo>
                <a:lnTo>
                  <a:pt x="714375" y="0"/>
                </a:lnTo>
                <a:lnTo>
                  <a:pt x="714375" y="943306"/>
                </a:lnTo>
                <a:lnTo>
                  <a:pt x="0" y="943306"/>
                </a:lnTo>
                <a:lnTo>
                  <a:pt x="0" y="0"/>
                </a:lnTo>
                <a:close/>
              </a:path>
            </a:pathLst>
          </a:custGeom>
          <a:blipFill rotWithShape="1">
            <a:blip r:embed="rId8">
              <a:alphaModFix/>
            </a:blip>
            <a:stretch>
              <a:fillRect b="0" l="0" r="0" t="0"/>
            </a:stretch>
          </a:blipFill>
          <a:ln>
            <a:noFill/>
          </a:ln>
        </p:spPr>
      </p:sp>
      <p:sp>
        <p:nvSpPr>
          <p:cNvPr id="2100" name="Google Shape;2100;p49"/>
          <p:cNvSpPr txBox="1"/>
          <p:nvPr/>
        </p:nvSpPr>
        <p:spPr>
          <a:xfrm>
            <a:off x="1721942" y="1284795"/>
            <a:ext cx="7422058"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PATIENT &amp; FAMILY RIGHTS</a:t>
            </a:r>
            <a:endParaRPr/>
          </a:p>
        </p:txBody>
      </p:sp>
      <p:sp>
        <p:nvSpPr>
          <p:cNvPr id="2101" name="Google Shape;2101;p49"/>
          <p:cNvSpPr txBox="1"/>
          <p:nvPr/>
        </p:nvSpPr>
        <p:spPr>
          <a:xfrm>
            <a:off x="3333089" y="3276876"/>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Policy Communication</a:t>
            </a:r>
            <a:endParaRPr/>
          </a:p>
        </p:txBody>
      </p:sp>
      <p:sp>
        <p:nvSpPr>
          <p:cNvPr id="2102" name="Google Shape;2102;p49"/>
          <p:cNvSpPr txBox="1"/>
          <p:nvPr/>
        </p:nvSpPr>
        <p:spPr>
          <a:xfrm>
            <a:off x="3333089" y="5423444"/>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PIC Role in Patient Rights</a:t>
            </a:r>
            <a:endParaRPr/>
          </a:p>
        </p:txBody>
      </p:sp>
      <p:sp>
        <p:nvSpPr>
          <p:cNvPr id="2103" name="Google Shape;2103;p49"/>
          <p:cNvSpPr txBox="1"/>
          <p:nvPr/>
        </p:nvSpPr>
        <p:spPr>
          <a:xfrm>
            <a:off x="3333089" y="7570012"/>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Respect &amp; Dignity</a:t>
            </a:r>
            <a:endParaRPr/>
          </a:p>
        </p:txBody>
      </p:sp>
      <p:sp>
        <p:nvSpPr>
          <p:cNvPr id="2104" name="Google Shape;2104;p49"/>
          <p:cNvSpPr txBox="1"/>
          <p:nvPr/>
        </p:nvSpPr>
        <p:spPr>
          <a:xfrm>
            <a:off x="3333089" y="3548645"/>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Rights policy communicated to all staff. Patients and families are informed of their rights upon admission and throughout their care journey.</a:t>
            </a:r>
            <a:endParaRPr/>
          </a:p>
        </p:txBody>
      </p:sp>
      <p:sp>
        <p:nvSpPr>
          <p:cNvPr id="2105" name="Google Shape;2105;p49"/>
          <p:cNvSpPr txBox="1"/>
          <p:nvPr/>
        </p:nvSpPr>
        <p:spPr>
          <a:xfrm>
            <a:off x="3333089" y="5826937"/>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Person-In-Charge (PIC) ensures patient rights are upheld. Clear accountability for rights protection across all departments and services.</a:t>
            </a:r>
            <a:endParaRPr/>
          </a:p>
        </p:txBody>
      </p:sp>
      <p:sp>
        <p:nvSpPr>
          <p:cNvPr id="2106" name="Google Shape;2106;p49"/>
          <p:cNvSpPr txBox="1"/>
          <p:nvPr/>
        </p:nvSpPr>
        <p:spPr>
          <a:xfrm>
            <a:off x="3333089" y="7975132"/>
            <a:ext cx="5760235" cy="1133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Respect for patient beliefs, privacy, and dignity at all times. Protection of vulnerable groups and risk reduction for all patients.</a:t>
            </a:r>
            <a:endParaRPr/>
          </a:p>
        </p:txBody>
      </p:sp>
      <p:grpSp>
        <p:nvGrpSpPr>
          <p:cNvPr id="2107" name="Google Shape;2107;p49"/>
          <p:cNvGrpSpPr/>
          <p:nvPr/>
        </p:nvGrpSpPr>
        <p:grpSpPr>
          <a:xfrm>
            <a:off x="-3919690" y="9666091"/>
            <a:ext cx="11283263" cy="611950"/>
            <a:chOff x="0" y="-76200"/>
            <a:chExt cx="4956835" cy="268835"/>
          </a:xfrm>
        </p:grpSpPr>
        <p:sp>
          <p:nvSpPr>
            <p:cNvPr id="2108" name="Google Shape;2108;p49"/>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2109" name="Google Shape;2109;p49"/>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0" name="Google Shape;2110;p49"/>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2111" name="Google Shape;2111;p49"/>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2112" name="Google Shape;2112;p49"/>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2113" name="Google Shape;2113;p49"/>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223" name="Shape 223"/>
        <p:cNvGrpSpPr/>
        <p:nvPr/>
      </p:nvGrpSpPr>
      <p:grpSpPr>
        <a:xfrm>
          <a:off x="0" y="0"/>
          <a:ext cx="0" cy="0"/>
          <a:chOff x="0" y="0"/>
          <a:chExt cx="0" cy="0"/>
        </a:xfrm>
      </p:grpSpPr>
      <p:grpSp>
        <p:nvGrpSpPr>
          <p:cNvPr id="224" name="Google Shape;224;p5"/>
          <p:cNvGrpSpPr/>
          <p:nvPr/>
        </p:nvGrpSpPr>
        <p:grpSpPr>
          <a:xfrm>
            <a:off x="13371046" y="512879"/>
            <a:ext cx="4326989" cy="4326989"/>
            <a:chOff x="0" y="0"/>
            <a:chExt cx="812800" cy="812800"/>
          </a:xfrm>
        </p:grpSpPr>
        <p:sp>
          <p:nvSpPr>
            <p:cNvPr id="225" name="Google Shape;22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5"/>
          <p:cNvGrpSpPr/>
          <p:nvPr/>
        </p:nvGrpSpPr>
        <p:grpSpPr>
          <a:xfrm>
            <a:off x="12069727" y="8919394"/>
            <a:ext cx="2602637" cy="2602637"/>
            <a:chOff x="0" y="0"/>
            <a:chExt cx="812800" cy="812800"/>
          </a:xfrm>
        </p:grpSpPr>
        <p:sp>
          <p:nvSpPr>
            <p:cNvPr id="228" name="Google Shape;22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5"/>
          <p:cNvGrpSpPr/>
          <p:nvPr/>
        </p:nvGrpSpPr>
        <p:grpSpPr>
          <a:xfrm>
            <a:off x="8767233" y="3894573"/>
            <a:ext cx="1476973" cy="1476973"/>
            <a:chOff x="0" y="0"/>
            <a:chExt cx="812800" cy="812800"/>
          </a:xfrm>
        </p:grpSpPr>
        <p:sp>
          <p:nvSpPr>
            <p:cNvPr id="231" name="Google Shape;23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5"/>
          <p:cNvSpPr/>
          <p:nvPr/>
        </p:nvSpPr>
        <p:spPr>
          <a:xfrm>
            <a:off x="-454486" y="-317287"/>
            <a:ext cx="9598478" cy="10921558"/>
          </a:xfrm>
          <a:custGeom>
            <a:rect b="b" l="l" r="r" t="t"/>
            <a:pathLst>
              <a:path extrusionOk="0" h="660400" w="580397">
                <a:moveTo>
                  <a:pt x="561327" y="440148"/>
                </a:moveTo>
                <a:cubicBezTo>
                  <a:pt x="572841" y="406291"/>
                  <a:pt x="580396" y="367800"/>
                  <a:pt x="580396" y="330022"/>
                </a:cubicBezTo>
                <a:cubicBezTo>
                  <a:pt x="580396" y="292244"/>
                  <a:pt x="573919" y="255891"/>
                  <a:pt x="562405" y="222391"/>
                </a:cubicBezTo>
                <a:cubicBezTo>
                  <a:pt x="562046" y="221677"/>
                  <a:pt x="562046" y="220965"/>
                  <a:pt x="561687" y="220253"/>
                </a:cubicBezTo>
                <a:cubicBezTo>
                  <a:pt x="515631" y="94445"/>
                  <a:pt x="394017" y="1782"/>
                  <a:pt x="257057" y="0"/>
                </a:cubicBezTo>
                <a:lnTo>
                  <a:pt x="0" y="0"/>
                </a:lnTo>
                <a:lnTo>
                  <a:pt x="0" y="660400"/>
                </a:lnTo>
                <a:lnTo>
                  <a:pt x="256866" y="660400"/>
                </a:lnTo>
                <a:cubicBezTo>
                  <a:pt x="394736" y="658618"/>
                  <a:pt x="516351" y="567381"/>
                  <a:pt x="561327" y="440148"/>
                </a:cubicBezTo>
                <a:close/>
              </a:path>
            </a:pathLst>
          </a:custGeom>
          <a:blipFill rotWithShape="1">
            <a:blip r:embed="rId3">
              <a:alphaModFix/>
            </a:blip>
            <a:stretch>
              <a:fillRect b="0" l="-20345" r="-20345" t="0"/>
            </a:stretch>
          </a:blipFill>
          <a:ln cap="sq" cmpd="sng" w="1143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5"/>
          <p:cNvSpPr txBox="1"/>
          <p:nvPr/>
        </p:nvSpPr>
        <p:spPr>
          <a:xfrm>
            <a:off x="9144000" y="1492622"/>
            <a:ext cx="8107449" cy="1334173"/>
          </a:xfrm>
          <a:prstGeom prst="rect">
            <a:avLst/>
          </a:prstGeom>
          <a:noFill/>
          <a:ln>
            <a:noFill/>
          </a:ln>
        </p:spPr>
        <p:txBody>
          <a:bodyPr anchorCtr="0" anchor="t" bIns="0" lIns="0" spcFirstLastPara="1" rIns="0" wrap="square" tIns="0">
            <a:spAutoFit/>
          </a:bodyPr>
          <a:lstStyle/>
          <a:p>
            <a:pPr indent="0" lvl="0" marL="0" marR="0" rtl="0" algn="r">
              <a:lnSpc>
                <a:spcPct val="92996"/>
              </a:lnSpc>
              <a:spcBef>
                <a:spcPts val="0"/>
              </a:spcBef>
              <a:spcAft>
                <a:spcPts val="0"/>
              </a:spcAft>
              <a:buNone/>
            </a:pPr>
            <a:r>
              <a:rPr b="1" i="0" lang="en-US" sz="5297" u="none" cap="none" strike="noStrike">
                <a:solidFill>
                  <a:srgbClr val="FFFFFF"/>
                </a:solidFill>
                <a:latin typeface="Poppins"/>
                <a:ea typeface="Poppins"/>
                <a:cs typeface="Poppins"/>
                <a:sym typeface="Poppins"/>
              </a:rPr>
              <a:t>FOCUS ON QUALITY CARE &amp; PATIENT SAFETY</a:t>
            </a:r>
            <a:endParaRPr/>
          </a:p>
        </p:txBody>
      </p:sp>
      <p:sp>
        <p:nvSpPr>
          <p:cNvPr id="235" name="Google Shape;235;p5"/>
          <p:cNvSpPr txBox="1"/>
          <p:nvPr/>
        </p:nvSpPr>
        <p:spPr>
          <a:xfrm>
            <a:off x="9605386" y="4368526"/>
            <a:ext cx="7653914" cy="27355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Although the accreditation process mainly  focuses on structure, process and continuous  quality improvement at its core it is a risk  reduction activity.</a:t>
            </a:r>
            <a:endParaRPr/>
          </a:p>
          <a:p>
            <a:pPr indent="0" lvl="0" marL="0" marR="0" rtl="0" algn="just">
              <a:lnSpc>
                <a:spcPct val="123000"/>
              </a:lnSpc>
              <a:spcBef>
                <a:spcPts val="0"/>
              </a:spcBef>
              <a:spcAft>
                <a:spcPts val="0"/>
              </a:spcAft>
              <a:buNone/>
            </a:pPr>
            <a:r>
              <a:t/>
            </a:r>
            <a:endParaRPr b="1" i="0" sz="2000" u="none" cap="none" strike="noStrike">
              <a:solidFill>
                <a:srgbClr val="FFFFFF"/>
              </a:solidFill>
              <a:latin typeface="Montserrat"/>
              <a:ea typeface="Montserrat"/>
              <a:cs typeface="Montserrat"/>
              <a:sym typeface="Montserrat"/>
            </a:endParaRPr>
          </a:p>
          <a:p>
            <a:pPr indent="0" lvl="0" marL="0" marR="0" rtl="0" algn="just">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The underlying principle is that when  healthcare organization meet or surpass the  required accreditation standards, then errors  and adverse events are less likely to occur.</a:t>
            </a:r>
            <a:endParaRPr/>
          </a:p>
          <a:p>
            <a:pPr indent="0" lvl="0" marL="0" marR="0" rtl="0" algn="just">
              <a:lnSpc>
                <a:spcPct val="123000"/>
              </a:lnSpc>
              <a:spcBef>
                <a:spcPts val="0"/>
              </a:spcBef>
              <a:spcAft>
                <a:spcPts val="0"/>
              </a:spcAft>
              <a:buNone/>
            </a:pPr>
            <a:r>
              <a:t/>
            </a:r>
            <a:endParaRPr b="1" i="0" sz="2000" u="none" cap="none" strike="noStrike">
              <a:solidFill>
                <a:srgbClr val="FFFFFF"/>
              </a:solidFill>
              <a:latin typeface="Montserrat"/>
              <a:ea typeface="Montserrat"/>
              <a:cs typeface="Montserrat"/>
              <a:sym typeface="Montserrat"/>
            </a:endParaRPr>
          </a:p>
        </p:txBody>
      </p:sp>
      <p:grpSp>
        <p:nvGrpSpPr>
          <p:cNvPr id="236" name="Google Shape;236;p5"/>
          <p:cNvGrpSpPr/>
          <p:nvPr/>
        </p:nvGrpSpPr>
        <p:grpSpPr>
          <a:xfrm>
            <a:off x="1028700" y="2560196"/>
            <a:ext cx="5088473" cy="1355410"/>
            <a:chOff x="0" y="-38100"/>
            <a:chExt cx="1668740" cy="444500"/>
          </a:xfrm>
        </p:grpSpPr>
        <p:sp>
          <p:nvSpPr>
            <p:cNvPr id="237" name="Google Shape;237;p5"/>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5"/>
          <p:cNvGrpSpPr/>
          <p:nvPr/>
        </p:nvGrpSpPr>
        <p:grpSpPr>
          <a:xfrm>
            <a:off x="1206502" y="2998236"/>
            <a:ext cx="577722" cy="577722"/>
            <a:chOff x="0" y="0"/>
            <a:chExt cx="812800" cy="812800"/>
          </a:xfrm>
        </p:grpSpPr>
        <p:sp>
          <p:nvSpPr>
            <p:cNvPr id="240" name="Google Shape;24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5"/>
          <p:cNvSpPr txBox="1"/>
          <p:nvPr/>
        </p:nvSpPr>
        <p:spPr>
          <a:xfrm>
            <a:off x="1980077" y="2947314"/>
            <a:ext cx="3708320" cy="624362"/>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080" u="none" cap="none" strike="noStrike">
                <a:solidFill>
                  <a:srgbClr val="000000"/>
                </a:solidFill>
                <a:latin typeface="Montserrat"/>
                <a:ea typeface="Montserrat"/>
                <a:cs typeface="Montserrat"/>
                <a:sym typeface="Montserrat"/>
              </a:rPr>
              <a:t>Patient safety as a core risk reduction activity</a:t>
            </a:r>
            <a:endParaRPr/>
          </a:p>
        </p:txBody>
      </p:sp>
      <p:grpSp>
        <p:nvGrpSpPr>
          <p:cNvPr id="243" name="Google Shape;243;p5"/>
          <p:cNvGrpSpPr/>
          <p:nvPr/>
        </p:nvGrpSpPr>
        <p:grpSpPr>
          <a:xfrm>
            <a:off x="1028700" y="3954697"/>
            <a:ext cx="5088473" cy="1355410"/>
            <a:chOff x="0" y="-38100"/>
            <a:chExt cx="1668740" cy="444500"/>
          </a:xfrm>
        </p:grpSpPr>
        <p:sp>
          <p:nvSpPr>
            <p:cNvPr id="244" name="Google Shape;244;p5"/>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5"/>
          <p:cNvGrpSpPr/>
          <p:nvPr/>
        </p:nvGrpSpPr>
        <p:grpSpPr>
          <a:xfrm>
            <a:off x="1206502" y="4392737"/>
            <a:ext cx="577722" cy="577722"/>
            <a:chOff x="0" y="0"/>
            <a:chExt cx="812800" cy="812800"/>
          </a:xfrm>
        </p:grpSpPr>
        <p:sp>
          <p:nvSpPr>
            <p:cNvPr id="247" name="Google Shape;24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5"/>
          <p:cNvSpPr txBox="1"/>
          <p:nvPr/>
        </p:nvSpPr>
        <p:spPr>
          <a:xfrm>
            <a:off x="1980077" y="4341815"/>
            <a:ext cx="3928545" cy="624362"/>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080" u="none" cap="none" strike="noStrike">
                <a:solidFill>
                  <a:srgbClr val="000000"/>
                </a:solidFill>
                <a:latin typeface="Montserrat"/>
                <a:ea typeface="Montserrat"/>
                <a:cs typeface="Montserrat"/>
                <a:sym typeface="Montserrat"/>
              </a:rPr>
              <a:t>Quality care as the foundation for accreditation</a:t>
            </a:r>
            <a:endParaRPr/>
          </a:p>
        </p:txBody>
      </p:sp>
      <p:grpSp>
        <p:nvGrpSpPr>
          <p:cNvPr id="250" name="Google Shape;250;p5"/>
          <p:cNvGrpSpPr/>
          <p:nvPr/>
        </p:nvGrpSpPr>
        <p:grpSpPr>
          <a:xfrm>
            <a:off x="1028700" y="5349198"/>
            <a:ext cx="5676194" cy="1355410"/>
            <a:chOff x="0" y="-38100"/>
            <a:chExt cx="1861480" cy="444500"/>
          </a:xfrm>
        </p:grpSpPr>
        <p:sp>
          <p:nvSpPr>
            <p:cNvPr id="251" name="Google Shape;251;p5"/>
            <p:cNvSpPr/>
            <p:nvPr/>
          </p:nvSpPr>
          <p:spPr>
            <a:xfrm>
              <a:off x="0" y="0"/>
              <a:ext cx="1861480" cy="406400"/>
            </a:xfrm>
            <a:custGeom>
              <a:rect b="b" l="l" r="r" t="t"/>
              <a:pathLst>
                <a:path extrusionOk="0" h="406400" w="1861480">
                  <a:moveTo>
                    <a:pt x="1658280" y="0"/>
                  </a:moveTo>
                  <a:cubicBezTo>
                    <a:pt x="1770504" y="0"/>
                    <a:pt x="1861480" y="90976"/>
                    <a:pt x="1861480" y="203200"/>
                  </a:cubicBezTo>
                  <a:cubicBezTo>
                    <a:pt x="1861480" y="315424"/>
                    <a:pt x="1770504" y="406400"/>
                    <a:pt x="165828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
            <p:cNvSpPr txBox="1"/>
            <p:nvPr/>
          </p:nvSpPr>
          <p:spPr>
            <a:xfrm>
              <a:off x="0" y="-38100"/>
              <a:ext cx="186148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5"/>
          <p:cNvGrpSpPr/>
          <p:nvPr/>
        </p:nvGrpSpPr>
        <p:grpSpPr>
          <a:xfrm>
            <a:off x="1206502" y="5787238"/>
            <a:ext cx="577722" cy="577722"/>
            <a:chOff x="0" y="0"/>
            <a:chExt cx="812800" cy="812800"/>
          </a:xfrm>
        </p:grpSpPr>
        <p:sp>
          <p:nvSpPr>
            <p:cNvPr id="254" name="Google Shape;25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5"/>
          <p:cNvSpPr txBox="1"/>
          <p:nvPr/>
        </p:nvSpPr>
        <p:spPr>
          <a:xfrm>
            <a:off x="1980077" y="5736316"/>
            <a:ext cx="4507403" cy="624362"/>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080" u="none" cap="none" strike="noStrike">
                <a:solidFill>
                  <a:srgbClr val="000000"/>
                </a:solidFill>
                <a:latin typeface="Montserrat"/>
                <a:ea typeface="Montserrat"/>
                <a:cs typeface="Montserrat"/>
                <a:sym typeface="Montserrat"/>
              </a:rPr>
              <a:t>Alignment with national and international benchmarks</a:t>
            </a:r>
            <a:endParaRPr/>
          </a:p>
        </p:txBody>
      </p:sp>
      <p:grpSp>
        <p:nvGrpSpPr>
          <p:cNvPr id="257" name="Google Shape;257;p5"/>
          <p:cNvGrpSpPr/>
          <p:nvPr/>
        </p:nvGrpSpPr>
        <p:grpSpPr>
          <a:xfrm>
            <a:off x="1028700" y="6743699"/>
            <a:ext cx="5088473" cy="1355410"/>
            <a:chOff x="0" y="-38100"/>
            <a:chExt cx="1668740" cy="444500"/>
          </a:xfrm>
        </p:grpSpPr>
        <p:sp>
          <p:nvSpPr>
            <p:cNvPr id="258" name="Google Shape;258;p5"/>
            <p:cNvSpPr/>
            <p:nvPr/>
          </p:nvSpPr>
          <p:spPr>
            <a:xfrm>
              <a:off x="0" y="0"/>
              <a:ext cx="1668740" cy="406400"/>
            </a:xfrm>
            <a:custGeom>
              <a:rect b="b" l="l" r="r" t="t"/>
              <a:pathLst>
                <a:path extrusionOk="0" h="406400" w="1668740">
                  <a:moveTo>
                    <a:pt x="1465540" y="0"/>
                  </a:moveTo>
                  <a:cubicBezTo>
                    <a:pt x="1577764" y="0"/>
                    <a:pt x="1668740" y="90976"/>
                    <a:pt x="1668740" y="203200"/>
                  </a:cubicBezTo>
                  <a:cubicBezTo>
                    <a:pt x="1668740" y="315424"/>
                    <a:pt x="1577764" y="406400"/>
                    <a:pt x="1465540" y="406400"/>
                  </a:cubicBezTo>
                  <a:lnTo>
                    <a:pt x="203200" y="406400"/>
                  </a:lnTo>
                  <a:cubicBezTo>
                    <a:pt x="90976" y="406400"/>
                    <a:pt x="0" y="315424"/>
                    <a:pt x="0" y="203200"/>
                  </a:cubicBezTo>
                  <a:cubicBezTo>
                    <a:pt x="0" y="90976"/>
                    <a:pt x="90976" y="0"/>
                    <a:pt x="2032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
            <p:cNvSpPr txBox="1"/>
            <p:nvPr/>
          </p:nvSpPr>
          <p:spPr>
            <a:xfrm>
              <a:off x="0" y="-38100"/>
              <a:ext cx="166874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5"/>
          <p:cNvGrpSpPr/>
          <p:nvPr/>
        </p:nvGrpSpPr>
        <p:grpSpPr>
          <a:xfrm>
            <a:off x="1206502" y="7181740"/>
            <a:ext cx="577722" cy="577722"/>
            <a:chOff x="0" y="0"/>
            <a:chExt cx="812800" cy="812800"/>
          </a:xfrm>
        </p:grpSpPr>
        <p:sp>
          <p:nvSpPr>
            <p:cNvPr id="261" name="Google Shape;26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5"/>
          <p:cNvSpPr txBox="1"/>
          <p:nvPr/>
        </p:nvSpPr>
        <p:spPr>
          <a:xfrm>
            <a:off x="1980077" y="7130817"/>
            <a:ext cx="4137096" cy="624362"/>
          </a:xfrm>
          <a:prstGeom prst="rect">
            <a:avLst/>
          </a:prstGeom>
          <a:noFill/>
          <a:ln>
            <a:noFill/>
          </a:ln>
        </p:spPr>
        <p:txBody>
          <a:bodyPr anchorCtr="0" anchor="t" bIns="0" lIns="0" spcFirstLastPara="1" rIns="0" wrap="square" tIns="0">
            <a:spAutoFit/>
          </a:bodyPr>
          <a:lstStyle/>
          <a:p>
            <a:pPr indent="0" lvl="0" marL="0" marR="0" rtl="0" algn="l">
              <a:lnSpc>
                <a:spcPct val="123028"/>
              </a:lnSpc>
              <a:spcBef>
                <a:spcPts val="0"/>
              </a:spcBef>
              <a:spcAft>
                <a:spcPts val="0"/>
              </a:spcAft>
              <a:buNone/>
            </a:pPr>
            <a:r>
              <a:rPr b="1" i="0" lang="en-US" sz="2080" u="none" cap="none" strike="noStrike">
                <a:solidFill>
                  <a:srgbClr val="000000"/>
                </a:solidFill>
                <a:latin typeface="Montserrat"/>
                <a:ea typeface="Montserrat"/>
                <a:cs typeface="Montserrat"/>
                <a:sym typeface="Montserrat"/>
              </a:rPr>
              <a:t>Proactive culture of continuous improvement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p5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641" l="0" r="0" t="-75641"/>
            </a:stretch>
          </a:blipFill>
          <a:ln>
            <a:noFill/>
          </a:ln>
        </p:spPr>
      </p:sp>
      <p:grpSp>
        <p:nvGrpSpPr>
          <p:cNvPr id="2119" name="Google Shape;2119;p50"/>
          <p:cNvGrpSpPr/>
          <p:nvPr/>
        </p:nvGrpSpPr>
        <p:grpSpPr>
          <a:xfrm>
            <a:off x="1721942" y="2507882"/>
            <a:ext cx="1176237" cy="1978302"/>
            <a:chOff x="0" y="-200025"/>
            <a:chExt cx="309791" cy="521035"/>
          </a:xfrm>
        </p:grpSpPr>
        <p:sp>
          <p:nvSpPr>
            <p:cNvPr id="2120" name="Google Shape;2120;p50"/>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2A8F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50"/>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2" name="Google Shape;2122;p50"/>
          <p:cNvGrpSpPr/>
          <p:nvPr/>
        </p:nvGrpSpPr>
        <p:grpSpPr>
          <a:xfrm>
            <a:off x="1721942" y="4654450"/>
            <a:ext cx="1176237" cy="1978302"/>
            <a:chOff x="0" y="-200025"/>
            <a:chExt cx="309791" cy="521035"/>
          </a:xfrm>
        </p:grpSpPr>
        <p:sp>
          <p:nvSpPr>
            <p:cNvPr id="2123" name="Google Shape;2123;p50"/>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9DA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50"/>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5" name="Google Shape;2125;p50"/>
          <p:cNvGrpSpPr/>
          <p:nvPr/>
        </p:nvGrpSpPr>
        <p:grpSpPr>
          <a:xfrm>
            <a:off x="1721942" y="6801018"/>
            <a:ext cx="1176237" cy="1978302"/>
            <a:chOff x="0" y="-200025"/>
            <a:chExt cx="309791" cy="521035"/>
          </a:xfrm>
        </p:grpSpPr>
        <p:sp>
          <p:nvSpPr>
            <p:cNvPr id="2126" name="Google Shape;2126;p50"/>
            <p:cNvSpPr/>
            <p:nvPr/>
          </p:nvSpPr>
          <p:spPr>
            <a:xfrm>
              <a:off x="0" y="0"/>
              <a:ext cx="309791" cy="321010"/>
            </a:xfrm>
            <a:custGeom>
              <a:rect b="b" l="l" r="r" t="t"/>
              <a:pathLst>
                <a:path extrusionOk="0" h="321010" w="309791">
                  <a:moveTo>
                    <a:pt x="65819" y="0"/>
                  </a:moveTo>
                  <a:lnTo>
                    <a:pt x="243972" y="0"/>
                  </a:lnTo>
                  <a:cubicBezTo>
                    <a:pt x="261428" y="0"/>
                    <a:pt x="278169" y="6935"/>
                    <a:pt x="290513" y="19278"/>
                  </a:cubicBezTo>
                  <a:cubicBezTo>
                    <a:pt x="302856" y="31622"/>
                    <a:pt x="309791" y="48363"/>
                    <a:pt x="309791" y="65819"/>
                  </a:cubicBezTo>
                  <a:lnTo>
                    <a:pt x="309791" y="255190"/>
                  </a:lnTo>
                  <a:cubicBezTo>
                    <a:pt x="309791" y="272647"/>
                    <a:pt x="302856" y="289388"/>
                    <a:pt x="290513" y="301732"/>
                  </a:cubicBezTo>
                  <a:cubicBezTo>
                    <a:pt x="278169" y="314075"/>
                    <a:pt x="261428" y="321010"/>
                    <a:pt x="243972" y="321010"/>
                  </a:cubicBezTo>
                  <a:lnTo>
                    <a:pt x="65819" y="321010"/>
                  </a:lnTo>
                  <a:cubicBezTo>
                    <a:pt x="29468" y="321010"/>
                    <a:pt x="0" y="291541"/>
                    <a:pt x="0" y="255190"/>
                  </a:cubicBezTo>
                  <a:lnTo>
                    <a:pt x="0" y="65819"/>
                  </a:lnTo>
                  <a:cubicBezTo>
                    <a:pt x="0" y="29468"/>
                    <a:pt x="29468" y="0"/>
                    <a:pt x="65819" y="0"/>
                  </a:cubicBezTo>
                  <a:close/>
                </a:path>
              </a:pathLst>
            </a:custGeom>
            <a:solidFill>
              <a:srgbClr val="313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50"/>
            <p:cNvSpPr txBox="1"/>
            <p:nvPr/>
          </p:nvSpPr>
          <p:spPr>
            <a:xfrm>
              <a:off x="0" y="-200025"/>
              <a:ext cx="309791" cy="521035"/>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8" name="Google Shape;2128;p50"/>
          <p:cNvGrpSpPr/>
          <p:nvPr/>
        </p:nvGrpSpPr>
        <p:grpSpPr>
          <a:xfrm>
            <a:off x="10149227" y="-759470"/>
            <a:ext cx="8138773" cy="11046470"/>
            <a:chOff x="0" y="-200025"/>
            <a:chExt cx="2143545" cy="2909358"/>
          </a:xfrm>
        </p:grpSpPr>
        <p:sp>
          <p:nvSpPr>
            <p:cNvPr id="2129" name="Google Shape;2129;p50"/>
            <p:cNvSpPr/>
            <p:nvPr/>
          </p:nvSpPr>
          <p:spPr>
            <a:xfrm>
              <a:off x="0" y="0"/>
              <a:ext cx="2143545" cy="2709333"/>
            </a:xfrm>
            <a:custGeom>
              <a:rect b="b" l="l" r="r" t="t"/>
              <a:pathLst>
                <a:path extrusionOk="0" h="2709333" w="2143545">
                  <a:moveTo>
                    <a:pt x="0" y="0"/>
                  </a:moveTo>
                  <a:lnTo>
                    <a:pt x="2143545" y="0"/>
                  </a:lnTo>
                  <a:lnTo>
                    <a:pt x="2143545" y="2709333"/>
                  </a:lnTo>
                  <a:lnTo>
                    <a:pt x="0" y="2709333"/>
                  </a:lnTo>
                  <a:close/>
                </a:path>
              </a:pathLst>
            </a:custGeom>
            <a:solidFill>
              <a:srgbClr val="1C6FE6"/>
            </a:solidFill>
            <a:ln>
              <a:noFill/>
            </a:ln>
          </p:spPr>
        </p:sp>
        <p:sp>
          <p:nvSpPr>
            <p:cNvPr id="2130" name="Google Shape;2130;p50"/>
            <p:cNvSpPr txBox="1"/>
            <p:nvPr/>
          </p:nvSpPr>
          <p:spPr>
            <a:xfrm>
              <a:off x="0" y="-200025"/>
              <a:ext cx="2143545" cy="2909358"/>
            </a:xfrm>
            <a:prstGeom prst="rect">
              <a:avLst/>
            </a:prstGeom>
            <a:noFill/>
            <a:ln>
              <a:noFill/>
            </a:ln>
          </p:spPr>
          <p:txBody>
            <a:bodyPr anchorCtr="0" anchor="ctr" bIns="50800" lIns="50800" spcFirstLastPara="1" rIns="50800" wrap="square" tIns="50800">
              <a:noAutofit/>
            </a:bodyPr>
            <a:lstStyle/>
            <a:p>
              <a:pPr indent="0" lvl="0" marL="0" marR="0" rtl="0" algn="ctr">
                <a:lnSpc>
                  <a:spcPct val="2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1" name="Google Shape;2131;p50"/>
          <p:cNvSpPr/>
          <p:nvPr/>
        </p:nvSpPr>
        <p:spPr>
          <a:xfrm>
            <a:off x="11154242" y="105799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4">
              <a:alphaModFix/>
            </a:blip>
            <a:stretch>
              <a:fillRect b="-1915" l="0" r="0" t="-1915"/>
            </a:stretch>
          </a:blipFill>
          <a:ln cap="sq" cmpd="sng" w="95250">
            <a:solidFill>
              <a:srgbClr val="FFFFFF"/>
            </a:solidFill>
            <a:prstDash val="solid"/>
            <a:miter lim="8000"/>
            <a:headEnd len="sm" w="sm" type="none"/>
            <a:tailEnd len="sm" w="sm" type="none"/>
          </a:ln>
        </p:spPr>
      </p:sp>
      <p:sp>
        <p:nvSpPr>
          <p:cNvPr id="2132" name="Google Shape;2132;p50"/>
          <p:cNvSpPr/>
          <p:nvPr/>
        </p:nvSpPr>
        <p:spPr>
          <a:xfrm>
            <a:off x="10879777" y="6875075"/>
            <a:ext cx="6677672" cy="3747844"/>
          </a:xfrm>
          <a:custGeom>
            <a:rect b="b" l="l" r="r" t="t"/>
            <a:pathLst>
              <a:path extrusionOk="0" h="3747844" w="6677672">
                <a:moveTo>
                  <a:pt x="0" y="0"/>
                </a:moveTo>
                <a:lnTo>
                  <a:pt x="6677673" y="0"/>
                </a:lnTo>
                <a:lnTo>
                  <a:pt x="6677673" y="3747843"/>
                </a:lnTo>
                <a:lnTo>
                  <a:pt x="0" y="3747843"/>
                </a:lnTo>
                <a:lnTo>
                  <a:pt x="0" y="0"/>
                </a:lnTo>
                <a:close/>
              </a:path>
            </a:pathLst>
          </a:custGeom>
          <a:noFill/>
          <a:ln>
            <a:noFill/>
          </a:ln>
        </p:spPr>
      </p:sp>
      <p:sp>
        <p:nvSpPr>
          <p:cNvPr id="2133" name="Google Shape;2133;p50"/>
          <p:cNvSpPr/>
          <p:nvPr/>
        </p:nvSpPr>
        <p:spPr>
          <a:xfrm>
            <a:off x="11154242" y="5252119"/>
            <a:ext cx="6128743" cy="3976882"/>
          </a:xfrm>
          <a:custGeom>
            <a:rect b="b" l="l" r="r" t="t"/>
            <a:pathLst>
              <a:path extrusionOk="0" h="527418" w="812800">
                <a:moveTo>
                  <a:pt x="0" y="0"/>
                </a:moveTo>
                <a:lnTo>
                  <a:pt x="812800" y="0"/>
                </a:lnTo>
                <a:lnTo>
                  <a:pt x="812800" y="527418"/>
                </a:lnTo>
                <a:lnTo>
                  <a:pt x="0" y="527418"/>
                </a:lnTo>
                <a:close/>
              </a:path>
            </a:pathLst>
          </a:custGeom>
          <a:blipFill rotWithShape="1">
            <a:blip r:embed="rId5">
              <a:alphaModFix/>
            </a:blip>
            <a:stretch>
              <a:fillRect b="-1915" l="0" r="0" t="-1915"/>
            </a:stretch>
          </a:blipFill>
          <a:ln cap="sq" cmpd="sng" w="95250">
            <a:solidFill>
              <a:srgbClr val="FFFFFF"/>
            </a:solidFill>
            <a:prstDash val="solid"/>
            <a:miter lim="8000"/>
            <a:headEnd len="sm" w="sm" type="none"/>
            <a:tailEnd len="sm" w="sm" type="none"/>
          </a:ln>
        </p:spPr>
      </p:sp>
      <p:sp>
        <p:nvSpPr>
          <p:cNvPr id="2134" name="Google Shape;2134;p50"/>
          <p:cNvSpPr/>
          <p:nvPr/>
        </p:nvSpPr>
        <p:spPr>
          <a:xfrm>
            <a:off x="1969467" y="3460091"/>
            <a:ext cx="714375" cy="800420"/>
          </a:xfrm>
          <a:custGeom>
            <a:rect b="b" l="l" r="r" t="t"/>
            <a:pathLst>
              <a:path extrusionOk="0" h="800420" w="714375">
                <a:moveTo>
                  <a:pt x="0" y="0"/>
                </a:moveTo>
                <a:lnTo>
                  <a:pt x="714375" y="0"/>
                </a:lnTo>
                <a:lnTo>
                  <a:pt x="714375" y="800420"/>
                </a:lnTo>
                <a:lnTo>
                  <a:pt x="0" y="800420"/>
                </a:lnTo>
                <a:lnTo>
                  <a:pt x="0" y="0"/>
                </a:lnTo>
                <a:close/>
              </a:path>
            </a:pathLst>
          </a:custGeom>
          <a:blipFill rotWithShape="1">
            <a:blip r:embed="rId6">
              <a:alphaModFix/>
            </a:blip>
            <a:stretch>
              <a:fillRect b="0" l="0" r="0" t="0"/>
            </a:stretch>
          </a:blipFill>
          <a:ln>
            <a:noFill/>
          </a:ln>
        </p:spPr>
      </p:sp>
      <p:sp>
        <p:nvSpPr>
          <p:cNvPr id="2135" name="Google Shape;2135;p50"/>
          <p:cNvSpPr/>
          <p:nvPr/>
        </p:nvSpPr>
        <p:spPr>
          <a:xfrm>
            <a:off x="1950745" y="7775296"/>
            <a:ext cx="674657" cy="755918"/>
          </a:xfrm>
          <a:custGeom>
            <a:rect b="b" l="l" r="r" t="t"/>
            <a:pathLst>
              <a:path extrusionOk="0" h="755918" w="674657">
                <a:moveTo>
                  <a:pt x="0" y="0"/>
                </a:moveTo>
                <a:lnTo>
                  <a:pt x="674657" y="0"/>
                </a:lnTo>
                <a:lnTo>
                  <a:pt x="674657" y="755919"/>
                </a:lnTo>
                <a:lnTo>
                  <a:pt x="0" y="755919"/>
                </a:lnTo>
                <a:lnTo>
                  <a:pt x="0" y="0"/>
                </a:lnTo>
                <a:close/>
              </a:path>
            </a:pathLst>
          </a:custGeom>
          <a:blipFill rotWithShape="1">
            <a:blip r:embed="rId7">
              <a:alphaModFix/>
            </a:blip>
            <a:stretch>
              <a:fillRect b="0" l="0" r="0" t="0"/>
            </a:stretch>
          </a:blipFill>
          <a:ln>
            <a:noFill/>
          </a:ln>
        </p:spPr>
      </p:sp>
      <p:sp>
        <p:nvSpPr>
          <p:cNvPr id="2136" name="Google Shape;2136;p50"/>
          <p:cNvSpPr/>
          <p:nvPr/>
        </p:nvSpPr>
        <p:spPr>
          <a:xfrm>
            <a:off x="1717939" y="5706479"/>
            <a:ext cx="1193006" cy="715090"/>
          </a:xfrm>
          <a:custGeom>
            <a:rect b="b" l="l" r="r" t="t"/>
            <a:pathLst>
              <a:path extrusionOk="0" h="715090" w="1193006">
                <a:moveTo>
                  <a:pt x="0" y="0"/>
                </a:moveTo>
                <a:lnTo>
                  <a:pt x="1193006" y="0"/>
                </a:lnTo>
                <a:lnTo>
                  <a:pt x="1193006" y="715091"/>
                </a:lnTo>
                <a:lnTo>
                  <a:pt x="0" y="715091"/>
                </a:lnTo>
                <a:lnTo>
                  <a:pt x="0" y="0"/>
                </a:lnTo>
                <a:close/>
              </a:path>
            </a:pathLst>
          </a:custGeom>
          <a:blipFill rotWithShape="1">
            <a:blip r:embed="rId8">
              <a:alphaModFix/>
            </a:blip>
            <a:stretch>
              <a:fillRect b="0" l="0" r="0" t="0"/>
            </a:stretch>
          </a:blipFill>
          <a:ln>
            <a:noFill/>
          </a:ln>
        </p:spPr>
      </p:sp>
      <p:sp>
        <p:nvSpPr>
          <p:cNvPr id="2137" name="Google Shape;2137;p50"/>
          <p:cNvSpPr txBox="1"/>
          <p:nvPr/>
        </p:nvSpPr>
        <p:spPr>
          <a:xfrm>
            <a:off x="1721942" y="1284795"/>
            <a:ext cx="7422058" cy="1225296"/>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4899" u="none" cap="none" strike="noStrike">
                <a:solidFill>
                  <a:srgbClr val="004AAD"/>
                </a:solidFill>
                <a:latin typeface="Poppins"/>
                <a:ea typeface="Poppins"/>
                <a:cs typeface="Poppins"/>
                <a:sym typeface="Poppins"/>
              </a:rPr>
              <a:t>PATIENT RIGHTS CONTINUED</a:t>
            </a:r>
            <a:endParaRPr/>
          </a:p>
        </p:txBody>
      </p:sp>
      <p:sp>
        <p:nvSpPr>
          <p:cNvPr id="2138" name="Google Shape;2138;p50"/>
          <p:cNvSpPr txBox="1"/>
          <p:nvPr/>
        </p:nvSpPr>
        <p:spPr>
          <a:xfrm>
            <a:off x="3333089" y="3276876"/>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Information on Care Process</a:t>
            </a:r>
            <a:endParaRPr/>
          </a:p>
        </p:txBody>
      </p:sp>
      <p:sp>
        <p:nvSpPr>
          <p:cNvPr id="2139" name="Google Shape;2139;p50"/>
          <p:cNvSpPr txBox="1"/>
          <p:nvPr/>
        </p:nvSpPr>
        <p:spPr>
          <a:xfrm>
            <a:off x="3333089" y="5423444"/>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End-of-Life &amp; Resuscitation</a:t>
            </a:r>
            <a:endParaRPr/>
          </a:p>
        </p:txBody>
      </p:sp>
      <p:sp>
        <p:nvSpPr>
          <p:cNvPr id="2140" name="Google Shape;2140;p50"/>
          <p:cNvSpPr txBox="1"/>
          <p:nvPr/>
        </p:nvSpPr>
        <p:spPr>
          <a:xfrm>
            <a:off x="3333089" y="7570012"/>
            <a:ext cx="5760235" cy="338445"/>
          </a:xfrm>
          <a:prstGeom prst="rect">
            <a:avLst/>
          </a:prstGeom>
          <a:noFill/>
          <a:ln>
            <a:noFill/>
          </a:ln>
        </p:spPr>
        <p:txBody>
          <a:bodyPr anchorCtr="0" anchor="t" bIns="0" lIns="0" spcFirstLastPara="1" rIns="0" wrap="square" tIns="0">
            <a:spAutoFit/>
          </a:bodyPr>
          <a:lstStyle/>
          <a:p>
            <a:pPr indent="0" lvl="0" marL="0" marR="0" rtl="0" algn="l">
              <a:lnSpc>
                <a:spcPct val="115013"/>
              </a:lnSpc>
              <a:spcBef>
                <a:spcPts val="0"/>
              </a:spcBef>
              <a:spcAft>
                <a:spcPts val="0"/>
              </a:spcAft>
              <a:buNone/>
            </a:pPr>
            <a:r>
              <a:rPr b="1" i="0" lang="en-US" sz="2298" u="none" cap="none" strike="noStrike">
                <a:solidFill>
                  <a:srgbClr val="000000"/>
                </a:solidFill>
                <a:latin typeface="Arial"/>
                <a:ea typeface="Arial"/>
                <a:cs typeface="Arial"/>
                <a:sym typeface="Arial"/>
              </a:rPr>
              <a:t>Grievance, Consent &amp; Research</a:t>
            </a:r>
            <a:endParaRPr/>
          </a:p>
        </p:txBody>
      </p:sp>
      <p:sp>
        <p:nvSpPr>
          <p:cNvPr id="2141" name="Google Shape;2141;p50"/>
          <p:cNvSpPr txBox="1"/>
          <p:nvPr/>
        </p:nvSpPr>
        <p:spPr>
          <a:xfrm>
            <a:off x="3333089" y="3629025"/>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Patients receive clear information on their care process, treatment options, and continuity of care during transfers between services or facilities.</a:t>
            </a:r>
            <a:endParaRPr/>
          </a:p>
        </p:txBody>
      </p:sp>
      <p:sp>
        <p:nvSpPr>
          <p:cNvPr id="2142" name="Google Shape;2142;p50"/>
          <p:cNvSpPr txBox="1"/>
          <p:nvPr/>
        </p:nvSpPr>
        <p:spPr>
          <a:xfrm>
            <a:off x="3333089" y="5779312"/>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Policies on withholding resuscitation and end-of-life care protocols are established, communicated, and followed with compassion and dignity.</a:t>
            </a:r>
            <a:endParaRPr/>
          </a:p>
        </p:txBody>
      </p:sp>
      <p:sp>
        <p:nvSpPr>
          <p:cNvPr id="2143" name="Google Shape;2143;p50"/>
          <p:cNvSpPr txBox="1"/>
          <p:nvPr/>
        </p:nvSpPr>
        <p:spPr>
          <a:xfrm>
            <a:off x="3333089" y="7927507"/>
            <a:ext cx="5760235" cy="151447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Grievance mechanisms, informed consent procedures, and policies on research participation and organ procurement are documented and accessible.</a:t>
            </a:r>
            <a:endParaRPr/>
          </a:p>
        </p:txBody>
      </p:sp>
      <p:grpSp>
        <p:nvGrpSpPr>
          <p:cNvPr id="2144" name="Google Shape;2144;p50"/>
          <p:cNvGrpSpPr/>
          <p:nvPr/>
        </p:nvGrpSpPr>
        <p:grpSpPr>
          <a:xfrm>
            <a:off x="-3919690" y="9666091"/>
            <a:ext cx="11283263" cy="611950"/>
            <a:chOff x="0" y="-76200"/>
            <a:chExt cx="4956835" cy="268835"/>
          </a:xfrm>
        </p:grpSpPr>
        <p:sp>
          <p:nvSpPr>
            <p:cNvPr id="2145" name="Google Shape;2145;p50"/>
            <p:cNvSpPr/>
            <p:nvPr/>
          </p:nvSpPr>
          <p:spPr>
            <a:xfrm>
              <a:off x="0" y="0"/>
              <a:ext cx="4956835" cy="192635"/>
            </a:xfrm>
            <a:custGeom>
              <a:rect b="b" l="l" r="r" t="t"/>
              <a:pathLst>
                <a:path extrusionOk="0" h="192635" w="4956835">
                  <a:moveTo>
                    <a:pt x="4753635" y="0"/>
                  </a:moveTo>
                  <a:lnTo>
                    <a:pt x="0" y="0"/>
                  </a:lnTo>
                  <a:lnTo>
                    <a:pt x="203200" y="192635"/>
                  </a:lnTo>
                  <a:lnTo>
                    <a:pt x="4956835" y="192635"/>
                  </a:lnTo>
                  <a:lnTo>
                    <a:pt x="4753635" y="0"/>
                  </a:lnTo>
                  <a:close/>
                </a:path>
              </a:pathLst>
            </a:custGeom>
            <a:solidFill>
              <a:srgbClr val="1C6FE6"/>
            </a:solidFill>
            <a:ln>
              <a:noFill/>
            </a:ln>
          </p:spPr>
        </p:sp>
        <p:sp>
          <p:nvSpPr>
            <p:cNvPr id="2146" name="Google Shape;2146;p50"/>
            <p:cNvSpPr txBox="1"/>
            <p:nvPr/>
          </p:nvSpPr>
          <p:spPr>
            <a:xfrm>
              <a:off x="101600" y="-76200"/>
              <a:ext cx="4753635" cy="268835"/>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7" name="Google Shape;2147;p50"/>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2148" name="Google Shape;2148;p50"/>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2149" name="Google Shape;2149;p50"/>
          <p:cNvSpPr/>
          <p:nvPr/>
        </p:nvSpPr>
        <p:spPr>
          <a:xfrm rot="4108898">
            <a:off x="16305277" y="-569679"/>
            <a:ext cx="1908045" cy="1967057"/>
          </a:xfrm>
          <a:custGeom>
            <a:rect b="b" l="l" r="r" t="t"/>
            <a:pathLst>
              <a:path extrusionOk="0" h="1967057" w="1908045">
                <a:moveTo>
                  <a:pt x="0" y="0"/>
                </a:moveTo>
                <a:lnTo>
                  <a:pt x="1908046" y="0"/>
                </a:lnTo>
                <a:lnTo>
                  <a:pt x="1908046" y="1967057"/>
                </a:lnTo>
                <a:lnTo>
                  <a:pt x="0" y="1967057"/>
                </a:lnTo>
                <a:lnTo>
                  <a:pt x="0" y="0"/>
                </a:lnTo>
                <a:close/>
              </a:path>
            </a:pathLst>
          </a:custGeom>
          <a:noFill/>
          <a:ln>
            <a:noFill/>
          </a:ln>
        </p:spPr>
      </p:sp>
      <p:sp>
        <p:nvSpPr>
          <p:cNvPr id="2150" name="Google Shape;2150;p50"/>
          <p:cNvSpPr/>
          <p:nvPr/>
        </p:nvSpPr>
        <p:spPr>
          <a:xfrm rot="-2019359">
            <a:off x="-854204" y="9311508"/>
            <a:ext cx="2106516" cy="721482"/>
          </a:xfrm>
          <a:custGeom>
            <a:rect b="b" l="l" r="r" t="t"/>
            <a:pathLst>
              <a:path extrusionOk="0" h="721482" w="2106516">
                <a:moveTo>
                  <a:pt x="0" y="0"/>
                </a:moveTo>
                <a:lnTo>
                  <a:pt x="2106515" y="0"/>
                </a:lnTo>
                <a:lnTo>
                  <a:pt x="2106515" y="721482"/>
                </a:lnTo>
                <a:lnTo>
                  <a:pt x="0" y="721482"/>
                </a:lnTo>
                <a:lnTo>
                  <a:pt x="0" y="0"/>
                </a:lnTo>
                <a:close/>
              </a:path>
            </a:pathLst>
          </a:custGeom>
          <a:noFill/>
          <a:ln>
            <a:noFill/>
          </a:ln>
        </p:spPr>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6FE6"/>
        </a:solidFill>
      </p:bgPr>
    </p:bg>
    <p:spTree>
      <p:nvGrpSpPr>
        <p:cNvPr id="2154" name="Shape 2154"/>
        <p:cNvGrpSpPr/>
        <p:nvPr/>
      </p:nvGrpSpPr>
      <p:grpSpPr>
        <a:xfrm>
          <a:off x="0" y="0"/>
          <a:ext cx="0" cy="0"/>
          <a:chOff x="0" y="0"/>
          <a:chExt cx="0" cy="0"/>
        </a:xfrm>
      </p:grpSpPr>
      <p:cxnSp>
        <p:nvCxnSpPr>
          <p:cNvPr id="2155" name="Google Shape;2155;p51"/>
          <p:cNvCxnSpPr/>
          <p:nvPr/>
        </p:nvCxnSpPr>
        <p:spPr>
          <a:xfrm>
            <a:off x="2477210" y="6346437"/>
            <a:ext cx="5809568" cy="0"/>
          </a:xfrm>
          <a:prstGeom prst="straightConnector1">
            <a:avLst/>
          </a:prstGeom>
          <a:noFill/>
          <a:ln cap="flat" cmpd="sng" w="19050">
            <a:solidFill>
              <a:srgbClr val="D9D9D9">
                <a:alpha val="49803"/>
              </a:srgbClr>
            </a:solidFill>
            <a:prstDash val="solid"/>
            <a:round/>
            <a:headEnd len="sm" w="sm" type="none"/>
            <a:tailEnd len="sm" w="sm" type="none"/>
          </a:ln>
        </p:spPr>
      </p:cxnSp>
      <p:cxnSp>
        <p:nvCxnSpPr>
          <p:cNvPr id="2156" name="Google Shape;2156;p51"/>
          <p:cNvCxnSpPr/>
          <p:nvPr/>
        </p:nvCxnSpPr>
        <p:spPr>
          <a:xfrm>
            <a:off x="10674199" y="6346437"/>
            <a:ext cx="5809568" cy="0"/>
          </a:xfrm>
          <a:prstGeom prst="straightConnector1">
            <a:avLst/>
          </a:prstGeom>
          <a:noFill/>
          <a:ln cap="flat" cmpd="sng" w="19050">
            <a:solidFill>
              <a:srgbClr val="D9D9D9">
                <a:alpha val="49803"/>
              </a:srgbClr>
            </a:solidFill>
            <a:prstDash val="solid"/>
            <a:round/>
            <a:headEnd len="sm" w="sm" type="none"/>
            <a:tailEnd len="sm" w="sm" type="none"/>
          </a:ln>
        </p:spPr>
      </p:cxnSp>
      <p:cxnSp>
        <p:nvCxnSpPr>
          <p:cNvPr id="2157" name="Google Shape;2157;p51"/>
          <p:cNvCxnSpPr/>
          <p:nvPr/>
        </p:nvCxnSpPr>
        <p:spPr>
          <a:xfrm>
            <a:off x="2477210" y="7375137"/>
            <a:ext cx="5809568" cy="0"/>
          </a:xfrm>
          <a:prstGeom prst="straightConnector1">
            <a:avLst/>
          </a:prstGeom>
          <a:noFill/>
          <a:ln cap="flat" cmpd="sng" w="19050">
            <a:solidFill>
              <a:srgbClr val="D9D9D9">
                <a:alpha val="49803"/>
              </a:srgbClr>
            </a:solidFill>
            <a:prstDash val="solid"/>
            <a:round/>
            <a:headEnd len="sm" w="sm" type="none"/>
            <a:tailEnd len="sm" w="sm" type="none"/>
          </a:ln>
        </p:spPr>
      </p:cxnSp>
      <p:cxnSp>
        <p:nvCxnSpPr>
          <p:cNvPr id="2158" name="Google Shape;2158;p51"/>
          <p:cNvCxnSpPr/>
          <p:nvPr/>
        </p:nvCxnSpPr>
        <p:spPr>
          <a:xfrm>
            <a:off x="10674199" y="7375137"/>
            <a:ext cx="5809568" cy="0"/>
          </a:xfrm>
          <a:prstGeom prst="straightConnector1">
            <a:avLst/>
          </a:prstGeom>
          <a:noFill/>
          <a:ln cap="flat" cmpd="sng" w="19050">
            <a:solidFill>
              <a:srgbClr val="D9D9D9">
                <a:alpha val="49803"/>
              </a:srgbClr>
            </a:solidFill>
            <a:prstDash val="solid"/>
            <a:round/>
            <a:headEnd len="sm" w="sm" type="none"/>
            <a:tailEnd len="sm" w="sm" type="none"/>
          </a:ln>
        </p:spPr>
      </p:cxnSp>
      <p:cxnSp>
        <p:nvCxnSpPr>
          <p:cNvPr id="2159" name="Google Shape;2159;p51"/>
          <p:cNvCxnSpPr/>
          <p:nvPr/>
        </p:nvCxnSpPr>
        <p:spPr>
          <a:xfrm>
            <a:off x="2477210" y="8403837"/>
            <a:ext cx="5809568" cy="0"/>
          </a:xfrm>
          <a:prstGeom prst="straightConnector1">
            <a:avLst/>
          </a:prstGeom>
          <a:noFill/>
          <a:ln cap="flat" cmpd="sng" w="19050">
            <a:solidFill>
              <a:srgbClr val="D9D9D9">
                <a:alpha val="49803"/>
              </a:srgbClr>
            </a:solidFill>
            <a:prstDash val="solid"/>
            <a:round/>
            <a:headEnd len="sm" w="sm" type="none"/>
            <a:tailEnd len="sm" w="sm" type="none"/>
          </a:ln>
        </p:spPr>
      </p:cxnSp>
      <p:cxnSp>
        <p:nvCxnSpPr>
          <p:cNvPr id="2160" name="Google Shape;2160;p51"/>
          <p:cNvCxnSpPr/>
          <p:nvPr/>
        </p:nvCxnSpPr>
        <p:spPr>
          <a:xfrm>
            <a:off x="10674199" y="8403837"/>
            <a:ext cx="5809568" cy="0"/>
          </a:xfrm>
          <a:prstGeom prst="straightConnector1">
            <a:avLst/>
          </a:prstGeom>
          <a:noFill/>
          <a:ln cap="flat" cmpd="sng" w="19050">
            <a:solidFill>
              <a:srgbClr val="D9D9D9">
                <a:alpha val="49803"/>
              </a:srgbClr>
            </a:solidFill>
            <a:prstDash val="solid"/>
            <a:round/>
            <a:headEnd len="sm" w="sm" type="none"/>
            <a:tailEnd len="sm" w="sm" type="none"/>
          </a:ln>
        </p:spPr>
      </p:cxnSp>
      <p:sp>
        <p:nvSpPr>
          <p:cNvPr id="2161" name="Google Shape;2161;p51"/>
          <p:cNvSpPr/>
          <p:nvPr/>
        </p:nvSpPr>
        <p:spPr>
          <a:xfrm>
            <a:off x="-152027" y="-1667463"/>
            <a:ext cx="13548910" cy="7604325"/>
          </a:xfrm>
          <a:custGeom>
            <a:rect b="b" l="l" r="r" t="t"/>
            <a:pathLst>
              <a:path extrusionOk="0" h="7604325" w="13548910">
                <a:moveTo>
                  <a:pt x="0" y="0"/>
                </a:moveTo>
                <a:lnTo>
                  <a:pt x="13548909" y="0"/>
                </a:lnTo>
                <a:lnTo>
                  <a:pt x="13548909" y="7604325"/>
                </a:lnTo>
                <a:lnTo>
                  <a:pt x="0" y="7604325"/>
                </a:lnTo>
                <a:lnTo>
                  <a:pt x="0" y="0"/>
                </a:lnTo>
                <a:close/>
              </a:path>
            </a:pathLst>
          </a:custGeom>
          <a:noFill/>
          <a:ln>
            <a:noFill/>
          </a:ln>
        </p:spPr>
      </p:sp>
      <p:sp>
        <p:nvSpPr>
          <p:cNvPr id="2162" name="Google Shape;2162;p51"/>
          <p:cNvSpPr/>
          <p:nvPr/>
        </p:nvSpPr>
        <p:spPr>
          <a:xfrm>
            <a:off x="1804232" y="5728582"/>
            <a:ext cx="368177" cy="368177"/>
          </a:xfrm>
          <a:custGeom>
            <a:rect b="b" l="l" r="r" t="t"/>
            <a:pathLst>
              <a:path extrusionOk="0" h="368177" w="368177">
                <a:moveTo>
                  <a:pt x="0" y="0"/>
                </a:moveTo>
                <a:lnTo>
                  <a:pt x="368178" y="0"/>
                </a:lnTo>
                <a:lnTo>
                  <a:pt x="368178" y="368178"/>
                </a:lnTo>
                <a:lnTo>
                  <a:pt x="0" y="368178"/>
                </a:lnTo>
                <a:lnTo>
                  <a:pt x="0" y="0"/>
                </a:lnTo>
                <a:close/>
              </a:path>
            </a:pathLst>
          </a:custGeom>
          <a:noFill/>
          <a:ln>
            <a:noFill/>
          </a:ln>
        </p:spPr>
      </p:sp>
      <p:sp>
        <p:nvSpPr>
          <p:cNvPr id="2163" name="Google Shape;2163;p51"/>
          <p:cNvSpPr/>
          <p:nvPr/>
        </p:nvSpPr>
        <p:spPr>
          <a:xfrm>
            <a:off x="10001222" y="5728582"/>
            <a:ext cx="368177" cy="368177"/>
          </a:xfrm>
          <a:custGeom>
            <a:rect b="b" l="l" r="r" t="t"/>
            <a:pathLst>
              <a:path extrusionOk="0" h="368177" w="368177">
                <a:moveTo>
                  <a:pt x="0" y="0"/>
                </a:moveTo>
                <a:lnTo>
                  <a:pt x="368177" y="0"/>
                </a:lnTo>
                <a:lnTo>
                  <a:pt x="368177" y="368178"/>
                </a:lnTo>
                <a:lnTo>
                  <a:pt x="0" y="368178"/>
                </a:lnTo>
                <a:lnTo>
                  <a:pt x="0" y="0"/>
                </a:lnTo>
                <a:close/>
              </a:path>
            </a:pathLst>
          </a:custGeom>
          <a:noFill/>
          <a:ln>
            <a:noFill/>
          </a:ln>
        </p:spPr>
      </p:sp>
      <p:sp>
        <p:nvSpPr>
          <p:cNvPr id="2164" name="Google Shape;2164;p51"/>
          <p:cNvSpPr/>
          <p:nvPr/>
        </p:nvSpPr>
        <p:spPr>
          <a:xfrm>
            <a:off x="1804232" y="6782168"/>
            <a:ext cx="368177" cy="368177"/>
          </a:xfrm>
          <a:custGeom>
            <a:rect b="b" l="l" r="r" t="t"/>
            <a:pathLst>
              <a:path extrusionOk="0" h="368177" w="368177">
                <a:moveTo>
                  <a:pt x="0" y="0"/>
                </a:moveTo>
                <a:lnTo>
                  <a:pt x="368178" y="0"/>
                </a:lnTo>
                <a:lnTo>
                  <a:pt x="368178" y="368177"/>
                </a:lnTo>
                <a:lnTo>
                  <a:pt x="0" y="368177"/>
                </a:lnTo>
                <a:lnTo>
                  <a:pt x="0" y="0"/>
                </a:lnTo>
                <a:close/>
              </a:path>
            </a:pathLst>
          </a:custGeom>
          <a:noFill/>
          <a:ln>
            <a:noFill/>
          </a:ln>
        </p:spPr>
      </p:sp>
      <p:sp>
        <p:nvSpPr>
          <p:cNvPr id="2165" name="Google Shape;2165;p51"/>
          <p:cNvSpPr/>
          <p:nvPr/>
        </p:nvSpPr>
        <p:spPr>
          <a:xfrm>
            <a:off x="10001222" y="6782168"/>
            <a:ext cx="368177" cy="368177"/>
          </a:xfrm>
          <a:custGeom>
            <a:rect b="b" l="l" r="r" t="t"/>
            <a:pathLst>
              <a:path extrusionOk="0" h="368177" w="368177">
                <a:moveTo>
                  <a:pt x="0" y="0"/>
                </a:moveTo>
                <a:lnTo>
                  <a:pt x="368177" y="0"/>
                </a:lnTo>
                <a:lnTo>
                  <a:pt x="368177" y="368177"/>
                </a:lnTo>
                <a:lnTo>
                  <a:pt x="0" y="368177"/>
                </a:lnTo>
                <a:lnTo>
                  <a:pt x="0" y="0"/>
                </a:lnTo>
                <a:close/>
              </a:path>
            </a:pathLst>
          </a:custGeom>
          <a:noFill/>
          <a:ln>
            <a:noFill/>
          </a:ln>
        </p:spPr>
      </p:sp>
      <p:sp>
        <p:nvSpPr>
          <p:cNvPr id="2166" name="Google Shape;2166;p51"/>
          <p:cNvSpPr/>
          <p:nvPr/>
        </p:nvSpPr>
        <p:spPr>
          <a:xfrm>
            <a:off x="1804232" y="7836145"/>
            <a:ext cx="368177" cy="368177"/>
          </a:xfrm>
          <a:custGeom>
            <a:rect b="b" l="l" r="r" t="t"/>
            <a:pathLst>
              <a:path extrusionOk="0" h="368177" w="368177">
                <a:moveTo>
                  <a:pt x="0" y="0"/>
                </a:moveTo>
                <a:lnTo>
                  <a:pt x="368178" y="0"/>
                </a:lnTo>
                <a:lnTo>
                  <a:pt x="368178" y="368178"/>
                </a:lnTo>
                <a:lnTo>
                  <a:pt x="0" y="368178"/>
                </a:lnTo>
                <a:lnTo>
                  <a:pt x="0" y="0"/>
                </a:lnTo>
                <a:close/>
              </a:path>
            </a:pathLst>
          </a:custGeom>
          <a:noFill/>
          <a:ln>
            <a:noFill/>
          </a:ln>
        </p:spPr>
      </p:sp>
      <p:sp>
        <p:nvSpPr>
          <p:cNvPr id="2167" name="Google Shape;2167;p51"/>
          <p:cNvSpPr/>
          <p:nvPr/>
        </p:nvSpPr>
        <p:spPr>
          <a:xfrm>
            <a:off x="10001222" y="7836145"/>
            <a:ext cx="368177" cy="368177"/>
          </a:xfrm>
          <a:custGeom>
            <a:rect b="b" l="l" r="r" t="t"/>
            <a:pathLst>
              <a:path extrusionOk="0" h="368177" w="368177">
                <a:moveTo>
                  <a:pt x="0" y="0"/>
                </a:moveTo>
                <a:lnTo>
                  <a:pt x="368177" y="0"/>
                </a:lnTo>
                <a:lnTo>
                  <a:pt x="368177" y="368178"/>
                </a:lnTo>
                <a:lnTo>
                  <a:pt x="0" y="368178"/>
                </a:lnTo>
                <a:lnTo>
                  <a:pt x="0" y="0"/>
                </a:lnTo>
                <a:close/>
              </a:path>
            </a:pathLst>
          </a:custGeom>
          <a:noFill/>
          <a:ln>
            <a:noFill/>
          </a:ln>
        </p:spPr>
      </p:sp>
      <p:sp>
        <p:nvSpPr>
          <p:cNvPr id="2168" name="Google Shape;2168;p51"/>
          <p:cNvSpPr/>
          <p:nvPr/>
        </p:nvSpPr>
        <p:spPr>
          <a:xfrm>
            <a:off x="-152027" y="-147403"/>
            <a:ext cx="18440027" cy="3760139"/>
          </a:xfrm>
          <a:custGeom>
            <a:rect b="b" l="l" r="r" t="t"/>
            <a:pathLst>
              <a:path extrusionOk="0" h="527418" w="2586501">
                <a:moveTo>
                  <a:pt x="0" y="0"/>
                </a:moveTo>
                <a:lnTo>
                  <a:pt x="2586501" y="0"/>
                </a:lnTo>
                <a:lnTo>
                  <a:pt x="2586501" y="527418"/>
                </a:lnTo>
                <a:lnTo>
                  <a:pt x="0" y="527418"/>
                </a:lnTo>
                <a:close/>
              </a:path>
            </a:pathLst>
          </a:custGeom>
          <a:blipFill rotWithShape="1">
            <a:blip r:embed="rId3">
              <a:alphaModFix/>
            </a:blip>
            <a:stretch>
              <a:fillRect b="-89766" l="0" r="0" t="-89766"/>
            </a:stretch>
          </a:blipFill>
          <a:ln cap="sq" cmpd="sng" w="95250">
            <a:solidFill>
              <a:srgbClr val="FFFFFF"/>
            </a:solidFill>
            <a:prstDash val="solid"/>
            <a:miter lim="8000"/>
            <a:headEnd len="sm" w="sm" type="none"/>
            <a:tailEnd len="sm" w="sm" type="none"/>
          </a:ln>
        </p:spPr>
      </p:sp>
      <p:sp>
        <p:nvSpPr>
          <p:cNvPr id="2169" name="Google Shape;2169;p51"/>
          <p:cNvSpPr/>
          <p:nvPr/>
        </p:nvSpPr>
        <p:spPr>
          <a:xfrm>
            <a:off x="1804232" y="8890123"/>
            <a:ext cx="368177" cy="368177"/>
          </a:xfrm>
          <a:custGeom>
            <a:rect b="b" l="l" r="r" t="t"/>
            <a:pathLst>
              <a:path extrusionOk="0" h="368177" w="368177">
                <a:moveTo>
                  <a:pt x="0" y="0"/>
                </a:moveTo>
                <a:lnTo>
                  <a:pt x="368178" y="0"/>
                </a:lnTo>
                <a:lnTo>
                  <a:pt x="368178" y="368177"/>
                </a:lnTo>
                <a:lnTo>
                  <a:pt x="0" y="368177"/>
                </a:lnTo>
                <a:lnTo>
                  <a:pt x="0" y="0"/>
                </a:lnTo>
                <a:close/>
              </a:path>
            </a:pathLst>
          </a:custGeom>
          <a:noFill/>
          <a:ln>
            <a:noFill/>
          </a:ln>
        </p:spPr>
      </p:sp>
      <p:sp>
        <p:nvSpPr>
          <p:cNvPr id="2170" name="Google Shape;2170;p51"/>
          <p:cNvSpPr/>
          <p:nvPr/>
        </p:nvSpPr>
        <p:spPr>
          <a:xfrm>
            <a:off x="10001222" y="8890123"/>
            <a:ext cx="368177" cy="368177"/>
          </a:xfrm>
          <a:custGeom>
            <a:rect b="b" l="l" r="r" t="t"/>
            <a:pathLst>
              <a:path extrusionOk="0" h="368177" w="368177">
                <a:moveTo>
                  <a:pt x="0" y="0"/>
                </a:moveTo>
                <a:lnTo>
                  <a:pt x="368177" y="0"/>
                </a:lnTo>
                <a:lnTo>
                  <a:pt x="368177" y="368177"/>
                </a:lnTo>
                <a:lnTo>
                  <a:pt x="0" y="368177"/>
                </a:lnTo>
                <a:lnTo>
                  <a:pt x="0" y="0"/>
                </a:lnTo>
                <a:close/>
              </a:path>
            </a:pathLst>
          </a:custGeom>
          <a:noFill/>
          <a:ln>
            <a:noFill/>
          </a:ln>
        </p:spPr>
      </p:sp>
      <p:grpSp>
        <p:nvGrpSpPr>
          <p:cNvPr id="2171" name="Google Shape;2171;p51"/>
          <p:cNvGrpSpPr/>
          <p:nvPr/>
        </p:nvGrpSpPr>
        <p:grpSpPr>
          <a:xfrm>
            <a:off x="11321586" y="-1149912"/>
            <a:ext cx="10324363" cy="5329095"/>
            <a:chOff x="0" y="-76200"/>
            <a:chExt cx="953046" cy="491931"/>
          </a:xfrm>
        </p:grpSpPr>
        <p:sp>
          <p:nvSpPr>
            <p:cNvPr id="2172" name="Google Shape;2172;p51"/>
            <p:cNvSpPr/>
            <p:nvPr/>
          </p:nvSpPr>
          <p:spPr>
            <a:xfrm>
              <a:off x="0" y="0"/>
              <a:ext cx="953046" cy="415731"/>
            </a:xfrm>
            <a:custGeom>
              <a:rect b="b" l="l" r="r" t="t"/>
              <a:pathLst>
                <a:path extrusionOk="0" h="415731" w="953046">
                  <a:moveTo>
                    <a:pt x="749846" y="0"/>
                  </a:moveTo>
                  <a:lnTo>
                    <a:pt x="0" y="0"/>
                  </a:lnTo>
                  <a:lnTo>
                    <a:pt x="203200" y="415731"/>
                  </a:lnTo>
                  <a:lnTo>
                    <a:pt x="953046" y="415731"/>
                  </a:lnTo>
                  <a:lnTo>
                    <a:pt x="749846" y="0"/>
                  </a:lnTo>
                  <a:close/>
                </a:path>
              </a:pathLst>
            </a:custGeom>
            <a:solidFill>
              <a:srgbClr val="ECF0F3"/>
            </a:solidFill>
            <a:ln>
              <a:noFill/>
            </a:ln>
          </p:spPr>
        </p:sp>
        <p:sp>
          <p:nvSpPr>
            <p:cNvPr id="2173" name="Google Shape;2173;p51"/>
            <p:cNvSpPr txBox="1"/>
            <p:nvPr/>
          </p:nvSpPr>
          <p:spPr>
            <a:xfrm>
              <a:off x="101600" y="-76200"/>
              <a:ext cx="749846" cy="491931"/>
            </a:xfrm>
            <a:prstGeom prst="rect">
              <a:avLst/>
            </a:prstGeom>
            <a:noFill/>
            <a:ln>
              <a:noFill/>
            </a:ln>
          </p:spPr>
          <p:txBody>
            <a:bodyPr anchorCtr="0" anchor="ctr" bIns="50800" lIns="50800" spcFirstLastPara="1" rIns="50800" wrap="square" tIns="50800">
              <a:noAutofit/>
            </a:bodyPr>
            <a:lstStyle/>
            <a:p>
              <a:pPr indent="0" lvl="0" marL="0" marR="0" rtl="0" algn="ctr">
                <a:lnSpc>
                  <a:spcPct val="208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4" name="Google Shape;2174;p51"/>
          <p:cNvSpPr/>
          <p:nvPr/>
        </p:nvSpPr>
        <p:spPr>
          <a:xfrm>
            <a:off x="-221773" y="-241097"/>
            <a:ext cx="1830931" cy="1411110"/>
          </a:xfrm>
          <a:custGeom>
            <a:rect b="b" l="l" r="r" t="t"/>
            <a:pathLst>
              <a:path extrusionOk="0" h="1411110" w="1830931">
                <a:moveTo>
                  <a:pt x="0" y="0"/>
                </a:moveTo>
                <a:lnTo>
                  <a:pt x="1830931" y="0"/>
                </a:lnTo>
                <a:lnTo>
                  <a:pt x="1830931" y="1411110"/>
                </a:lnTo>
                <a:lnTo>
                  <a:pt x="0" y="1411110"/>
                </a:lnTo>
                <a:lnTo>
                  <a:pt x="0" y="0"/>
                </a:lnTo>
                <a:close/>
              </a:path>
            </a:pathLst>
          </a:custGeom>
          <a:noFill/>
          <a:ln>
            <a:noFill/>
          </a:ln>
        </p:spPr>
      </p:sp>
      <p:sp>
        <p:nvSpPr>
          <p:cNvPr id="2175" name="Google Shape;2175;p51"/>
          <p:cNvSpPr/>
          <p:nvPr/>
        </p:nvSpPr>
        <p:spPr>
          <a:xfrm rot="10800000">
            <a:off x="16641984" y="9145133"/>
            <a:ext cx="1830931" cy="1411110"/>
          </a:xfrm>
          <a:custGeom>
            <a:rect b="b" l="l" r="r" t="t"/>
            <a:pathLst>
              <a:path extrusionOk="0" h="1411110" w="1830931">
                <a:moveTo>
                  <a:pt x="1830931" y="1411110"/>
                </a:moveTo>
                <a:lnTo>
                  <a:pt x="0" y="1411110"/>
                </a:lnTo>
                <a:lnTo>
                  <a:pt x="0" y="0"/>
                </a:lnTo>
                <a:lnTo>
                  <a:pt x="1830931" y="0"/>
                </a:lnTo>
                <a:lnTo>
                  <a:pt x="1830931" y="1411110"/>
                </a:lnTo>
                <a:close/>
              </a:path>
            </a:pathLst>
          </a:custGeom>
          <a:noFill/>
          <a:ln>
            <a:noFill/>
          </a:ln>
        </p:spPr>
      </p:sp>
      <p:sp>
        <p:nvSpPr>
          <p:cNvPr id="2176" name="Google Shape;2176;p51"/>
          <p:cNvSpPr/>
          <p:nvPr/>
        </p:nvSpPr>
        <p:spPr>
          <a:xfrm flipH="1" rot="10800000">
            <a:off x="-476097" y="9410438"/>
            <a:ext cx="1504797" cy="1484106"/>
          </a:xfrm>
          <a:custGeom>
            <a:rect b="b" l="l" r="r" t="t"/>
            <a:pathLst>
              <a:path extrusionOk="0" h="1484106" w="1504797">
                <a:moveTo>
                  <a:pt x="0" y="1484106"/>
                </a:moveTo>
                <a:lnTo>
                  <a:pt x="1504797" y="1484106"/>
                </a:lnTo>
                <a:lnTo>
                  <a:pt x="1504797" y="0"/>
                </a:lnTo>
                <a:lnTo>
                  <a:pt x="0" y="0"/>
                </a:lnTo>
                <a:lnTo>
                  <a:pt x="0" y="1484106"/>
                </a:lnTo>
                <a:close/>
              </a:path>
            </a:pathLst>
          </a:custGeom>
          <a:noFill/>
          <a:ln>
            <a:noFill/>
          </a:ln>
        </p:spPr>
      </p:sp>
      <p:sp>
        <p:nvSpPr>
          <p:cNvPr id="2177" name="Google Shape;2177;p51"/>
          <p:cNvSpPr/>
          <p:nvPr/>
        </p:nvSpPr>
        <p:spPr>
          <a:xfrm>
            <a:off x="16182324" y="-735077"/>
            <a:ext cx="1693149" cy="1905091"/>
          </a:xfrm>
          <a:custGeom>
            <a:rect b="b" l="l" r="r" t="t"/>
            <a:pathLst>
              <a:path extrusionOk="0" h="1905091" w="1693149">
                <a:moveTo>
                  <a:pt x="0" y="0"/>
                </a:moveTo>
                <a:lnTo>
                  <a:pt x="1693149" y="0"/>
                </a:lnTo>
                <a:lnTo>
                  <a:pt x="1693149" y="1905090"/>
                </a:lnTo>
                <a:lnTo>
                  <a:pt x="0" y="1905090"/>
                </a:lnTo>
                <a:lnTo>
                  <a:pt x="0" y="0"/>
                </a:lnTo>
                <a:close/>
              </a:path>
            </a:pathLst>
          </a:custGeom>
          <a:noFill/>
          <a:ln>
            <a:noFill/>
          </a:ln>
        </p:spPr>
      </p:sp>
      <p:sp>
        <p:nvSpPr>
          <p:cNvPr id="2178" name="Google Shape;2178;p51"/>
          <p:cNvSpPr txBox="1"/>
          <p:nvPr/>
        </p:nvSpPr>
        <p:spPr>
          <a:xfrm>
            <a:off x="2477210" y="5570466"/>
            <a:ext cx="4816156"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Governance &amp; Leadership</a:t>
            </a:r>
            <a:endParaRPr/>
          </a:p>
        </p:txBody>
      </p:sp>
      <p:sp>
        <p:nvSpPr>
          <p:cNvPr id="2179" name="Google Shape;2179;p51"/>
          <p:cNvSpPr txBox="1"/>
          <p:nvPr/>
        </p:nvSpPr>
        <p:spPr>
          <a:xfrm>
            <a:off x="10674199" y="5570466"/>
            <a:ext cx="4903239"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Infection Control</a:t>
            </a:r>
            <a:endParaRPr/>
          </a:p>
        </p:txBody>
      </p:sp>
      <p:sp>
        <p:nvSpPr>
          <p:cNvPr id="2180" name="Google Shape;2180;p51"/>
          <p:cNvSpPr txBox="1"/>
          <p:nvPr/>
        </p:nvSpPr>
        <p:spPr>
          <a:xfrm>
            <a:off x="2477210" y="6599166"/>
            <a:ext cx="4816156"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Safety &amp; Environment</a:t>
            </a:r>
            <a:endParaRPr/>
          </a:p>
        </p:txBody>
      </p:sp>
      <p:sp>
        <p:nvSpPr>
          <p:cNvPr id="2181" name="Google Shape;2181;p51"/>
          <p:cNvSpPr txBox="1"/>
          <p:nvPr/>
        </p:nvSpPr>
        <p:spPr>
          <a:xfrm>
            <a:off x="10674199" y="6599166"/>
            <a:ext cx="4903239"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Patient Rights</a:t>
            </a:r>
            <a:endParaRPr/>
          </a:p>
        </p:txBody>
      </p:sp>
      <p:sp>
        <p:nvSpPr>
          <p:cNvPr id="2182" name="Google Shape;2182;p51"/>
          <p:cNvSpPr txBox="1"/>
          <p:nvPr/>
        </p:nvSpPr>
        <p:spPr>
          <a:xfrm>
            <a:off x="7683890" y="5547607"/>
            <a:ext cx="602887" cy="546735"/>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01</a:t>
            </a:r>
            <a:endParaRPr/>
          </a:p>
        </p:txBody>
      </p:sp>
      <p:sp>
        <p:nvSpPr>
          <p:cNvPr id="2183" name="Google Shape;2183;p51"/>
          <p:cNvSpPr txBox="1"/>
          <p:nvPr/>
        </p:nvSpPr>
        <p:spPr>
          <a:xfrm>
            <a:off x="15880880" y="5547607"/>
            <a:ext cx="602887" cy="546058"/>
          </a:xfrm>
          <a:prstGeom prst="rect">
            <a:avLst/>
          </a:prstGeom>
          <a:noFill/>
          <a:ln>
            <a:noFill/>
          </a:ln>
        </p:spPr>
        <p:txBody>
          <a:bodyPr anchorCtr="0" anchor="t" bIns="0" lIns="0" spcFirstLastPara="1" rIns="0" wrap="square" tIns="0">
            <a:spAutoFit/>
          </a:bodyPr>
          <a:lstStyle/>
          <a:p>
            <a:pPr indent="0" lvl="0" marL="0" marR="0" rtl="0" algn="ctr">
              <a:lnSpc>
                <a:spcPct val="200041"/>
              </a:lnSpc>
              <a:spcBef>
                <a:spcPts val="0"/>
              </a:spcBef>
              <a:spcAft>
                <a:spcPts val="0"/>
              </a:spcAft>
              <a:buNone/>
            </a:pPr>
            <a:r>
              <a:rPr b="0" i="0" lang="en-US" sz="2406" u="none" cap="none" strike="noStrike">
                <a:solidFill>
                  <a:srgbClr val="FFFFFF"/>
                </a:solidFill>
                <a:latin typeface="Arial"/>
                <a:ea typeface="Arial"/>
                <a:cs typeface="Arial"/>
                <a:sym typeface="Arial"/>
              </a:rPr>
              <a:t>05</a:t>
            </a:r>
            <a:endParaRPr/>
          </a:p>
        </p:txBody>
      </p:sp>
      <p:sp>
        <p:nvSpPr>
          <p:cNvPr id="2184" name="Google Shape;2184;p51"/>
          <p:cNvSpPr txBox="1"/>
          <p:nvPr/>
        </p:nvSpPr>
        <p:spPr>
          <a:xfrm>
            <a:off x="7683890" y="6576307"/>
            <a:ext cx="602887" cy="546735"/>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02</a:t>
            </a:r>
            <a:endParaRPr/>
          </a:p>
        </p:txBody>
      </p:sp>
      <p:sp>
        <p:nvSpPr>
          <p:cNvPr id="2185" name="Google Shape;2185;p51"/>
          <p:cNvSpPr txBox="1"/>
          <p:nvPr/>
        </p:nvSpPr>
        <p:spPr>
          <a:xfrm>
            <a:off x="15880880" y="6576307"/>
            <a:ext cx="602887" cy="546058"/>
          </a:xfrm>
          <a:prstGeom prst="rect">
            <a:avLst/>
          </a:prstGeom>
          <a:noFill/>
          <a:ln>
            <a:noFill/>
          </a:ln>
        </p:spPr>
        <p:txBody>
          <a:bodyPr anchorCtr="0" anchor="t" bIns="0" lIns="0" spcFirstLastPara="1" rIns="0" wrap="square" tIns="0">
            <a:spAutoFit/>
          </a:bodyPr>
          <a:lstStyle/>
          <a:p>
            <a:pPr indent="0" lvl="0" marL="0" marR="0" rtl="0" algn="ctr">
              <a:lnSpc>
                <a:spcPct val="200041"/>
              </a:lnSpc>
              <a:spcBef>
                <a:spcPts val="0"/>
              </a:spcBef>
              <a:spcAft>
                <a:spcPts val="0"/>
              </a:spcAft>
              <a:buNone/>
            </a:pPr>
            <a:r>
              <a:rPr b="0" i="0" lang="en-US" sz="2406" u="none" cap="none" strike="noStrike">
                <a:solidFill>
                  <a:srgbClr val="FFFFFF"/>
                </a:solidFill>
                <a:latin typeface="Arial"/>
                <a:ea typeface="Arial"/>
                <a:cs typeface="Arial"/>
                <a:sym typeface="Arial"/>
              </a:rPr>
              <a:t>06</a:t>
            </a:r>
            <a:endParaRPr/>
          </a:p>
        </p:txBody>
      </p:sp>
      <p:sp>
        <p:nvSpPr>
          <p:cNvPr id="2186" name="Google Shape;2186;p51"/>
          <p:cNvSpPr txBox="1"/>
          <p:nvPr/>
        </p:nvSpPr>
        <p:spPr>
          <a:xfrm>
            <a:off x="2477210" y="7627866"/>
            <a:ext cx="4816156"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Equipment Management</a:t>
            </a:r>
            <a:endParaRPr/>
          </a:p>
        </p:txBody>
      </p:sp>
      <p:sp>
        <p:nvSpPr>
          <p:cNvPr id="2187" name="Google Shape;2187;p51"/>
          <p:cNvSpPr txBox="1"/>
          <p:nvPr/>
        </p:nvSpPr>
        <p:spPr>
          <a:xfrm>
            <a:off x="2477210" y="8678157"/>
            <a:ext cx="4816156"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Nursing Care Quality</a:t>
            </a:r>
            <a:endParaRPr/>
          </a:p>
        </p:txBody>
      </p:sp>
      <p:sp>
        <p:nvSpPr>
          <p:cNvPr id="2188" name="Google Shape;2188;p51"/>
          <p:cNvSpPr txBox="1"/>
          <p:nvPr/>
        </p:nvSpPr>
        <p:spPr>
          <a:xfrm>
            <a:off x="10674199" y="8678157"/>
            <a:ext cx="4816156"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MSQH 7th Edition</a:t>
            </a:r>
            <a:endParaRPr/>
          </a:p>
        </p:txBody>
      </p:sp>
      <p:sp>
        <p:nvSpPr>
          <p:cNvPr id="2189" name="Google Shape;2189;p51"/>
          <p:cNvSpPr txBox="1"/>
          <p:nvPr/>
        </p:nvSpPr>
        <p:spPr>
          <a:xfrm>
            <a:off x="10674199" y="7627866"/>
            <a:ext cx="4903239" cy="546735"/>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Health Information &amp; Digital Care</a:t>
            </a:r>
            <a:endParaRPr/>
          </a:p>
        </p:txBody>
      </p:sp>
      <p:sp>
        <p:nvSpPr>
          <p:cNvPr id="2190" name="Google Shape;2190;p51"/>
          <p:cNvSpPr txBox="1"/>
          <p:nvPr/>
        </p:nvSpPr>
        <p:spPr>
          <a:xfrm>
            <a:off x="7683890" y="7605007"/>
            <a:ext cx="602887" cy="546735"/>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03</a:t>
            </a:r>
            <a:endParaRPr/>
          </a:p>
        </p:txBody>
      </p:sp>
      <p:sp>
        <p:nvSpPr>
          <p:cNvPr id="2191" name="Google Shape;2191;p51"/>
          <p:cNvSpPr txBox="1"/>
          <p:nvPr/>
        </p:nvSpPr>
        <p:spPr>
          <a:xfrm>
            <a:off x="7683890" y="8655297"/>
            <a:ext cx="602887" cy="546735"/>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400" u="none" cap="none" strike="noStrike">
                <a:solidFill>
                  <a:srgbClr val="FFFFFF"/>
                </a:solidFill>
                <a:latin typeface="Arial"/>
                <a:ea typeface="Arial"/>
                <a:cs typeface="Arial"/>
                <a:sym typeface="Arial"/>
              </a:rPr>
              <a:t>04</a:t>
            </a:r>
            <a:endParaRPr/>
          </a:p>
        </p:txBody>
      </p:sp>
      <p:sp>
        <p:nvSpPr>
          <p:cNvPr id="2192" name="Google Shape;2192;p51"/>
          <p:cNvSpPr txBox="1"/>
          <p:nvPr/>
        </p:nvSpPr>
        <p:spPr>
          <a:xfrm>
            <a:off x="15880880" y="8655297"/>
            <a:ext cx="602887" cy="546058"/>
          </a:xfrm>
          <a:prstGeom prst="rect">
            <a:avLst/>
          </a:prstGeom>
          <a:noFill/>
          <a:ln>
            <a:noFill/>
          </a:ln>
        </p:spPr>
        <p:txBody>
          <a:bodyPr anchorCtr="0" anchor="t" bIns="0" lIns="0" spcFirstLastPara="1" rIns="0" wrap="square" tIns="0">
            <a:spAutoFit/>
          </a:bodyPr>
          <a:lstStyle/>
          <a:p>
            <a:pPr indent="0" lvl="0" marL="0" marR="0" rtl="0" algn="ctr">
              <a:lnSpc>
                <a:spcPct val="200041"/>
              </a:lnSpc>
              <a:spcBef>
                <a:spcPts val="0"/>
              </a:spcBef>
              <a:spcAft>
                <a:spcPts val="0"/>
              </a:spcAft>
              <a:buNone/>
            </a:pPr>
            <a:r>
              <a:rPr b="0" i="0" lang="en-US" sz="2406" u="none" cap="none" strike="noStrike">
                <a:solidFill>
                  <a:srgbClr val="FFFFFF"/>
                </a:solidFill>
                <a:latin typeface="Arial"/>
                <a:ea typeface="Arial"/>
                <a:cs typeface="Arial"/>
                <a:sym typeface="Arial"/>
              </a:rPr>
              <a:t>08</a:t>
            </a:r>
            <a:endParaRPr/>
          </a:p>
        </p:txBody>
      </p:sp>
      <p:sp>
        <p:nvSpPr>
          <p:cNvPr id="2193" name="Google Shape;2193;p51"/>
          <p:cNvSpPr txBox="1"/>
          <p:nvPr/>
        </p:nvSpPr>
        <p:spPr>
          <a:xfrm>
            <a:off x="15880880" y="7605007"/>
            <a:ext cx="602887" cy="546058"/>
          </a:xfrm>
          <a:prstGeom prst="rect">
            <a:avLst/>
          </a:prstGeom>
          <a:noFill/>
          <a:ln>
            <a:noFill/>
          </a:ln>
        </p:spPr>
        <p:txBody>
          <a:bodyPr anchorCtr="0" anchor="t" bIns="0" lIns="0" spcFirstLastPara="1" rIns="0" wrap="square" tIns="0">
            <a:spAutoFit/>
          </a:bodyPr>
          <a:lstStyle/>
          <a:p>
            <a:pPr indent="0" lvl="0" marL="0" marR="0" rtl="0" algn="ctr">
              <a:lnSpc>
                <a:spcPct val="200041"/>
              </a:lnSpc>
              <a:spcBef>
                <a:spcPts val="0"/>
              </a:spcBef>
              <a:spcAft>
                <a:spcPts val="0"/>
              </a:spcAft>
              <a:buNone/>
            </a:pPr>
            <a:r>
              <a:rPr b="0" i="0" lang="en-US" sz="2406" u="none" cap="none" strike="noStrike">
                <a:solidFill>
                  <a:srgbClr val="FFFFFF"/>
                </a:solidFill>
                <a:latin typeface="Arial"/>
                <a:ea typeface="Arial"/>
                <a:cs typeface="Arial"/>
                <a:sym typeface="Arial"/>
              </a:rPr>
              <a:t>07</a:t>
            </a:r>
            <a:endParaRPr/>
          </a:p>
        </p:txBody>
      </p:sp>
      <p:sp>
        <p:nvSpPr>
          <p:cNvPr id="2194" name="Google Shape;2194;p51"/>
          <p:cNvSpPr txBox="1"/>
          <p:nvPr/>
        </p:nvSpPr>
        <p:spPr>
          <a:xfrm>
            <a:off x="1804232" y="4198232"/>
            <a:ext cx="4903239" cy="993471"/>
          </a:xfrm>
          <a:prstGeom prst="rect">
            <a:avLst/>
          </a:prstGeom>
          <a:noFill/>
          <a:ln>
            <a:noFill/>
          </a:ln>
        </p:spPr>
        <p:txBody>
          <a:bodyPr anchorCtr="0" anchor="t" bIns="0" lIns="0" spcFirstLastPara="1" rIns="0" wrap="square" tIns="0">
            <a:spAutoFit/>
          </a:bodyPr>
          <a:lstStyle/>
          <a:p>
            <a:pPr indent="0" lvl="0" marL="0" marR="0" rtl="0" algn="l">
              <a:lnSpc>
                <a:spcPct val="114976"/>
              </a:lnSpc>
              <a:spcBef>
                <a:spcPts val="0"/>
              </a:spcBef>
              <a:spcAft>
                <a:spcPts val="0"/>
              </a:spcAft>
              <a:buNone/>
            </a:pPr>
            <a:r>
              <a:rPr b="1" i="0" lang="en-US" sz="3452" u="none" cap="none" strike="noStrike">
                <a:solidFill>
                  <a:srgbClr val="FFFFFF"/>
                </a:solidFill>
                <a:latin typeface="Arial"/>
                <a:ea typeface="Arial"/>
                <a:cs typeface="Arial"/>
                <a:sym typeface="Arial"/>
              </a:rPr>
              <a:t>Summary of Hospital Wide Standards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5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66" l="0" r="0" t="-666"/>
            </a:stretch>
          </a:blipFill>
          <a:ln>
            <a:noFill/>
          </a:ln>
        </p:spPr>
      </p:sp>
      <p:grpSp>
        <p:nvGrpSpPr>
          <p:cNvPr id="2200" name="Google Shape;2200;p52"/>
          <p:cNvGrpSpPr/>
          <p:nvPr/>
        </p:nvGrpSpPr>
        <p:grpSpPr>
          <a:xfrm rot="-5400000">
            <a:off x="-790724" y="-793274"/>
            <a:ext cx="11025476" cy="11873547"/>
            <a:chOff x="0" y="-38100"/>
            <a:chExt cx="461732" cy="497248"/>
          </a:xfrm>
        </p:grpSpPr>
        <p:sp>
          <p:nvSpPr>
            <p:cNvPr id="2201" name="Google Shape;2201;p52"/>
            <p:cNvSpPr/>
            <p:nvPr/>
          </p:nvSpPr>
          <p:spPr>
            <a:xfrm>
              <a:off x="0" y="0"/>
              <a:ext cx="461732" cy="459148"/>
            </a:xfrm>
            <a:custGeom>
              <a:rect b="b" l="l" r="r" t="t"/>
              <a:pathLst>
                <a:path extrusionOk="0" h="459148" w="461732">
                  <a:moveTo>
                    <a:pt x="427499" y="0"/>
                  </a:moveTo>
                  <a:lnTo>
                    <a:pt x="34233" y="0"/>
                  </a:lnTo>
                  <a:cubicBezTo>
                    <a:pt x="25154" y="0"/>
                    <a:pt x="16446" y="3607"/>
                    <a:pt x="10027" y="10027"/>
                  </a:cubicBezTo>
                  <a:cubicBezTo>
                    <a:pt x="3607" y="16446"/>
                    <a:pt x="0" y="25154"/>
                    <a:pt x="0" y="34233"/>
                  </a:cubicBezTo>
                  <a:lnTo>
                    <a:pt x="0" y="412372"/>
                  </a:lnTo>
                  <a:cubicBezTo>
                    <a:pt x="24560" y="448080"/>
                    <a:pt x="103153" y="496806"/>
                    <a:pt x="221042" y="412372"/>
                  </a:cubicBezTo>
                  <a:cubicBezTo>
                    <a:pt x="338931" y="326668"/>
                    <a:pt x="430623" y="376661"/>
                    <a:pt x="461732" y="412372"/>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52"/>
            <p:cNvSpPr txBox="1"/>
            <p:nvPr/>
          </p:nvSpPr>
          <p:spPr>
            <a:xfrm>
              <a:off x="0" y="-38100"/>
              <a:ext cx="461732" cy="3992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3" name="Google Shape;2203;p52"/>
          <p:cNvGrpSpPr/>
          <p:nvPr/>
        </p:nvGrpSpPr>
        <p:grpSpPr>
          <a:xfrm rot="10800000">
            <a:off x="-658319" y="7210796"/>
            <a:ext cx="10745508" cy="2430997"/>
            <a:chOff x="0" y="-38100"/>
            <a:chExt cx="587765" cy="132972"/>
          </a:xfrm>
        </p:grpSpPr>
        <p:sp>
          <p:nvSpPr>
            <p:cNvPr id="2204" name="Google Shape;2204;p52"/>
            <p:cNvSpPr/>
            <p:nvPr/>
          </p:nvSpPr>
          <p:spPr>
            <a:xfrm>
              <a:off x="0" y="0"/>
              <a:ext cx="587765" cy="94872"/>
            </a:xfrm>
            <a:custGeom>
              <a:rect b="b" l="l" r="r" t="t"/>
              <a:pathLst>
                <a:path extrusionOk="0" h="94872" w="587765">
                  <a:moveTo>
                    <a:pt x="0" y="0"/>
                  </a:moveTo>
                  <a:lnTo>
                    <a:pt x="587765" y="0"/>
                  </a:lnTo>
                  <a:lnTo>
                    <a:pt x="587765" y="94872"/>
                  </a:lnTo>
                  <a:lnTo>
                    <a:pt x="0" y="94872"/>
                  </a:lnTo>
                  <a:close/>
                </a:path>
              </a:pathLst>
            </a:custGeom>
            <a:gradFill>
              <a:gsLst>
                <a:gs pos="0">
                  <a:srgbClr val="FFFFFF">
                    <a:alpha val="0"/>
                  </a:srgbClr>
                </a:gs>
                <a:gs pos="100000">
                  <a:srgbClr val="FFFFFF"/>
                </a:gs>
              </a:gsLst>
              <a:lin ang="0" scaled="0"/>
            </a:gradFill>
            <a:ln>
              <a:noFill/>
            </a:ln>
          </p:spPr>
        </p:sp>
        <p:sp>
          <p:nvSpPr>
            <p:cNvPr id="2205" name="Google Shape;2205;p52"/>
            <p:cNvSpPr txBox="1"/>
            <p:nvPr/>
          </p:nvSpPr>
          <p:spPr>
            <a:xfrm>
              <a:off x="0" y="-38100"/>
              <a:ext cx="587765" cy="1329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6" name="Google Shape;2206;p52"/>
          <p:cNvSpPr/>
          <p:nvPr/>
        </p:nvSpPr>
        <p:spPr>
          <a:xfrm>
            <a:off x="4387960" y="9065604"/>
            <a:ext cx="385391" cy="385391"/>
          </a:xfrm>
          <a:custGeom>
            <a:rect b="b" l="l" r="r" t="t"/>
            <a:pathLst>
              <a:path extrusionOk="0" h="385391" w="385391">
                <a:moveTo>
                  <a:pt x="0" y="0"/>
                </a:moveTo>
                <a:lnTo>
                  <a:pt x="385391" y="0"/>
                </a:lnTo>
                <a:lnTo>
                  <a:pt x="385391" y="385392"/>
                </a:lnTo>
                <a:lnTo>
                  <a:pt x="0" y="385392"/>
                </a:lnTo>
                <a:lnTo>
                  <a:pt x="0" y="0"/>
                </a:lnTo>
                <a:close/>
              </a:path>
            </a:pathLst>
          </a:custGeom>
          <a:noFill/>
          <a:ln>
            <a:noFill/>
          </a:ln>
        </p:spPr>
      </p:sp>
      <p:sp>
        <p:nvSpPr>
          <p:cNvPr id="2207" name="Google Shape;2207;p52"/>
          <p:cNvSpPr/>
          <p:nvPr/>
        </p:nvSpPr>
        <p:spPr>
          <a:xfrm>
            <a:off x="1028382" y="9065604"/>
            <a:ext cx="385391" cy="385391"/>
          </a:xfrm>
          <a:custGeom>
            <a:rect b="b" l="l" r="r" t="t"/>
            <a:pathLst>
              <a:path extrusionOk="0" h="385391" w="385391">
                <a:moveTo>
                  <a:pt x="0" y="0"/>
                </a:moveTo>
                <a:lnTo>
                  <a:pt x="385391" y="0"/>
                </a:lnTo>
                <a:lnTo>
                  <a:pt x="385391" y="385392"/>
                </a:lnTo>
                <a:lnTo>
                  <a:pt x="0" y="385392"/>
                </a:lnTo>
                <a:lnTo>
                  <a:pt x="0" y="0"/>
                </a:lnTo>
                <a:close/>
              </a:path>
            </a:pathLst>
          </a:custGeom>
          <a:noFill/>
          <a:ln>
            <a:noFill/>
          </a:ln>
        </p:spPr>
      </p:sp>
      <p:sp>
        <p:nvSpPr>
          <p:cNvPr id="2208" name="Google Shape;2208;p52"/>
          <p:cNvSpPr/>
          <p:nvPr/>
        </p:nvSpPr>
        <p:spPr>
          <a:xfrm>
            <a:off x="12512930" y="4587611"/>
            <a:ext cx="5246370" cy="524637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52"/>
          <p:cNvSpPr/>
          <p:nvPr/>
        </p:nvSpPr>
        <p:spPr>
          <a:xfrm>
            <a:off x="9863250" y="1783755"/>
            <a:ext cx="3592883" cy="359288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52"/>
          <p:cNvSpPr/>
          <p:nvPr/>
        </p:nvSpPr>
        <p:spPr>
          <a:xfrm>
            <a:off x="14399108" y="1582263"/>
            <a:ext cx="2372267" cy="237226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52"/>
          <p:cNvSpPr/>
          <p:nvPr/>
        </p:nvSpPr>
        <p:spPr>
          <a:xfrm>
            <a:off x="686941" y="197783"/>
            <a:ext cx="5728387" cy="2570614"/>
          </a:xfrm>
          <a:custGeom>
            <a:rect b="b" l="l" r="r" t="t"/>
            <a:pathLst>
              <a:path extrusionOk="0" h="2570614" w="5728387">
                <a:moveTo>
                  <a:pt x="0" y="0"/>
                </a:moveTo>
                <a:lnTo>
                  <a:pt x="5728387" y="0"/>
                </a:lnTo>
                <a:lnTo>
                  <a:pt x="5728387" y="2570614"/>
                </a:lnTo>
                <a:lnTo>
                  <a:pt x="0" y="2570614"/>
                </a:lnTo>
                <a:lnTo>
                  <a:pt x="0" y="0"/>
                </a:lnTo>
                <a:close/>
              </a:path>
            </a:pathLst>
          </a:custGeom>
          <a:blipFill rotWithShape="1">
            <a:blip r:embed="rId7">
              <a:alphaModFix/>
            </a:blip>
            <a:stretch>
              <a:fillRect b="0" l="0" r="0" t="0"/>
            </a:stretch>
          </a:blipFill>
          <a:ln>
            <a:noFill/>
          </a:ln>
        </p:spPr>
      </p:sp>
      <p:sp>
        <p:nvSpPr>
          <p:cNvPr id="2212" name="Google Shape;2212;p52"/>
          <p:cNvSpPr txBox="1"/>
          <p:nvPr/>
        </p:nvSpPr>
        <p:spPr>
          <a:xfrm>
            <a:off x="1028700" y="3016047"/>
            <a:ext cx="5871906" cy="3623019"/>
          </a:xfrm>
          <a:prstGeom prst="rect">
            <a:avLst/>
          </a:prstGeom>
          <a:noFill/>
          <a:ln>
            <a:noFill/>
          </a:ln>
        </p:spPr>
        <p:txBody>
          <a:bodyPr anchorCtr="0" anchor="t" bIns="0" lIns="0" spcFirstLastPara="1" rIns="0" wrap="square" tIns="0">
            <a:spAutoFit/>
          </a:bodyPr>
          <a:lstStyle/>
          <a:p>
            <a:pPr indent="0" lvl="0" marL="0" marR="0" rtl="0" algn="l">
              <a:lnSpc>
                <a:spcPct val="93998"/>
              </a:lnSpc>
              <a:spcBef>
                <a:spcPts val="0"/>
              </a:spcBef>
              <a:spcAft>
                <a:spcPts val="0"/>
              </a:spcAft>
              <a:buNone/>
            </a:pPr>
            <a:r>
              <a:rPr b="1" i="0" lang="en-US" sz="9914" u="none" cap="none" strike="noStrike">
                <a:solidFill>
                  <a:srgbClr val="FFFFFF"/>
                </a:solidFill>
                <a:latin typeface="Oswald"/>
                <a:ea typeface="Oswald"/>
                <a:cs typeface="Oswald"/>
                <a:sym typeface="Oswald"/>
              </a:rPr>
              <a:t>Thank You</a:t>
            </a:r>
            <a:endParaRPr/>
          </a:p>
          <a:p>
            <a:pPr indent="0" lvl="0" marL="0" marR="0" rtl="0" algn="l">
              <a:lnSpc>
                <a:spcPct val="93998"/>
              </a:lnSpc>
              <a:spcBef>
                <a:spcPts val="0"/>
              </a:spcBef>
              <a:spcAft>
                <a:spcPts val="0"/>
              </a:spcAft>
              <a:buNone/>
            </a:pPr>
            <a:r>
              <a:rPr b="1" i="0" lang="en-US" sz="9914" u="none" cap="none" strike="noStrike">
                <a:solidFill>
                  <a:srgbClr val="FFFFFF"/>
                </a:solidFill>
                <a:latin typeface="Oswald"/>
                <a:ea typeface="Oswald"/>
                <a:cs typeface="Oswald"/>
                <a:sym typeface="Oswald"/>
              </a:rPr>
              <a:t>for Your</a:t>
            </a:r>
            <a:endParaRPr/>
          </a:p>
          <a:p>
            <a:pPr indent="0" lvl="0" marL="0" marR="0" rtl="0" algn="l">
              <a:lnSpc>
                <a:spcPct val="93998"/>
              </a:lnSpc>
              <a:spcBef>
                <a:spcPts val="0"/>
              </a:spcBef>
              <a:spcAft>
                <a:spcPts val="0"/>
              </a:spcAft>
              <a:buNone/>
            </a:pPr>
            <a:r>
              <a:rPr b="1" i="0" lang="en-US" sz="9914" u="none" cap="none" strike="noStrike">
                <a:solidFill>
                  <a:srgbClr val="FFFFFF"/>
                </a:solidFill>
                <a:latin typeface="Oswald"/>
                <a:ea typeface="Oswald"/>
                <a:cs typeface="Oswald"/>
                <a:sym typeface="Oswald"/>
              </a:rPr>
              <a:t>Attention</a:t>
            </a:r>
            <a:endParaRPr/>
          </a:p>
        </p:txBody>
      </p:sp>
      <p:sp>
        <p:nvSpPr>
          <p:cNvPr id="2213" name="Google Shape;2213;p52"/>
          <p:cNvSpPr txBox="1"/>
          <p:nvPr/>
        </p:nvSpPr>
        <p:spPr>
          <a:xfrm>
            <a:off x="0" y="7257766"/>
            <a:ext cx="8115618" cy="1630986"/>
          </a:xfrm>
          <a:prstGeom prst="rect">
            <a:avLst/>
          </a:prstGeom>
          <a:noFill/>
          <a:ln>
            <a:noFill/>
          </a:ln>
        </p:spPr>
        <p:txBody>
          <a:bodyPr anchorCtr="0" anchor="t" bIns="0" lIns="0" spcFirstLastPara="1" rIns="0" wrap="square" tIns="0">
            <a:spAutoFit/>
          </a:bodyPr>
          <a:lstStyle/>
          <a:p>
            <a:pPr indent="0" lvl="0" marL="0" marR="0" rtl="0" algn="ctr">
              <a:lnSpc>
                <a:spcPct val="123056"/>
              </a:lnSpc>
              <a:spcBef>
                <a:spcPts val="0"/>
              </a:spcBef>
              <a:spcAft>
                <a:spcPts val="0"/>
              </a:spcAft>
              <a:buNone/>
            </a:pPr>
            <a:r>
              <a:rPr b="0" i="0" lang="en-US" sz="1531" u="none" cap="none" strike="noStrike">
                <a:solidFill>
                  <a:srgbClr val="000000"/>
                </a:solidFill>
                <a:latin typeface="Montserrat"/>
                <a:ea typeface="Montserrat"/>
                <a:cs typeface="Montserrat"/>
                <a:sym typeface="Montserrat"/>
              </a:rPr>
              <a:t>©️ Malaysian Society for Quality in Health</a:t>
            </a:r>
            <a:endParaRPr/>
          </a:p>
          <a:p>
            <a:pPr indent="0" lvl="0" marL="0" marR="0" rtl="0" algn="ctr">
              <a:lnSpc>
                <a:spcPct val="123056"/>
              </a:lnSpc>
              <a:spcBef>
                <a:spcPts val="0"/>
              </a:spcBef>
              <a:spcAft>
                <a:spcPts val="0"/>
              </a:spcAft>
              <a:buNone/>
            </a:pPr>
            <a:r>
              <a:t/>
            </a:r>
            <a:endParaRPr b="0" i="0" sz="1531" u="none" cap="none" strike="noStrike">
              <a:solidFill>
                <a:srgbClr val="000000"/>
              </a:solidFill>
              <a:latin typeface="Montserrat"/>
              <a:ea typeface="Montserrat"/>
              <a:cs typeface="Montserrat"/>
              <a:sym typeface="Montserrat"/>
            </a:endParaRPr>
          </a:p>
          <a:p>
            <a:pPr indent="0" lvl="0" marL="0" marR="0" rtl="0" algn="ctr">
              <a:lnSpc>
                <a:spcPct val="123056"/>
              </a:lnSpc>
              <a:spcBef>
                <a:spcPts val="0"/>
              </a:spcBef>
              <a:spcAft>
                <a:spcPts val="0"/>
              </a:spcAft>
              <a:buNone/>
            </a:pPr>
            <a:r>
              <a:rPr b="0" i="0" lang="en-US" sz="1531" u="none" cap="none" strike="noStrike">
                <a:solidFill>
                  <a:srgbClr val="000000"/>
                </a:solidFill>
                <a:latin typeface="Montserrat"/>
                <a:ea typeface="Montserrat"/>
                <a:cs typeface="Montserrat"/>
                <a:sym typeface="Montserrat"/>
              </a:rPr>
              <a:t>All rights reserved. No part of this book may be reproduced, stored in a retrieval system, or transmitted in any form or by any means, electronic, mechanical, photocopying, recording or otherwise, without the explicit permission of the Malaysian Society for Quality in Health.</a:t>
            </a:r>
            <a:endParaRPr/>
          </a:p>
          <a:p>
            <a:pPr indent="0" lvl="0" marL="0" marR="0" rtl="0" algn="ctr">
              <a:lnSpc>
                <a:spcPct val="123056"/>
              </a:lnSpc>
              <a:spcBef>
                <a:spcPts val="0"/>
              </a:spcBef>
              <a:spcAft>
                <a:spcPts val="0"/>
              </a:spcAft>
              <a:buNone/>
            </a:pPr>
            <a:r>
              <a:t/>
            </a:r>
            <a:endParaRPr b="0" i="0" sz="1531" u="none" cap="none" strike="noStrike">
              <a:solidFill>
                <a:srgbClr val="000000"/>
              </a:solidFill>
              <a:latin typeface="Montserrat"/>
              <a:ea typeface="Montserrat"/>
              <a:cs typeface="Montserrat"/>
              <a:sym typeface="Montserrat"/>
            </a:endParaRPr>
          </a:p>
        </p:txBody>
      </p:sp>
      <p:sp>
        <p:nvSpPr>
          <p:cNvPr id="2214" name="Google Shape;2214;p52"/>
          <p:cNvSpPr txBox="1"/>
          <p:nvPr/>
        </p:nvSpPr>
        <p:spPr>
          <a:xfrm>
            <a:off x="5011620" y="9045564"/>
            <a:ext cx="3777972" cy="296627"/>
          </a:xfrm>
          <a:prstGeom prst="rect">
            <a:avLst/>
          </a:prstGeom>
          <a:noFill/>
          <a:ln>
            <a:noFill/>
          </a:ln>
        </p:spPr>
        <p:txBody>
          <a:bodyPr anchorCtr="0" anchor="t" bIns="0" lIns="0" spcFirstLastPara="1" rIns="0" wrap="square" tIns="0">
            <a:spAutoFit/>
          </a:bodyPr>
          <a:lstStyle/>
          <a:p>
            <a:pPr indent="0" lvl="0" marL="0" marR="0" rtl="0" algn="l">
              <a:lnSpc>
                <a:spcPct val="140045"/>
              </a:lnSpc>
              <a:spcBef>
                <a:spcPts val="0"/>
              </a:spcBef>
              <a:spcAft>
                <a:spcPts val="0"/>
              </a:spcAft>
              <a:buNone/>
            </a:pPr>
            <a:r>
              <a:rPr b="0" i="0" lang="en-US" sz="1758" u="none" cap="none" strike="noStrike">
                <a:solidFill>
                  <a:srgbClr val="FFFFFF"/>
                </a:solidFill>
                <a:latin typeface="Inter"/>
                <a:ea typeface="Inter"/>
                <a:cs typeface="Inter"/>
                <a:sym typeface="Inter"/>
              </a:rPr>
              <a:t>www.msqh.com.my</a:t>
            </a:r>
            <a:endParaRPr/>
          </a:p>
        </p:txBody>
      </p:sp>
      <p:sp>
        <p:nvSpPr>
          <p:cNvPr id="2215" name="Google Shape;2215;p52"/>
          <p:cNvSpPr txBox="1"/>
          <p:nvPr/>
        </p:nvSpPr>
        <p:spPr>
          <a:xfrm>
            <a:off x="1651354" y="9045564"/>
            <a:ext cx="2378147" cy="296627"/>
          </a:xfrm>
          <a:prstGeom prst="rect">
            <a:avLst/>
          </a:prstGeom>
          <a:noFill/>
          <a:ln>
            <a:noFill/>
          </a:ln>
        </p:spPr>
        <p:txBody>
          <a:bodyPr anchorCtr="0" anchor="t" bIns="0" lIns="0" spcFirstLastPara="1" rIns="0" wrap="square" tIns="0">
            <a:spAutoFit/>
          </a:bodyPr>
          <a:lstStyle/>
          <a:p>
            <a:pPr indent="0" lvl="0" marL="0" marR="0" rtl="0" algn="l">
              <a:lnSpc>
                <a:spcPct val="140045"/>
              </a:lnSpc>
              <a:spcBef>
                <a:spcPts val="0"/>
              </a:spcBef>
              <a:spcAft>
                <a:spcPts val="0"/>
              </a:spcAft>
              <a:buNone/>
            </a:pPr>
            <a:r>
              <a:rPr b="0" i="0" lang="en-US" sz="1758" u="none" cap="none" strike="noStrike">
                <a:solidFill>
                  <a:srgbClr val="FFFFFF"/>
                </a:solidFill>
                <a:latin typeface="Inter"/>
                <a:ea typeface="Inter"/>
                <a:cs typeface="Inter"/>
                <a:sym typeface="Inter"/>
              </a:rPr>
              <a:t>tnm@msqh.com.my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267" name="Shape 267"/>
        <p:cNvGrpSpPr/>
        <p:nvPr/>
      </p:nvGrpSpPr>
      <p:grpSpPr>
        <a:xfrm>
          <a:off x="0" y="0"/>
          <a:ext cx="0" cy="0"/>
          <a:chOff x="0" y="0"/>
          <a:chExt cx="0" cy="0"/>
        </a:xfrm>
      </p:grpSpPr>
      <p:grpSp>
        <p:nvGrpSpPr>
          <p:cNvPr id="268" name="Google Shape;268;p6"/>
          <p:cNvGrpSpPr/>
          <p:nvPr/>
        </p:nvGrpSpPr>
        <p:grpSpPr>
          <a:xfrm rot="5400000">
            <a:off x="10418165" y="-472693"/>
            <a:ext cx="11025476" cy="11232388"/>
            <a:chOff x="0" y="-38100"/>
            <a:chExt cx="461732" cy="470397"/>
          </a:xfrm>
        </p:grpSpPr>
        <p:sp>
          <p:nvSpPr>
            <p:cNvPr id="269" name="Google Shape;269;p6"/>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6"/>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6"/>
          <p:cNvGrpSpPr/>
          <p:nvPr/>
        </p:nvGrpSpPr>
        <p:grpSpPr>
          <a:xfrm rot="-2508178">
            <a:off x="11977535" y="-199280"/>
            <a:ext cx="7555438" cy="5669111"/>
            <a:chOff x="0" y="-38100"/>
            <a:chExt cx="1989909" cy="1493099"/>
          </a:xfrm>
        </p:grpSpPr>
        <p:sp>
          <p:nvSpPr>
            <p:cNvPr id="272" name="Google Shape;272;p6"/>
            <p:cNvSpPr/>
            <p:nvPr/>
          </p:nvSpPr>
          <p:spPr>
            <a:xfrm>
              <a:off x="0" y="0"/>
              <a:ext cx="1989909" cy="1454999"/>
            </a:xfrm>
            <a:custGeom>
              <a:rect b="b" l="l" r="r" t="t"/>
              <a:pathLst>
                <a:path extrusionOk="0" h="1454999" w="1989909">
                  <a:moveTo>
                    <a:pt x="0" y="0"/>
                  </a:moveTo>
                  <a:lnTo>
                    <a:pt x="1989909" y="0"/>
                  </a:lnTo>
                  <a:lnTo>
                    <a:pt x="1989909" y="1454999"/>
                  </a:lnTo>
                  <a:lnTo>
                    <a:pt x="0" y="1454999"/>
                  </a:lnTo>
                  <a:close/>
                </a:path>
              </a:pathLst>
            </a:custGeom>
            <a:gradFill>
              <a:gsLst>
                <a:gs pos="0">
                  <a:srgbClr val="FFFFFF">
                    <a:alpha val="0"/>
                  </a:srgbClr>
                </a:gs>
                <a:gs pos="100000">
                  <a:srgbClr val="FFFFFF"/>
                </a:gs>
              </a:gsLst>
              <a:lin ang="0" scaled="0"/>
            </a:gradFill>
            <a:ln>
              <a:noFill/>
            </a:ln>
          </p:spPr>
        </p:sp>
        <p:sp>
          <p:nvSpPr>
            <p:cNvPr id="273" name="Google Shape;273;p6"/>
            <p:cNvSpPr txBox="1"/>
            <p:nvPr/>
          </p:nvSpPr>
          <p:spPr>
            <a:xfrm>
              <a:off x="0" y="-38100"/>
              <a:ext cx="1989908" cy="149309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6"/>
          <p:cNvSpPr/>
          <p:nvPr/>
        </p:nvSpPr>
        <p:spPr>
          <a:xfrm>
            <a:off x="8487211" y="1873345"/>
            <a:ext cx="7130785" cy="71307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0" r="0" t="0"/>
            </a:stretch>
          </a:blipFill>
          <a:ln cap="sq" cmpd="sng" w="1047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 name="Google Shape;275;p6"/>
          <p:cNvGrpSpPr/>
          <p:nvPr/>
        </p:nvGrpSpPr>
        <p:grpSpPr>
          <a:xfrm>
            <a:off x="-714616" y="6474361"/>
            <a:ext cx="4326989" cy="4326989"/>
            <a:chOff x="0" y="0"/>
            <a:chExt cx="812800" cy="812800"/>
          </a:xfrm>
        </p:grpSpPr>
        <p:sp>
          <p:nvSpPr>
            <p:cNvPr id="276" name="Google Shape;27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6"/>
          <p:cNvGrpSpPr/>
          <p:nvPr/>
        </p:nvGrpSpPr>
        <p:grpSpPr>
          <a:xfrm>
            <a:off x="3209449" y="2176542"/>
            <a:ext cx="2602637" cy="2602637"/>
            <a:chOff x="0" y="0"/>
            <a:chExt cx="812800" cy="812800"/>
          </a:xfrm>
        </p:grpSpPr>
        <p:sp>
          <p:nvSpPr>
            <p:cNvPr id="279" name="Google Shape;27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6"/>
          <p:cNvSpPr txBox="1"/>
          <p:nvPr/>
        </p:nvSpPr>
        <p:spPr>
          <a:xfrm>
            <a:off x="1028700" y="1524775"/>
            <a:ext cx="7458511" cy="1883931"/>
          </a:xfrm>
          <a:prstGeom prst="rect">
            <a:avLst/>
          </a:prstGeom>
          <a:noFill/>
          <a:ln>
            <a:noFill/>
          </a:ln>
        </p:spPr>
        <p:txBody>
          <a:bodyPr anchorCtr="0" anchor="t" bIns="0" lIns="0" spcFirstLastPara="1" rIns="0" wrap="square" tIns="0">
            <a:spAutoFit/>
          </a:bodyPr>
          <a:lstStyle/>
          <a:p>
            <a:pPr indent="0" lvl="0" marL="0" marR="0" rtl="0" algn="l">
              <a:lnSpc>
                <a:spcPct val="92998"/>
              </a:lnSpc>
              <a:spcBef>
                <a:spcPts val="0"/>
              </a:spcBef>
              <a:spcAft>
                <a:spcPts val="0"/>
              </a:spcAft>
              <a:buNone/>
            </a:pPr>
            <a:r>
              <a:rPr b="1" i="0" lang="en-US" sz="7441" u="none" cap="none" strike="noStrike">
                <a:solidFill>
                  <a:srgbClr val="004AAD"/>
                </a:solidFill>
                <a:latin typeface="Poppins"/>
                <a:ea typeface="Poppins"/>
                <a:cs typeface="Poppins"/>
                <a:sym typeface="Poppins"/>
              </a:rPr>
              <a:t>PATIENT SAFETY </a:t>
            </a:r>
            <a:endParaRPr/>
          </a:p>
        </p:txBody>
      </p:sp>
      <p:sp>
        <p:nvSpPr>
          <p:cNvPr id="282" name="Google Shape;282;p6"/>
          <p:cNvSpPr txBox="1"/>
          <p:nvPr/>
        </p:nvSpPr>
        <p:spPr>
          <a:xfrm>
            <a:off x="1028700" y="3731349"/>
            <a:ext cx="6051749" cy="18211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Malaysia's commitment to patient safety is anchored in global and national frameworks. MSQH aligns with the WHO World Alliance for Patient Safety, adopting international best practices to reduce harm and improve care quality across all hospital settings.</a:t>
            </a:r>
            <a:endParaRPr/>
          </a:p>
        </p:txBody>
      </p:sp>
      <p:sp>
        <p:nvSpPr>
          <p:cNvPr id="283" name="Google Shape;283;p6"/>
          <p:cNvSpPr txBox="1"/>
          <p:nvPr/>
        </p:nvSpPr>
        <p:spPr>
          <a:xfrm>
            <a:off x="1028700" y="5762588"/>
            <a:ext cx="6051749" cy="21259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•MSQH is a member of the Malaysian Patient SafetyCouncil (est. 2003) - strategies and action plans developed is adopted and given emphasis in the MSQH Hospital Accreditation Standards and Compliance assessment. *NEW Patient for Patient Safety Goals</a:t>
            </a:r>
            <a:endParaRPr/>
          </a:p>
          <a:p>
            <a:pPr indent="0" lvl="0" marL="0" marR="0" rtl="0" algn="just">
              <a:lnSpc>
                <a:spcPct val="123000"/>
              </a:lnSpc>
              <a:spcBef>
                <a:spcPts val="0"/>
              </a:spcBef>
              <a:spcAft>
                <a:spcPts val="0"/>
              </a:spcAft>
              <a:buNone/>
            </a:pPr>
            <a:r>
              <a:t/>
            </a:r>
            <a:endParaRPr b="0" i="0" sz="2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287" name="Shape 287"/>
        <p:cNvGrpSpPr/>
        <p:nvPr/>
      </p:nvGrpSpPr>
      <p:grpSpPr>
        <a:xfrm>
          <a:off x="0" y="0"/>
          <a:ext cx="0" cy="0"/>
          <a:chOff x="0" y="0"/>
          <a:chExt cx="0" cy="0"/>
        </a:xfrm>
      </p:grpSpPr>
      <p:grpSp>
        <p:nvGrpSpPr>
          <p:cNvPr id="288" name="Google Shape;288;p7"/>
          <p:cNvGrpSpPr/>
          <p:nvPr/>
        </p:nvGrpSpPr>
        <p:grpSpPr>
          <a:xfrm>
            <a:off x="3949863" y="-543472"/>
            <a:ext cx="4326989" cy="4326989"/>
            <a:chOff x="0" y="0"/>
            <a:chExt cx="812800" cy="812800"/>
          </a:xfrm>
        </p:grpSpPr>
        <p:sp>
          <p:nvSpPr>
            <p:cNvPr id="289" name="Google Shape;28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7"/>
          <p:cNvGrpSpPr/>
          <p:nvPr/>
        </p:nvGrpSpPr>
        <p:grpSpPr>
          <a:xfrm>
            <a:off x="609029" y="6917357"/>
            <a:ext cx="2602637" cy="2602637"/>
            <a:chOff x="0" y="0"/>
            <a:chExt cx="812800" cy="812800"/>
          </a:xfrm>
        </p:grpSpPr>
        <p:sp>
          <p:nvSpPr>
            <p:cNvPr id="292" name="Google Shape;29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7"/>
          <p:cNvGrpSpPr/>
          <p:nvPr/>
        </p:nvGrpSpPr>
        <p:grpSpPr>
          <a:xfrm rot="10800000">
            <a:off x="9743492" y="-181880"/>
            <a:ext cx="12503374" cy="11231711"/>
            <a:chOff x="8027" y="-38100"/>
            <a:chExt cx="819998" cy="736600"/>
          </a:xfrm>
        </p:grpSpPr>
        <p:sp>
          <p:nvSpPr>
            <p:cNvPr id="295" name="Google Shape;295;p7"/>
            <p:cNvSpPr/>
            <p:nvPr/>
          </p:nvSpPr>
          <p:spPr>
            <a:xfrm>
              <a:off x="8027" y="0"/>
              <a:ext cx="819998" cy="698500"/>
            </a:xfrm>
            <a:custGeom>
              <a:rect b="b" l="l" r="r" t="t"/>
              <a:pathLst>
                <a:path extrusionOk="0" h="698500" w="819998">
                  <a:moveTo>
                    <a:pt x="813060" y="374971"/>
                  </a:moveTo>
                  <a:lnTo>
                    <a:pt x="639789" y="672779"/>
                  </a:lnTo>
                  <a:cubicBezTo>
                    <a:pt x="630524" y="688703"/>
                    <a:pt x="613490" y="698500"/>
                    <a:pt x="595067" y="698500"/>
                  </a:cubicBezTo>
                  <a:lnTo>
                    <a:pt x="224931" y="698500"/>
                  </a:lnTo>
                  <a:cubicBezTo>
                    <a:pt x="206507" y="698500"/>
                    <a:pt x="189473" y="688703"/>
                    <a:pt x="180208" y="672779"/>
                  </a:cubicBezTo>
                  <a:lnTo>
                    <a:pt x="6938" y="374971"/>
                  </a:lnTo>
                  <a:cubicBezTo>
                    <a:pt x="-2313" y="359071"/>
                    <a:pt x="-2313" y="339429"/>
                    <a:pt x="6938" y="323529"/>
                  </a:cubicBezTo>
                  <a:lnTo>
                    <a:pt x="180208" y="25721"/>
                  </a:lnTo>
                  <a:cubicBezTo>
                    <a:pt x="189473" y="9797"/>
                    <a:pt x="206507" y="0"/>
                    <a:pt x="224931" y="0"/>
                  </a:cubicBezTo>
                  <a:lnTo>
                    <a:pt x="595067" y="0"/>
                  </a:lnTo>
                  <a:cubicBezTo>
                    <a:pt x="613490" y="0"/>
                    <a:pt x="630524" y="9797"/>
                    <a:pt x="639789" y="25721"/>
                  </a:cubicBezTo>
                  <a:lnTo>
                    <a:pt x="813060" y="323529"/>
                  </a:lnTo>
                  <a:cubicBezTo>
                    <a:pt x="822310" y="339429"/>
                    <a:pt x="822310" y="359071"/>
                    <a:pt x="813060" y="374971"/>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7"/>
            <p:cNvSpPr txBox="1"/>
            <p:nvPr/>
          </p:nvSpPr>
          <p:spPr>
            <a:xfrm>
              <a:off x="114300" y="-38100"/>
              <a:ext cx="607451"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7"/>
          <p:cNvGrpSpPr/>
          <p:nvPr/>
        </p:nvGrpSpPr>
        <p:grpSpPr>
          <a:xfrm>
            <a:off x="10671750" y="554363"/>
            <a:ext cx="1740394" cy="1740394"/>
            <a:chOff x="0" y="0"/>
            <a:chExt cx="812800" cy="812800"/>
          </a:xfrm>
        </p:grpSpPr>
        <p:sp>
          <p:nvSpPr>
            <p:cNvPr id="298" name="Google Shape;29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7"/>
          <p:cNvGrpSpPr/>
          <p:nvPr/>
        </p:nvGrpSpPr>
        <p:grpSpPr>
          <a:xfrm>
            <a:off x="10884394" y="767007"/>
            <a:ext cx="1315106" cy="1315106"/>
            <a:chOff x="0" y="0"/>
            <a:chExt cx="812800" cy="812800"/>
          </a:xfrm>
        </p:grpSpPr>
        <p:sp>
          <p:nvSpPr>
            <p:cNvPr id="301" name="Google Shape;30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7"/>
          <p:cNvGrpSpPr/>
          <p:nvPr/>
        </p:nvGrpSpPr>
        <p:grpSpPr>
          <a:xfrm>
            <a:off x="9619440" y="2228205"/>
            <a:ext cx="1740394" cy="1740394"/>
            <a:chOff x="0" y="0"/>
            <a:chExt cx="812800" cy="812800"/>
          </a:xfrm>
        </p:grpSpPr>
        <p:sp>
          <p:nvSpPr>
            <p:cNvPr id="304" name="Google Shape;30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7"/>
          <p:cNvGrpSpPr/>
          <p:nvPr/>
        </p:nvGrpSpPr>
        <p:grpSpPr>
          <a:xfrm>
            <a:off x="9832084" y="2440848"/>
            <a:ext cx="1315106" cy="1315106"/>
            <a:chOff x="0" y="0"/>
            <a:chExt cx="812800" cy="812800"/>
          </a:xfrm>
        </p:grpSpPr>
        <p:sp>
          <p:nvSpPr>
            <p:cNvPr id="307" name="Google Shape;30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7"/>
          <p:cNvGrpSpPr/>
          <p:nvPr/>
        </p:nvGrpSpPr>
        <p:grpSpPr>
          <a:xfrm>
            <a:off x="9144000" y="4325397"/>
            <a:ext cx="1740394" cy="1740394"/>
            <a:chOff x="0" y="0"/>
            <a:chExt cx="812800" cy="812800"/>
          </a:xfrm>
        </p:grpSpPr>
        <p:sp>
          <p:nvSpPr>
            <p:cNvPr id="310" name="Google Shape;31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7"/>
          <p:cNvGrpSpPr/>
          <p:nvPr/>
        </p:nvGrpSpPr>
        <p:grpSpPr>
          <a:xfrm>
            <a:off x="9356644" y="4538041"/>
            <a:ext cx="1315106" cy="1315106"/>
            <a:chOff x="0" y="0"/>
            <a:chExt cx="812800" cy="812800"/>
          </a:xfrm>
        </p:grpSpPr>
        <p:sp>
          <p:nvSpPr>
            <p:cNvPr id="313" name="Google Shape;31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7"/>
          <p:cNvGrpSpPr/>
          <p:nvPr/>
        </p:nvGrpSpPr>
        <p:grpSpPr>
          <a:xfrm>
            <a:off x="9619440" y="6320075"/>
            <a:ext cx="1740394" cy="1740394"/>
            <a:chOff x="0" y="0"/>
            <a:chExt cx="812800" cy="812800"/>
          </a:xfrm>
        </p:grpSpPr>
        <p:sp>
          <p:nvSpPr>
            <p:cNvPr id="316" name="Google Shape;31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7"/>
          <p:cNvGrpSpPr/>
          <p:nvPr/>
        </p:nvGrpSpPr>
        <p:grpSpPr>
          <a:xfrm>
            <a:off x="9832084" y="6532718"/>
            <a:ext cx="1315106" cy="1315106"/>
            <a:chOff x="0" y="0"/>
            <a:chExt cx="812800" cy="812800"/>
          </a:xfrm>
        </p:grpSpPr>
        <p:sp>
          <p:nvSpPr>
            <p:cNvPr id="319" name="Google Shape;31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7"/>
          <p:cNvGrpSpPr/>
          <p:nvPr/>
        </p:nvGrpSpPr>
        <p:grpSpPr>
          <a:xfrm>
            <a:off x="10671750" y="7992243"/>
            <a:ext cx="1740394" cy="1740394"/>
            <a:chOff x="0" y="0"/>
            <a:chExt cx="812800" cy="812800"/>
          </a:xfrm>
        </p:grpSpPr>
        <p:sp>
          <p:nvSpPr>
            <p:cNvPr id="322" name="Google Shape;32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7"/>
          <p:cNvGrpSpPr/>
          <p:nvPr/>
        </p:nvGrpSpPr>
        <p:grpSpPr>
          <a:xfrm>
            <a:off x="10884394" y="8204887"/>
            <a:ext cx="1315106" cy="1315106"/>
            <a:chOff x="0" y="0"/>
            <a:chExt cx="812800" cy="812800"/>
          </a:xfrm>
        </p:grpSpPr>
        <p:sp>
          <p:nvSpPr>
            <p:cNvPr id="325" name="Google Shape;32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7"/>
          <p:cNvGrpSpPr/>
          <p:nvPr/>
        </p:nvGrpSpPr>
        <p:grpSpPr>
          <a:xfrm>
            <a:off x="5641601" y="8610976"/>
            <a:ext cx="3715807" cy="3715807"/>
            <a:chOff x="0" y="0"/>
            <a:chExt cx="812800" cy="812800"/>
          </a:xfrm>
        </p:grpSpPr>
        <p:sp>
          <p:nvSpPr>
            <p:cNvPr id="328" name="Google Shape;32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7"/>
          <p:cNvSpPr/>
          <p:nvPr/>
        </p:nvSpPr>
        <p:spPr>
          <a:xfrm>
            <a:off x="975670" y="3363731"/>
            <a:ext cx="8054030" cy="6410791"/>
          </a:xfrm>
          <a:custGeom>
            <a:rect b="b" l="l" r="r" t="t"/>
            <a:pathLst>
              <a:path extrusionOk="0" h="6410791" w="8054030">
                <a:moveTo>
                  <a:pt x="0" y="0"/>
                </a:moveTo>
                <a:lnTo>
                  <a:pt x="8054030" y="0"/>
                </a:lnTo>
                <a:lnTo>
                  <a:pt x="8054030" y="6410792"/>
                </a:lnTo>
                <a:lnTo>
                  <a:pt x="0" y="6410792"/>
                </a:lnTo>
                <a:lnTo>
                  <a:pt x="0" y="0"/>
                </a:lnTo>
                <a:close/>
              </a:path>
            </a:pathLst>
          </a:custGeom>
          <a:blipFill rotWithShape="1">
            <a:blip r:embed="rId3">
              <a:alphaModFix/>
            </a:blip>
            <a:stretch>
              <a:fillRect b="0" l="0" r="0" t="0"/>
            </a:stretch>
          </a:blipFill>
          <a:ln>
            <a:noFill/>
          </a:ln>
        </p:spPr>
      </p:sp>
      <p:sp>
        <p:nvSpPr>
          <p:cNvPr id="331" name="Google Shape;331;p7"/>
          <p:cNvSpPr txBox="1"/>
          <p:nvPr/>
        </p:nvSpPr>
        <p:spPr>
          <a:xfrm>
            <a:off x="1028700" y="1677172"/>
            <a:ext cx="7458511" cy="925613"/>
          </a:xfrm>
          <a:prstGeom prst="rect">
            <a:avLst/>
          </a:prstGeom>
          <a:noFill/>
          <a:ln>
            <a:noFill/>
          </a:ln>
        </p:spPr>
        <p:txBody>
          <a:bodyPr anchorCtr="0" anchor="t" bIns="0" lIns="0" spcFirstLastPara="1" rIns="0" wrap="square" tIns="0">
            <a:spAutoFit/>
          </a:bodyPr>
          <a:lstStyle/>
          <a:p>
            <a:pPr indent="0" lvl="0" marL="0" marR="0" rtl="0" algn="l">
              <a:lnSpc>
                <a:spcPct val="93030"/>
              </a:lnSpc>
              <a:spcBef>
                <a:spcPts val="0"/>
              </a:spcBef>
              <a:spcAft>
                <a:spcPts val="0"/>
              </a:spcAft>
              <a:buNone/>
            </a:pPr>
            <a:r>
              <a:rPr b="1" i="0" lang="en-US" sz="3660" u="none" cap="none" strike="noStrike">
                <a:solidFill>
                  <a:srgbClr val="004AAD"/>
                </a:solidFill>
                <a:latin typeface="Poppins"/>
                <a:ea typeface="Poppins"/>
                <a:cs typeface="Poppins"/>
                <a:sym typeface="Poppins"/>
              </a:rPr>
              <a:t>HOSPITAL WIDE STANDARDS FRAMEWORK OVERVIEW</a:t>
            </a:r>
            <a:endParaRPr/>
          </a:p>
        </p:txBody>
      </p:sp>
      <p:sp>
        <p:nvSpPr>
          <p:cNvPr id="332" name="Google Shape;332;p7"/>
          <p:cNvSpPr txBox="1"/>
          <p:nvPr/>
        </p:nvSpPr>
        <p:spPr>
          <a:xfrm>
            <a:off x="1028700" y="2806328"/>
            <a:ext cx="6051749" cy="357378"/>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The MSQH 7th Edition introduces 7 Hospital Wide Standards covering all aspects of hospital operations, governance, and patient care delivery.</a:t>
            </a:r>
            <a:endParaRPr/>
          </a:p>
        </p:txBody>
      </p:sp>
      <p:sp>
        <p:nvSpPr>
          <p:cNvPr id="333" name="Google Shape;333;p7"/>
          <p:cNvSpPr txBox="1"/>
          <p:nvPr/>
        </p:nvSpPr>
        <p:spPr>
          <a:xfrm>
            <a:off x="12726516" y="1132159"/>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Organisation &amp; Management</a:t>
            </a:r>
            <a:endParaRPr/>
          </a:p>
        </p:txBody>
      </p:sp>
      <p:sp>
        <p:nvSpPr>
          <p:cNvPr id="334" name="Google Shape;334;p7"/>
          <p:cNvSpPr txBox="1"/>
          <p:nvPr/>
        </p:nvSpPr>
        <p:spPr>
          <a:xfrm>
            <a:off x="11836084" y="2858723"/>
            <a:ext cx="5189573" cy="609967"/>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Human Resource Development &amp; Management</a:t>
            </a:r>
            <a:endParaRPr/>
          </a:p>
        </p:txBody>
      </p:sp>
      <p:sp>
        <p:nvSpPr>
          <p:cNvPr id="335" name="Google Shape;335;p7"/>
          <p:cNvSpPr txBox="1"/>
          <p:nvPr/>
        </p:nvSpPr>
        <p:spPr>
          <a:xfrm>
            <a:off x="11147190" y="4886025"/>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Policies, Procedures &amp; Guidelines</a:t>
            </a:r>
            <a:endParaRPr/>
          </a:p>
        </p:txBody>
      </p:sp>
      <p:sp>
        <p:nvSpPr>
          <p:cNvPr id="336" name="Google Shape;336;p7"/>
          <p:cNvSpPr txBox="1"/>
          <p:nvPr/>
        </p:nvSpPr>
        <p:spPr>
          <a:xfrm>
            <a:off x="11836084" y="6610063"/>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Facilities, Equipment &amp; Safety</a:t>
            </a:r>
            <a:endParaRPr/>
          </a:p>
        </p:txBody>
      </p:sp>
      <p:sp>
        <p:nvSpPr>
          <p:cNvPr id="337" name="Google Shape;337;p7"/>
          <p:cNvSpPr txBox="1"/>
          <p:nvPr/>
        </p:nvSpPr>
        <p:spPr>
          <a:xfrm>
            <a:off x="12726516" y="8535704"/>
            <a:ext cx="5189573" cy="301122"/>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1" i="0" lang="en-US" sz="2026" u="none" cap="none" strike="noStrike">
                <a:solidFill>
                  <a:srgbClr val="FFFFFF"/>
                </a:solidFill>
                <a:latin typeface="Montserrat"/>
                <a:ea typeface="Montserrat"/>
                <a:cs typeface="Montserrat"/>
                <a:sym typeface="Montserrat"/>
              </a:rPr>
              <a:t>Performance Improvement Activities</a:t>
            </a:r>
            <a:endParaRPr/>
          </a:p>
        </p:txBody>
      </p:sp>
      <p:sp>
        <p:nvSpPr>
          <p:cNvPr id="338" name="Google Shape;338;p7"/>
          <p:cNvSpPr txBox="1"/>
          <p:nvPr/>
        </p:nvSpPr>
        <p:spPr>
          <a:xfrm>
            <a:off x="11277624" y="995208"/>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1</a:t>
            </a:r>
            <a:endParaRPr/>
          </a:p>
        </p:txBody>
      </p:sp>
      <p:sp>
        <p:nvSpPr>
          <p:cNvPr id="339" name="Google Shape;339;p7"/>
          <p:cNvSpPr txBox="1"/>
          <p:nvPr/>
        </p:nvSpPr>
        <p:spPr>
          <a:xfrm>
            <a:off x="10210407" y="2669050"/>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2</a:t>
            </a:r>
            <a:endParaRPr/>
          </a:p>
        </p:txBody>
      </p:sp>
      <p:sp>
        <p:nvSpPr>
          <p:cNvPr id="340" name="Google Shape;340;p7"/>
          <p:cNvSpPr txBox="1"/>
          <p:nvPr/>
        </p:nvSpPr>
        <p:spPr>
          <a:xfrm>
            <a:off x="9734967" y="4766243"/>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3</a:t>
            </a:r>
            <a:endParaRPr/>
          </a:p>
        </p:txBody>
      </p:sp>
      <p:sp>
        <p:nvSpPr>
          <p:cNvPr id="341" name="Google Shape;341;p7"/>
          <p:cNvSpPr txBox="1"/>
          <p:nvPr/>
        </p:nvSpPr>
        <p:spPr>
          <a:xfrm>
            <a:off x="10210407" y="6760920"/>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4</a:t>
            </a:r>
            <a:endParaRPr/>
          </a:p>
        </p:txBody>
      </p:sp>
      <p:sp>
        <p:nvSpPr>
          <p:cNvPr id="342" name="Google Shape;342;p7"/>
          <p:cNvSpPr txBox="1"/>
          <p:nvPr/>
        </p:nvSpPr>
        <p:spPr>
          <a:xfrm>
            <a:off x="11262717" y="8433089"/>
            <a:ext cx="558460" cy="419702"/>
          </a:xfrm>
          <a:prstGeom prst="rect">
            <a:avLst/>
          </a:prstGeom>
          <a:noFill/>
          <a:ln>
            <a:noFill/>
          </a:ln>
        </p:spPr>
        <p:txBody>
          <a:bodyPr anchorCtr="0" anchor="t" bIns="0" lIns="0" spcFirstLastPara="1" rIns="0" wrap="square" tIns="0">
            <a:spAutoFit/>
          </a:bodyPr>
          <a:lstStyle/>
          <a:p>
            <a:pPr indent="0" lvl="0" marL="0" marR="0" rtl="0" algn="ctr">
              <a:lnSpc>
                <a:spcPct val="92989"/>
              </a:lnSpc>
              <a:spcBef>
                <a:spcPts val="0"/>
              </a:spcBef>
              <a:spcAft>
                <a:spcPts val="0"/>
              </a:spcAft>
              <a:buNone/>
            </a:pPr>
            <a:r>
              <a:rPr b="1" i="0" lang="en-US" sz="3024" u="none" cap="none" strike="noStrike">
                <a:solidFill>
                  <a:srgbClr val="FFFFFF"/>
                </a:solidFill>
                <a:latin typeface="Poppins"/>
                <a:ea typeface="Poppins"/>
                <a:cs typeface="Poppins"/>
                <a:sym typeface="Poppins"/>
              </a:rPr>
              <a:t>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D9D9D9"/>
            </a:gs>
          </a:gsLst>
          <a:lin ang="5400000" scaled="0"/>
        </a:gradFill>
      </p:bgPr>
    </p:bg>
    <p:spTree>
      <p:nvGrpSpPr>
        <p:cNvPr id="346" name="Shape 346"/>
        <p:cNvGrpSpPr/>
        <p:nvPr/>
      </p:nvGrpSpPr>
      <p:grpSpPr>
        <a:xfrm>
          <a:off x="0" y="0"/>
          <a:ext cx="0" cy="0"/>
          <a:chOff x="0" y="0"/>
          <a:chExt cx="0" cy="0"/>
        </a:xfrm>
      </p:grpSpPr>
      <p:grpSp>
        <p:nvGrpSpPr>
          <p:cNvPr id="347" name="Google Shape;347;p8"/>
          <p:cNvGrpSpPr/>
          <p:nvPr/>
        </p:nvGrpSpPr>
        <p:grpSpPr>
          <a:xfrm>
            <a:off x="13371046" y="512879"/>
            <a:ext cx="4326989" cy="4326989"/>
            <a:chOff x="0" y="0"/>
            <a:chExt cx="812800" cy="812800"/>
          </a:xfrm>
        </p:grpSpPr>
        <p:sp>
          <p:nvSpPr>
            <p:cNvPr id="348" name="Google Shape;34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8"/>
          <p:cNvGrpSpPr/>
          <p:nvPr/>
        </p:nvGrpSpPr>
        <p:grpSpPr>
          <a:xfrm>
            <a:off x="12069727" y="8919394"/>
            <a:ext cx="2602637" cy="2602637"/>
            <a:chOff x="0" y="0"/>
            <a:chExt cx="812800" cy="812800"/>
          </a:xfrm>
        </p:grpSpPr>
        <p:sp>
          <p:nvSpPr>
            <p:cNvPr id="351" name="Google Shape;35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8"/>
          <p:cNvSpPr txBox="1"/>
          <p:nvPr/>
        </p:nvSpPr>
        <p:spPr>
          <a:xfrm>
            <a:off x="9797635" y="1530722"/>
            <a:ext cx="7453814" cy="1798376"/>
          </a:xfrm>
          <a:prstGeom prst="rect">
            <a:avLst/>
          </a:prstGeom>
          <a:noFill/>
          <a:ln>
            <a:noFill/>
          </a:ln>
        </p:spPr>
        <p:txBody>
          <a:bodyPr anchorCtr="0" anchor="t" bIns="0" lIns="0" spcFirstLastPara="1" rIns="0" wrap="square" tIns="0">
            <a:spAutoFit/>
          </a:bodyPr>
          <a:lstStyle/>
          <a:p>
            <a:pPr indent="0" lvl="0" marL="0" marR="0" rtl="0" algn="r">
              <a:lnSpc>
                <a:spcPct val="92996"/>
              </a:lnSpc>
              <a:spcBef>
                <a:spcPts val="0"/>
              </a:spcBef>
              <a:spcAft>
                <a:spcPts val="0"/>
              </a:spcAft>
              <a:buNone/>
            </a:pPr>
            <a:r>
              <a:rPr b="1" i="0" lang="en-US" sz="7168" u="none" cap="none" strike="noStrike">
                <a:solidFill>
                  <a:srgbClr val="004AAD"/>
                </a:solidFill>
                <a:latin typeface="Poppins"/>
                <a:ea typeface="Poppins"/>
                <a:cs typeface="Poppins"/>
                <a:sym typeface="Poppins"/>
              </a:rPr>
              <a:t>WHAT'S NEW IN THE 7TH EDITION</a:t>
            </a:r>
            <a:endParaRPr/>
          </a:p>
        </p:txBody>
      </p:sp>
      <p:grpSp>
        <p:nvGrpSpPr>
          <p:cNvPr id="354" name="Google Shape;354;p8"/>
          <p:cNvGrpSpPr/>
          <p:nvPr/>
        </p:nvGrpSpPr>
        <p:grpSpPr>
          <a:xfrm rot="-5400000">
            <a:off x="-2350858" y="-370337"/>
            <a:ext cx="11025476" cy="11232388"/>
            <a:chOff x="0" y="-38100"/>
            <a:chExt cx="461732" cy="470397"/>
          </a:xfrm>
        </p:grpSpPr>
        <p:sp>
          <p:nvSpPr>
            <p:cNvPr id="355" name="Google Shape;355;p8"/>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8"/>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8"/>
          <p:cNvGrpSpPr/>
          <p:nvPr/>
        </p:nvGrpSpPr>
        <p:grpSpPr>
          <a:xfrm>
            <a:off x="1028700" y="943536"/>
            <a:ext cx="3491720" cy="4584001"/>
            <a:chOff x="0" y="-12700"/>
            <a:chExt cx="520700" cy="683586"/>
          </a:xfrm>
        </p:grpSpPr>
        <p:sp>
          <p:nvSpPr>
            <p:cNvPr id="358" name="Google Shape;358;p8"/>
            <p:cNvSpPr/>
            <p:nvPr/>
          </p:nvSpPr>
          <p:spPr>
            <a:xfrm>
              <a:off x="0" y="0"/>
              <a:ext cx="520700" cy="670886"/>
            </a:xfrm>
            <a:custGeom>
              <a:rect b="b" l="l" r="r" t="t"/>
              <a:pathLst>
                <a:path extrusionOk="0" h="670886" w="520700">
                  <a:moveTo>
                    <a:pt x="0" y="28408"/>
                  </a:moveTo>
                  <a:lnTo>
                    <a:pt x="0" y="436824"/>
                  </a:lnTo>
                  <a:cubicBezTo>
                    <a:pt x="0" y="454819"/>
                    <a:pt x="8016" y="471879"/>
                    <a:pt x="21867" y="483366"/>
                  </a:cubicBezTo>
                  <a:lnTo>
                    <a:pt x="238483" y="662999"/>
                  </a:lnTo>
                  <a:cubicBezTo>
                    <a:pt x="251164" y="673515"/>
                    <a:pt x="269536" y="673515"/>
                    <a:pt x="282217" y="662999"/>
                  </a:cubicBezTo>
                  <a:lnTo>
                    <a:pt x="498833" y="483366"/>
                  </a:lnTo>
                  <a:cubicBezTo>
                    <a:pt x="512685" y="471879"/>
                    <a:pt x="520700" y="454819"/>
                    <a:pt x="520700" y="436824"/>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8"/>
            <p:cNvSpPr txBox="1"/>
            <p:nvPr/>
          </p:nvSpPr>
          <p:spPr>
            <a:xfrm>
              <a:off x="0" y="-12700"/>
              <a:ext cx="520700" cy="465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8"/>
          <p:cNvSpPr txBox="1"/>
          <p:nvPr/>
        </p:nvSpPr>
        <p:spPr>
          <a:xfrm>
            <a:off x="9680693" y="4147545"/>
            <a:ext cx="7578607" cy="9067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The MSQH 7th Edition introduces four major new focus areas that reflect evolving healthcare priorities, global best practices, and modern hospital management.</a:t>
            </a:r>
            <a:endParaRPr/>
          </a:p>
        </p:txBody>
      </p:sp>
      <p:sp>
        <p:nvSpPr>
          <p:cNvPr id="361" name="Google Shape;361;p8"/>
          <p:cNvSpPr txBox="1"/>
          <p:nvPr/>
        </p:nvSpPr>
        <p:spPr>
          <a:xfrm>
            <a:off x="9680693" y="6539680"/>
            <a:ext cx="7745730" cy="1211580"/>
          </a:xfrm>
          <a:prstGeom prst="rect">
            <a:avLst/>
          </a:prstGeom>
          <a:noFill/>
          <a:ln>
            <a:noFill/>
          </a:ln>
        </p:spPr>
        <p:txBody>
          <a:bodyPr anchorCtr="0" anchor="t" bIns="0" lIns="0" spcFirstLastPara="1" rIns="0" wrap="square" tIns="0">
            <a:spAutoFit/>
          </a:bodyPr>
          <a:lstStyle/>
          <a:p>
            <a:pPr indent="0" lvl="0" marL="0" marR="0" rtl="0" algn="just">
              <a:lnSpc>
                <a:spcPct val="123000"/>
              </a:lnSpc>
              <a:spcBef>
                <a:spcPts val="0"/>
              </a:spcBef>
              <a:spcAft>
                <a:spcPts val="0"/>
              </a:spcAft>
              <a:buNone/>
            </a:pPr>
            <a:r>
              <a:rPr b="1" i="0" lang="en-US" sz="2000" u="none" cap="none" strike="noStrike">
                <a:solidFill>
                  <a:srgbClr val="000000"/>
                </a:solidFill>
                <a:latin typeface="Montserrat"/>
                <a:ea typeface="Montserrat"/>
                <a:cs typeface="Montserrat"/>
                <a:sym typeface="Montserrat"/>
              </a:rPr>
              <a:t>Each new addition expands the scope of accreditation standards to ensure hospitals are resilient, people-centred, environmentally responsible, and digitally prepared for the future.</a:t>
            </a:r>
            <a:endParaRPr/>
          </a:p>
        </p:txBody>
      </p:sp>
      <p:grpSp>
        <p:nvGrpSpPr>
          <p:cNvPr id="362" name="Google Shape;362;p8"/>
          <p:cNvGrpSpPr/>
          <p:nvPr/>
        </p:nvGrpSpPr>
        <p:grpSpPr>
          <a:xfrm>
            <a:off x="4877717" y="943536"/>
            <a:ext cx="3491720" cy="4775821"/>
            <a:chOff x="0" y="-12700"/>
            <a:chExt cx="520700" cy="712191"/>
          </a:xfrm>
        </p:grpSpPr>
        <p:sp>
          <p:nvSpPr>
            <p:cNvPr id="363" name="Google Shape;363;p8"/>
            <p:cNvSpPr/>
            <p:nvPr/>
          </p:nvSpPr>
          <p:spPr>
            <a:xfrm>
              <a:off x="0" y="0"/>
              <a:ext cx="520700" cy="699491"/>
            </a:xfrm>
            <a:custGeom>
              <a:rect b="b" l="l" r="r" t="t"/>
              <a:pathLst>
                <a:path extrusionOk="0" h="699491" w="520700">
                  <a:moveTo>
                    <a:pt x="0" y="28408"/>
                  </a:moveTo>
                  <a:lnTo>
                    <a:pt x="0" y="465429"/>
                  </a:lnTo>
                  <a:cubicBezTo>
                    <a:pt x="0" y="483425"/>
                    <a:pt x="8016" y="500485"/>
                    <a:pt x="21867" y="511972"/>
                  </a:cubicBezTo>
                  <a:lnTo>
                    <a:pt x="238483" y="691604"/>
                  </a:lnTo>
                  <a:cubicBezTo>
                    <a:pt x="251164" y="702120"/>
                    <a:pt x="269536" y="702120"/>
                    <a:pt x="282217" y="691604"/>
                  </a:cubicBezTo>
                  <a:lnTo>
                    <a:pt x="498833" y="511972"/>
                  </a:lnTo>
                  <a:cubicBezTo>
                    <a:pt x="512685" y="500485"/>
                    <a:pt x="520700" y="483425"/>
                    <a:pt x="520700" y="465429"/>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8"/>
            <p:cNvSpPr txBox="1"/>
            <p:nvPr/>
          </p:nvSpPr>
          <p:spPr>
            <a:xfrm>
              <a:off x="0" y="-12700"/>
              <a:ext cx="520700" cy="49383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8"/>
          <p:cNvGrpSpPr/>
          <p:nvPr/>
        </p:nvGrpSpPr>
        <p:grpSpPr>
          <a:xfrm>
            <a:off x="1028700" y="5511088"/>
            <a:ext cx="3491720" cy="4386389"/>
            <a:chOff x="0" y="-12700"/>
            <a:chExt cx="520700" cy="654117"/>
          </a:xfrm>
        </p:grpSpPr>
        <p:sp>
          <p:nvSpPr>
            <p:cNvPr id="366" name="Google Shape;366;p8"/>
            <p:cNvSpPr/>
            <p:nvPr/>
          </p:nvSpPr>
          <p:spPr>
            <a:xfrm>
              <a:off x="0" y="0"/>
              <a:ext cx="520700" cy="641417"/>
            </a:xfrm>
            <a:custGeom>
              <a:rect b="b" l="l" r="r" t="t"/>
              <a:pathLst>
                <a:path extrusionOk="0" h="641417" w="520700">
                  <a:moveTo>
                    <a:pt x="0" y="28408"/>
                  </a:moveTo>
                  <a:lnTo>
                    <a:pt x="0" y="407356"/>
                  </a:lnTo>
                  <a:cubicBezTo>
                    <a:pt x="0" y="425351"/>
                    <a:pt x="8016" y="442411"/>
                    <a:pt x="21867" y="453898"/>
                  </a:cubicBezTo>
                  <a:lnTo>
                    <a:pt x="238483" y="633530"/>
                  </a:lnTo>
                  <a:cubicBezTo>
                    <a:pt x="251164" y="644046"/>
                    <a:pt x="269536" y="644046"/>
                    <a:pt x="282217" y="633530"/>
                  </a:cubicBezTo>
                  <a:lnTo>
                    <a:pt x="498833" y="453898"/>
                  </a:lnTo>
                  <a:cubicBezTo>
                    <a:pt x="512685" y="442411"/>
                    <a:pt x="520700" y="425351"/>
                    <a:pt x="520700" y="407356"/>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8"/>
            <p:cNvSpPr txBox="1"/>
            <p:nvPr/>
          </p:nvSpPr>
          <p:spPr>
            <a:xfrm>
              <a:off x="0" y="-12700"/>
              <a:ext cx="520700" cy="4357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8"/>
          <p:cNvGrpSpPr/>
          <p:nvPr/>
        </p:nvGrpSpPr>
        <p:grpSpPr>
          <a:xfrm>
            <a:off x="4877717" y="5511088"/>
            <a:ext cx="3491720" cy="4386389"/>
            <a:chOff x="0" y="-12700"/>
            <a:chExt cx="520700" cy="654117"/>
          </a:xfrm>
        </p:grpSpPr>
        <p:sp>
          <p:nvSpPr>
            <p:cNvPr id="369" name="Google Shape;369;p8"/>
            <p:cNvSpPr/>
            <p:nvPr/>
          </p:nvSpPr>
          <p:spPr>
            <a:xfrm>
              <a:off x="0" y="0"/>
              <a:ext cx="520700" cy="641417"/>
            </a:xfrm>
            <a:custGeom>
              <a:rect b="b" l="l" r="r" t="t"/>
              <a:pathLst>
                <a:path extrusionOk="0" h="641417" w="520700">
                  <a:moveTo>
                    <a:pt x="0" y="28408"/>
                  </a:moveTo>
                  <a:lnTo>
                    <a:pt x="0" y="407356"/>
                  </a:lnTo>
                  <a:cubicBezTo>
                    <a:pt x="0" y="425351"/>
                    <a:pt x="8016" y="442411"/>
                    <a:pt x="21867" y="453898"/>
                  </a:cubicBezTo>
                  <a:lnTo>
                    <a:pt x="238483" y="633530"/>
                  </a:lnTo>
                  <a:cubicBezTo>
                    <a:pt x="251164" y="644046"/>
                    <a:pt x="269536" y="644046"/>
                    <a:pt x="282217" y="633530"/>
                  </a:cubicBezTo>
                  <a:lnTo>
                    <a:pt x="498833" y="453898"/>
                  </a:lnTo>
                  <a:cubicBezTo>
                    <a:pt x="512685" y="442411"/>
                    <a:pt x="520700" y="425351"/>
                    <a:pt x="520700" y="407356"/>
                  </a:cubicBezTo>
                  <a:lnTo>
                    <a:pt x="520700" y="28408"/>
                  </a:lnTo>
                  <a:cubicBezTo>
                    <a:pt x="520700" y="20874"/>
                    <a:pt x="517707" y="13648"/>
                    <a:pt x="512379" y="8321"/>
                  </a:cubicBezTo>
                  <a:cubicBezTo>
                    <a:pt x="507052" y="2993"/>
                    <a:pt x="499826" y="0"/>
                    <a:pt x="492292" y="0"/>
                  </a:cubicBezTo>
                  <a:lnTo>
                    <a:pt x="28408" y="0"/>
                  </a:lnTo>
                  <a:cubicBezTo>
                    <a:pt x="20874" y="0"/>
                    <a:pt x="13648" y="2993"/>
                    <a:pt x="8321" y="8321"/>
                  </a:cubicBezTo>
                  <a:cubicBezTo>
                    <a:pt x="2993" y="13648"/>
                    <a:pt x="0" y="20874"/>
                    <a:pt x="0" y="28408"/>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8"/>
            <p:cNvSpPr txBox="1"/>
            <p:nvPr/>
          </p:nvSpPr>
          <p:spPr>
            <a:xfrm>
              <a:off x="0" y="-12700"/>
              <a:ext cx="520700" cy="4357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8"/>
          <p:cNvSpPr txBox="1"/>
          <p:nvPr/>
        </p:nvSpPr>
        <p:spPr>
          <a:xfrm>
            <a:off x="1343741" y="1406897"/>
            <a:ext cx="2861639" cy="30403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Business Continuity Plan (BCP)</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Risk register, business impact analysis, critical service continuity, and regular drills to ensure operational resilience during disruptions.</a:t>
            </a:r>
            <a:endParaRPr/>
          </a:p>
        </p:txBody>
      </p:sp>
      <p:sp>
        <p:nvSpPr>
          <p:cNvPr id="372" name="Google Shape;372;p8"/>
          <p:cNvSpPr txBox="1"/>
          <p:nvPr/>
        </p:nvSpPr>
        <p:spPr>
          <a:xfrm>
            <a:off x="5474470" y="1188720"/>
            <a:ext cx="2338714" cy="39547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Workforce Wellbeing</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Physical, mental, and spiritual wellbeing of staff. Psychological safety, supportive culture, and promoting staff engagement and retention.</a:t>
            </a:r>
            <a:endParaRPr/>
          </a:p>
        </p:txBody>
      </p:sp>
      <p:sp>
        <p:nvSpPr>
          <p:cNvPr id="373" name="Google Shape;373;p8"/>
          <p:cNvSpPr txBox="1"/>
          <p:nvPr/>
        </p:nvSpPr>
        <p:spPr>
          <a:xfrm>
            <a:off x="1479295" y="5748652"/>
            <a:ext cx="2861639" cy="30403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Sustainable Healthcare</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Resource optimisation, waste reduction, and sustainable care delivery models. Environmental stewardship as a core strategic goal.</a:t>
            </a:r>
            <a:endParaRPr/>
          </a:p>
        </p:txBody>
      </p:sp>
      <p:sp>
        <p:nvSpPr>
          <p:cNvPr id="374" name="Google Shape;374;p8"/>
          <p:cNvSpPr txBox="1"/>
          <p:nvPr/>
        </p:nvSpPr>
        <p:spPr>
          <a:xfrm>
            <a:off x="5192758" y="5748652"/>
            <a:ext cx="2861639" cy="273558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Digital Care &amp; Artificial Intelligence</a:t>
            </a:r>
            <a:endParaRPr/>
          </a:p>
          <a:p>
            <a:pPr indent="0" lvl="0" marL="0" marR="0" rtl="0" algn="ctr">
              <a:lnSpc>
                <a:spcPct val="123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Electronic Medical Records (EMR), cybersecurity, data protection, AI governance, and staff competency development.</a:t>
            </a:r>
            <a:endParaRPr/>
          </a:p>
        </p:txBody>
      </p:sp>
      <p:grpSp>
        <p:nvGrpSpPr>
          <p:cNvPr id="375" name="Google Shape;375;p8"/>
          <p:cNvGrpSpPr/>
          <p:nvPr/>
        </p:nvGrpSpPr>
        <p:grpSpPr>
          <a:xfrm>
            <a:off x="8767233" y="3894573"/>
            <a:ext cx="1476973" cy="1476973"/>
            <a:chOff x="0" y="0"/>
            <a:chExt cx="812800" cy="812800"/>
          </a:xfrm>
        </p:grpSpPr>
        <p:sp>
          <p:nvSpPr>
            <p:cNvPr id="376" name="Google Shape;37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4AAD"/>
            </a:gs>
            <a:gs pos="100000">
              <a:srgbClr val="005CE6"/>
            </a:gs>
          </a:gsLst>
          <a:lin ang="0" scaled="0"/>
        </a:gradFill>
      </p:bgPr>
    </p:bg>
    <p:spTree>
      <p:nvGrpSpPr>
        <p:cNvPr id="381" name="Shape 381"/>
        <p:cNvGrpSpPr/>
        <p:nvPr/>
      </p:nvGrpSpPr>
      <p:grpSpPr>
        <a:xfrm>
          <a:off x="0" y="0"/>
          <a:ext cx="0" cy="0"/>
          <a:chOff x="0" y="0"/>
          <a:chExt cx="0" cy="0"/>
        </a:xfrm>
      </p:grpSpPr>
      <p:grpSp>
        <p:nvGrpSpPr>
          <p:cNvPr id="382" name="Google Shape;382;p9"/>
          <p:cNvGrpSpPr/>
          <p:nvPr/>
        </p:nvGrpSpPr>
        <p:grpSpPr>
          <a:xfrm rot="5400000">
            <a:off x="9136289" y="-472693"/>
            <a:ext cx="11025476" cy="11232388"/>
            <a:chOff x="0" y="-38100"/>
            <a:chExt cx="461732" cy="470397"/>
          </a:xfrm>
        </p:grpSpPr>
        <p:sp>
          <p:nvSpPr>
            <p:cNvPr id="383" name="Google Shape;383;p9"/>
            <p:cNvSpPr/>
            <p:nvPr/>
          </p:nvSpPr>
          <p:spPr>
            <a:xfrm>
              <a:off x="0" y="0"/>
              <a:ext cx="461732" cy="432297"/>
            </a:xfrm>
            <a:custGeom>
              <a:rect b="b" l="l" r="r" t="t"/>
              <a:pathLst>
                <a:path extrusionOk="0" h="432297" w="461732">
                  <a:moveTo>
                    <a:pt x="427499" y="0"/>
                  </a:moveTo>
                  <a:lnTo>
                    <a:pt x="34233" y="0"/>
                  </a:lnTo>
                  <a:cubicBezTo>
                    <a:pt x="25154" y="0"/>
                    <a:pt x="16446" y="3607"/>
                    <a:pt x="10027" y="10027"/>
                  </a:cubicBezTo>
                  <a:cubicBezTo>
                    <a:pt x="3607" y="16446"/>
                    <a:pt x="0" y="25154"/>
                    <a:pt x="0" y="34233"/>
                  </a:cubicBezTo>
                  <a:lnTo>
                    <a:pt x="0" y="387389"/>
                  </a:lnTo>
                  <a:cubicBezTo>
                    <a:pt x="24560" y="420935"/>
                    <a:pt x="103153" y="468957"/>
                    <a:pt x="221042" y="387389"/>
                  </a:cubicBezTo>
                  <a:cubicBezTo>
                    <a:pt x="338931" y="306878"/>
                    <a:pt x="430623" y="353843"/>
                    <a:pt x="461732" y="387389"/>
                  </a:cubicBezTo>
                  <a:lnTo>
                    <a:pt x="461732" y="34233"/>
                  </a:lnTo>
                  <a:cubicBezTo>
                    <a:pt x="461732" y="25154"/>
                    <a:pt x="458126" y="16446"/>
                    <a:pt x="451706" y="10027"/>
                  </a:cubicBezTo>
                  <a:cubicBezTo>
                    <a:pt x="445286" y="3607"/>
                    <a:pt x="436579" y="0"/>
                    <a:pt x="427499"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9"/>
            <p:cNvSpPr txBox="1"/>
            <p:nvPr/>
          </p:nvSpPr>
          <p:spPr>
            <a:xfrm>
              <a:off x="0" y="-38100"/>
              <a:ext cx="461732" cy="3774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9"/>
          <p:cNvGrpSpPr/>
          <p:nvPr/>
        </p:nvGrpSpPr>
        <p:grpSpPr>
          <a:xfrm>
            <a:off x="13371046" y="512879"/>
            <a:ext cx="4326989" cy="4326989"/>
            <a:chOff x="0" y="0"/>
            <a:chExt cx="812800" cy="812800"/>
          </a:xfrm>
        </p:grpSpPr>
        <p:sp>
          <p:nvSpPr>
            <p:cNvPr id="386" name="Google Shape;38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9"/>
          <p:cNvGrpSpPr/>
          <p:nvPr/>
        </p:nvGrpSpPr>
        <p:grpSpPr>
          <a:xfrm>
            <a:off x="12069727" y="8919394"/>
            <a:ext cx="2602637" cy="2602637"/>
            <a:chOff x="0" y="0"/>
            <a:chExt cx="812800" cy="812800"/>
          </a:xfrm>
        </p:grpSpPr>
        <p:sp>
          <p:nvSpPr>
            <p:cNvPr id="389" name="Google Shape;38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alpha val="9019"/>
                  </a:srgbClr>
                </a:gs>
                <a:gs pos="100000">
                  <a:srgbClr val="005CE6">
                    <a:alpha val="9019"/>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9"/>
          <p:cNvGrpSpPr/>
          <p:nvPr/>
        </p:nvGrpSpPr>
        <p:grpSpPr>
          <a:xfrm>
            <a:off x="3351143" y="3691858"/>
            <a:ext cx="2964313" cy="2964313"/>
            <a:chOff x="0" y="0"/>
            <a:chExt cx="812800" cy="812800"/>
          </a:xfrm>
        </p:grpSpPr>
        <p:sp>
          <p:nvSpPr>
            <p:cNvPr id="392" name="Google Shape;39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61960"/>
                  </a:srgbClr>
                </a:gs>
                <a:gs pos="100000">
                  <a:srgbClr val="D9D9D9">
                    <a:alpha val="6196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9"/>
          <p:cNvGrpSpPr/>
          <p:nvPr/>
        </p:nvGrpSpPr>
        <p:grpSpPr>
          <a:xfrm>
            <a:off x="3713327" y="4054041"/>
            <a:ext cx="2239946" cy="2239946"/>
            <a:chOff x="0" y="0"/>
            <a:chExt cx="812800" cy="812800"/>
          </a:xfrm>
        </p:grpSpPr>
        <p:sp>
          <p:nvSpPr>
            <p:cNvPr id="395" name="Google Shape;39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9"/>
          <p:cNvGrpSpPr/>
          <p:nvPr/>
        </p:nvGrpSpPr>
        <p:grpSpPr>
          <a:xfrm>
            <a:off x="1091574" y="1089728"/>
            <a:ext cx="2964313" cy="2964313"/>
            <a:chOff x="0" y="0"/>
            <a:chExt cx="812800" cy="812800"/>
          </a:xfrm>
        </p:grpSpPr>
        <p:sp>
          <p:nvSpPr>
            <p:cNvPr id="398" name="Google Shape;39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9"/>
          <p:cNvGrpSpPr/>
          <p:nvPr/>
        </p:nvGrpSpPr>
        <p:grpSpPr>
          <a:xfrm>
            <a:off x="1453758" y="1451912"/>
            <a:ext cx="2239946" cy="2239946"/>
            <a:chOff x="0" y="0"/>
            <a:chExt cx="812800" cy="812800"/>
          </a:xfrm>
        </p:grpSpPr>
        <p:sp>
          <p:nvSpPr>
            <p:cNvPr id="401" name="Google Shape;40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9"/>
          <p:cNvGrpSpPr/>
          <p:nvPr/>
        </p:nvGrpSpPr>
        <p:grpSpPr>
          <a:xfrm>
            <a:off x="5736460" y="1089728"/>
            <a:ext cx="2964313" cy="2964313"/>
            <a:chOff x="0" y="0"/>
            <a:chExt cx="812800" cy="812800"/>
          </a:xfrm>
        </p:grpSpPr>
        <p:sp>
          <p:nvSpPr>
            <p:cNvPr id="404" name="Google Shape;40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9"/>
          <p:cNvGrpSpPr/>
          <p:nvPr/>
        </p:nvGrpSpPr>
        <p:grpSpPr>
          <a:xfrm>
            <a:off x="6098644" y="1451912"/>
            <a:ext cx="2239946" cy="2239946"/>
            <a:chOff x="0" y="0"/>
            <a:chExt cx="812800" cy="812800"/>
          </a:xfrm>
        </p:grpSpPr>
        <p:sp>
          <p:nvSpPr>
            <p:cNvPr id="407" name="Google Shape;40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9"/>
          <p:cNvGrpSpPr/>
          <p:nvPr/>
        </p:nvGrpSpPr>
        <p:grpSpPr>
          <a:xfrm>
            <a:off x="1028700" y="6293987"/>
            <a:ext cx="2964313" cy="2964313"/>
            <a:chOff x="0" y="0"/>
            <a:chExt cx="812800" cy="812800"/>
          </a:xfrm>
        </p:grpSpPr>
        <p:sp>
          <p:nvSpPr>
            <p:cNvPr id="410" name="Google Shape;41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9"/>
          <p:cNvGrpSpPr/>
          <p:nvPr/>
        </p:nvGrpSpPr>
        <p:grpSpPr>
          <a:xfrm>
            <a:off x="1390884" y="6656171"/>
            <a:ext cx="2239946" cy="2239946"/>
            <a:chOff x="0" y="0"/>
            <a:chExt cx="812800" cy="812800"/>
          </a:xfrm>
        </p:grpSpPr>
        <p:sp>
          <p:nvSpPr>
            <p:cNvPr id="413" name="Google Shape;41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9"/>
          <p:cNvGrpSpPr/>
          <p:nvPr/>
        </p:nvGrpSpPr>
        <p:grpSpPr>
          <a:xfrm>
            <a:off x="5673586" y="6293987"/>
            <a:ext cx="2964313" cy="2964313"/>
            <a:chOff x="0" y="0"/>
            <a:chExt cx="812800" cy="812800"/>
          </a:xfrm>
        </p:grpSpPr>
        <p:sp>
          <p:nvSpPr>
            <p:cNvPr id="416" name="Google Shape;41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gs>
                <a:gs pos="100000">
                  <a:srgbClr val="D9D9D9"/>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9"/>
          <p:cNvGrpSpPr/>
          <p:nvPr/>
        </p:nvGrpSpPr>
        <p:grpSpPr>
          <a:xfrm>
            <a:off x="6035770" y="6656171"/>
            <a:ext cx="2239946" cy="2239946"/>
            <a:chOff x="0" y="0"/>
            <a:chExt cx="812800" cy="812800"/>
          </a:xfrm>
        </p:grpSpPr>
        <p:sp>
          <p:nvSpPr>
            <p:cNvPr id="419" name="Google Shape;41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005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9"/>
          <p:cNvSpPr/>
          <p:nvPr/>
        </p:nvSpPr>
        <p:spPr>
          <a:xfrm>
            <a:off x="4332955" y="1858678"/>
            <a:ext cx="1032687" cy="673432"/>
          </a:xfrm>
          <a:custGeom>
            <a:rect b="b" l="l" r="r" t="t"/>
            <a:pathLst>
              <a:path extrusionOk="0" h="673432" w="1032687">
                <a:moveTo>
                  <a:pt x="0" y="0"/>
                </a:moveTo>
                <a:lnTo>
                  <a:pt x="1032687" y="0"/>
                </a:lnTo>
                <a:lnTo>
                  <a:pt x="1032687" y="673433"/>
                </a:lnTo>
                <a:lnTo>
                  <a:pt x="0" y="673433"/>
                </a:lnTo>
                <a:lnTo>
                  <a:pt x="0" y="0"/>
                </a:lnTo>
                <a:close/>
              </a:path>
            </a:pathLst>
          </a:custGeom>
          <a:blipFill rotWithShape="1">
            <a:blip r:embed="rId3">
              <a:alphaModFix/>
            </a:blip>
            <a:stretch>
              <a:fillRect b="0" l="0" r="0" t="0"/>
            </a:stretch>
          </a:blipFill>
          <a:ln>
            <a:noFill/>
          </a:ln>
        </p:spPr>
      </p:sp>
      <p:sp>
        <p:nvSpPr>
          <p:cNvPr id="422" name="Google Shape;422;p9"/>
          <p:cNvSpPr txBox="1"/>
          <p:nvPr/>
        </p:nvSpPr>
        <p:spPr>
          <a:xfrm>
            <a:off x="9792938" y="1492622"/>
            <a:ext cx="7458511" cy="1312450"/>
          </a:xfrm>
          <a:prstGeom prst="rect">
            <a:avLst/>
          </a:prstGeom>
          <a:noFill/>
          <a:ln>
            <a:noFill/>
          </a:ln>
        </p:spPr>
        <p:txBody>
          <a:bodyPr anchorCtr="0" anchor="t" bIns="0" lIns="0" spcFirstLastPara="1" rIns="0" wrap="square" tIns="0">
            <a:spAutoFit/>
          </a:bodyPr>
          <a:lstStyle/>
          <a:p>
            <a:pPr indent="0" lvl="0" marL="0" marR="0" rtl="0" algn="r">
              <a:lnSpc>
                <a:spcPct val="93006"/>
              </a:lnSpc>
              <a:spcBef>
                <a:spcPts val="0"/>
              </a:spcBef>
              <a:spcAft>
                <a:spcPts val="0"/>
              </a:spcAft>
              <a:buNone/>
            </a:pPr>
            <a:r>
              <a:rPr b="1" i="0" lang="en-US" sz="5219" u="none" cap="none" strike="noStrike">
                <a:solidFill>
                  <a:srgbClr val="004AAD"/>
                </a:solidFill>
                <a:latin typeface="Poppins"/>
                <a:ea typeface="Poppins"/>
                <a:cs typeface="Poppins"/>
                <a:sym typeface="Poppins"/>
              </a:rPr>
              <a:t>BUSINESS CONTINUITY PLAN ESSENTIALS</a:t>
            </a:r>
            <a:endParaRPr/>
          </a:p>
        </p:txBody>
      </p:sp>
      <p:sp>
        <p:nvSpPr>
          <p:cNvPr id="423" name="Google Shape;423;p9"/>
          <p:cNvSpPr txBox="1"/>
          <p:nvPr/>
        </p:nvSpPr>
        <p:spPr>
          <a:xfrm>
            <a:off x="11288217" y="3369812"/>
            <a:ext cx="5971083" cy="5848350"/>
          </a:xfrm>
          <a:prstGeom prst="rect">
            <a:avLst/>
          </a:prstGeom>
          <a:noFill/>
          <a:ln>
            <a:noFill/>
          </a:ln>
        </p:spPr>
        <p:txBody>
          <a:bodyPr anchorCtr="0" anchor="t" bIns="0" lIns="0" spcFirstLastPara="1" rIns="0" wrap="square" tIns="0">
            <a:spAutoFit/>
          </a:bodyPr>
          <a:lstStyle/>
          <a:p>
            <a:pPr indent="-269876" lvl="1" marL="539751" marR="0" rtl="0" algn="l">
              <a:lnSpc>
                <a:spcPct val="123000"/>
              </a:lnSpc>
              <a:spcBef>
                <a:spcPts val="0"/>
              </a:spcBef>
              <a:spcAft>
                <a:spcPts val="0"/>
              </a:spcAft>
              <a:buClr>
                <a:srgbClr val="000000"/>
              </a:buClr>
              <a:buSzPts val="2500"/>
              <a:buFont typeface="Arial"/>
              <a:buChar char="•"/>
            </a:pPr>
            <a:r>
              <a:rPr b="0" i="0" lang="en-US" sz="2500" u="none" cap="none" strike="noStrike">
                <a:solidFill>
                  <a:srgbClr val="000000"/>
                </a:solidFill>
                <a:latin typeface="Montserrat"/>
                <a:ea typeface="Montserrat"/>
                <a:cs typeface="Montserrat"/>
                <a:sym typeface="Montserrat"/>
              </a:rPr>
              <a:t>In line with Preparedness and Response Plan to the emergency, crisis, disaster or outbreak</a:t>
            </a:r>
            <a:endParaRPr/>
          </a:p>
          <a:p>
            <a:pPr indent="-269876" lvl="1" marL="539751" marR="0" rtl="0" algn="l">
              <a:lnSpc>
                <a:spcPct val="123000"/>
              </a:lnSpc>
              <a:spcBef>
                <a:spcPts val="0"/>
              </a:spcBef>
              <a:spcAft>
                <a:spcPts val="0"/>
              </a:spcAft>
              <a:buClr>
                <a:srgbClr val="000000"/>
              </a:buClr>
              <a:buSzPts val="2500"/>
              <a:buFont typeface="Arial"/>
              <a:buChar char="•"/>
            </a:pPr>
            <a:r>
              <a:rPr b="0" i="0" lang="en-US" sz="2500" u="none" cap="none" strike="noStrike">
                <a:solidFill>
                  <a:srgbClr val="000000"/>
                </a:solidFill>
                <a:latin typeface="Montserrat"/>
                <a:ea typeface="Montserrat"/>
                <a:cs typeface="Montserrat"/>
                <a:sym typeface="Montserrat"/>
              </a:rPr>
              <a:t>More details on the service continuity plan: Contingency Plan/ emergency plan to continue the patient care </a:t>
            </a:r>
            <a:endParaRPr/>
          </a:p>
          <a:p>
            <a:pPr indent="-269876" lvl="1" marL="539751" marR="0" rtl="0" algn="l">
              <a:lnSpc>
                <a:spcPct val="123000"/>
              </a:lnSpc>
              <a:spcBef>
                <a:spcPts val="0"/>
              </a:spcBef>
              <a:spcAft>
                <a:spcPts val="0"/>
              </a:spcAft>
              <a:buClr>
                <a:srgbClr val="000000"/>
              </a:buClr>
              <a:buSzPts val="2500"/>
              <a:buFont typeface="Arial"/>
              <a:buChar char="•"/>
            </a:pPr>
            <a:r>
              <a:rPr b="0" i="0" lang="en-US" sz="2500" u="none" cap="none" strike="noStrike">
                <a:solidFill>
                  <a:srgbClr val="000000"/>
                </a:solidFill>
                <a:latin typeface="Montserrat"/>
                <a:ea typeface="Montserrat"/>
                <a:cs typeface="Montserrat"/>
                <a:sym typeface="Montserrat"/>
              </a:rPr>
              <a:t>To maintain critical emergency functions during service disruptions. </a:t>
            </a:r>
            <a:endParaRPr/>
          </a:p>
          <a:p>
            <a:pPr indent="-269876" lvl="1" marL="539751" marR="0" rtl="0" algn="l">
              <a:lnSpc>
                <a:spcPct val="123000"/>
              </a:lnSpc>
              <a:spcBef>
                <a:spcPts val="0"/>
              </a:spcBef>
              <a:spcAft>
                <a:spcPts val="0"/>
              </a:spcAft>
              <a:buClr>
                <a:srgbClr val="000000"/>
              </a:buClr>
              <a:buSzPts val="2500"/>
              <a:buFont typeface="Arial"/>
              <a:buChar char="•"/>
            </a:pPr>
            <a:r>
              <a:rPr b="0" i="0" lang="en-US" sz="2500" u="none" cap="none" strike="noStrike">
                <a:solidFill>
                  <a:srgbClr val="000000"/>
                </a:solidFill>
                <a:latin typeface="Montserrat"/>
                <a:ea typeface="Montserrat"/>
                <a:cs typeface="Montserrat"/>
                <a:sym typeface="Montserrat"/>
              </a:rPr>
              <a:t>The plan shall be based on service priorities and potential risks, and include key actions, responsible staff, and alternative arrangements to continue care.</a:t>
            </a:r>
            <a:endParaRPr/>
          </a:p>
        </p:txBody>
      </p:sp>
      <p:sp>
        <p:nvSpPr>
          <p:cNvPr id="424" name="Google Shape;424;p9"/>
          <p:cNvSpPr txBox="1"/>
          <p:nvPr/>
        </p:nvSpPr>
        <p:spPr>
          <a:xfrm>
            <a:off x="1727848" y="2244039"/>
            <a:ext cx="1691765" cy="554483"/>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US" sz="2254" u="none" cap="none" strike="noStrike">
                <a:solidFill>
                  <a:srgbClr val="FFFFFF"/>
                </a:solidFill>
                <a:latin typeface="Montserrat"/>
                <a:ea typeface="Montserrat"/>
                <a:cs typeface="Montserrat"/>
                <a:sym typeface="Montserrat"/>
              </a:rPr>
              <a:t>Risk Register</a:t>
            </a:r>
            <a:endParaRPr/>
          </a:p>
        </p:txBody>
      </p:sp>
      <p:sp>
        <p:nvSpPr>
          <p:cNvPr id="425" name="Google Shape;425;p9"/>
          <p:cNvSpPr txBox="1"/>
          <p:nvPr/>
        </p:nvSpPr>
        <p:spPr>
          <a:xfrm>
            <a:off x="6372734" y="2077351"/>
            <a:ext cx="1691765" cy="821183"/>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US" sz="2254" u="none" cap="none" strike="noStrike">
                <a:solidFill>
                  <a:srgbClr val="FFFFFF"/>
                </a:solidFill>
                <a:latin typeface="Montserrat"/>
                <a:ea typeface="Montserrat"/>
                <a:cs typeface="Montserrat"/>
                <a:sym typeface="Montserrat"/>
              </a:rPr>
              <a:t>Business Impact Analysis</a:t>
            </a:r>
            <a:endParaRPr/>
          </a:p>
        </p:txBody>
      </p:sp>
      <p:sp>
        <p:nvSpPr>
          <p:cNvPr id="426" name="Google Shape;426;p9"/>
          <p:cNvSpPr txBox="1"/>
          <p:nvPr/>
        </p:nvSpPr>
        <p:spPr>
          <a:xfrm>
            <a:off x="1346837" y="7413199"/>
            <a:ext cx="2328039" cy="554483"/>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US" sz="2254" u="none" cap="none" strike="noStrike">
                <a:solidFill>
                  <a:srgbClr val="FFFFFF"/>
                </a:solidFill>
                <a:latin typeface="Montserrat"/>
                <a:ea typeface="Montserrat"/>
                <a:cs typeface="Montserrat"/>
                <a:sym typeface="Montserrat"/>
              </a:rPr>
              <a:t>Alternative Arrangements</a:t>
            </a:r>
            <a:endParaRPr/>
          </a:p>
        </p:txBody>
      </p:sp>
      <p:sp>
        <p:nvSpPr>
          <p:cNvPr id="427" name="Google Shape;427;p9"/>
          <p:cNvSpPr txBox="1"/>
          <p:nvPr/>
        </p:nvSpPr>
        <p:spPr>
          <a:xfrm>
            <a:off x="6172815" y="7284821"/>
            <a:ext cx="1965856" cy="554483"/>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US" sz="2254" u="none" cap="none" strike="noStrike">
                <a:solidFill>
                  <a:srgbClr val="FFFFFF"/>
                </a:solidFill>
                <a:latin typeface="Montserrat"/>
                <a:ea typeface="Montserrat"/>
                <a:cs typeface="Montserrat"/>
                <a:sym typeface="Montserrat"/>
              </a:rPr>
              <a:t>Drills &amp; Testing</a:t>
            </a:r>
            <a:endParaRPr/>
          </a:p>
        </p:txBody>
      </p:sp>
      <p:sp>
        <p:nvSpPr>
          <p:cNvPr id="428" name="Google Shape;428;p9"/>
          <p:cNvSpPr txBox="1"/>
          <p:nvPr/>
        </p:nvSpPr>
        <p:spPr>
          <a:xfrm>
            <a:off x="4036238" y="4807564"/>
            <a:ext cx="1594122" cy="415010"/>
          </a:xfrm>
          <a:prstGeom prst="rect">
            <a:avLst/>
          </a:prstGeom>
          <a:noFill/>
          <a:ln>
            <a:noFill/>
          </a:ln>
        </p:spPr>
        <p:txBody>
          <a:bodyPr anchorCtr="0" anchor="t" bIns="0" lIns="0" spcFirstLastPara="1" rIns="0" wrap="square" tIns="0">
            <a:spAutoFit/>
          </a:bodyPr>
          <a:lstStyle/>
          <a:p>
            <a:pPr indent="0" lvl="0" marL="0" marR="0" rtl="0" algn="ctr">
              <a:lnSpc>
                <a:spcPct val="95982"/>
              </a:lnSpc>
              <a:spcBef>
                <a:spcPts val="0"/>
              </a:spcBef>
              <a:spcAft>
                <a:spcPts val="0"/>
              </a:spcAft>
              <a:buNone/>
            </a:pPr>
            <a:r>
              <a:rPr b="1" i="0" lang="en-US" sz="3186" u="none" cap="none" strike="noStrike">
                <a:solidFill>
                  <a:srgbClr val="004AAD"/>
                </a:solidFill>
                <a:latin typeface="Montserrat"/>
                <a:ea typeface="Montserrat"/>
                <a:cs typeface="Montserrat"/>
                <a:sym typeface="Montserrat"/>
              </a:rPr>
              <a:t>BCM</a:t>
            </a:r>
            <a:endParaRPr/>
          </a:p>
        </p:txBody>
      </p:sp>
      <p:sp>
        <p:nvSpPr>
          <p:cNvPr id="429" name="Google Shape;429;p9"/>
          <p:cNvSpPr/>
          <p:nvPr/>
        </p:nvSpPr>
        <p:spPr>
          <a:xfrm>
            <a:off x="6913535" y="4644818"/>
            <a:ext cx="702230" cy="1006288"/>
          </a:xfrm>
          <a:custGeom>
            <a:rect b="b" l="l" r="r" t="t"/>
            <a:pathLst>
              <a:path extrusionOk="0" h="1006288" w="702230">
                <a:moveTo>
                  <a:pt x="0" y="0"/>
                </a:moveTo>
                <a:lnTo>
                  <a:pt x="702230" y="0"/>
                </a:lnTo>
                <a:lnTo>
                  <a:pt x="702230" y="1006288"/>
                </a:lnTo>
                <a:lnTo>
                  <a:pt x="0" y="1006288"/>
                </a:lnTo>
                <a:lnTo>
                  <a:pt x="0" y="0"/>
                </a:lnTo>
                <a:close/>
              </a:path>
            </a:pathLst>
          </a:custGeom>
          <a:blipFill rotWithShape="1">
            <a:blip r:embed="rId4">
              <a:alphaModFix/>
            </a:blip>
            <a:stretch>
              <a:fillRect b="0" l="0" r="0" t="0"/>
            </a:stretch>
          </a:blipFill>
          <a:ln>
            <a:noFill/>
          </a:ln>
        </p:spPr>
      </p:sp>
      <p:sp>
        <p:nvSpPr>
          <p:cNvPr id="430" name="Google Shape;430;p9"/>
          <p:cNvSpPr/>
          <p:nvPr/>
        </p:nvSpPr>
        <p:spPr>
          <a:xfrm>
            <a:off x="4502366" y="7491407"/>
            <a:ext cx="756849" cy="684566"/>
          </a:xfrm>
          <a:custGeom>
            <a:rect b="b" l="l" r="r" t="t"/>
            <a:pathLst>
              <a:path extrusionOk="0" h="684566" w="756849">
                <a:moveTo>
                  <a:pt x="0" y="0"/>
                </a:moveTo>
                <a:lnTo>
                  <a:pt x="756849" y="0"/>
                </a:lnTo>
                <a:lnTo>
                  <a:pt x="756849" y="684565"/>
                </a:lnTo>
                <a:lnTo>
                  <a:pt x="0" y="684565"/>
                </a:lnTo>
                <a:lnTo>
                  <a:pt x="0" y="0"/>
                </a:lnTo>
                <a:close/>
              </a:path>
            </a:pathLst>
          </a:custGeom>
          <a:blipFill rotWithShape="1">
            <a:blip r:embed="rId5">
              <a:alphaModFix/>
            </a:blip>
            <a:stretch>
              <a:fillRect b="0" l="0" r="0" t="0"/>
            </a:stretch>
          </a:blipFill>
          <a:ln>
            <a:noFill/>
          </a:ln>
        </p:spPr>
      </p:sp>
      <p:sp>
        <p:nvSpPr>
          <p:cNvPr id="431" name="Google Shape;431;p9"/>
          <p:cNvSpPr/>
          <p:nvPr/>
        </p:nvSpPr>
        <p:spPr>
          <a:xfrm>
            <a:off x="2050073" y="4829708"/>
            <a:ext cx="810789" cy="579791"/>
          </a:xfrm>
          <a:custGeom>
            <a:rect b="b" l="l" r="r" t="t"/>
            <a:pathLst>
              <a:path extrusionOk="0" h="579791" w="810789">
                <a:moveTo>
                  <a:pt x="0" y="0"/>
                </a:moveTo>
                <a:lnTo>
                  <a:pt x="810789" y="0"/>
                </a:lnTo>
                <a:lnTo>
                  <a:pt x="810789" y="579790"/>
                </a:lnTo>
                <a:lnTo>
                  <a:pt x="0" y="579790"/>
                </a:lnTo>
                <a:lnTo>
                  <a:pt x="0" y="0"/>
                </a:lnTo>
                <a:close/>
              </a:path>
            </a:pathLst>
          </a:custGeom>
          <a:blipFill rotWithShape="1">
            <a:blip r:embed="rId6">
              <a:alphaModFix/>
            </a:blip>
            <a:stretch>
              <a:fillRect b="0" l="0" r="0" t="0"/>
            </a:stretch>
          </a:blipFill>
          <a:ln>
            <a:noFill/>
          </a:ln>
        </p:spPr>
      </p:sp>
      <p:grpSp>
        <p:nvGrpSpPr>
          <p:cNvPr id="432" name="Google Shape;432;p9"/>
          <p:cNvGrpSpPr/>
          <p:nvPr/>
        </p:nvGrpSpPr>
        <p:grpSpPr>
          <a:xfrm>
            <a:off x="9123674" y="6732162"/>
            <a:ext cx="1383493" cy="1383493"/>
            <a:chOff x="0" y="0"/>
            <a:chExt cx="812800" cy="812800"/>
          </a:xfrm>
        </p:grpSpPr>
        <p:sp>
          <p:nvSpPr>
            <p:cNvPr id="433" name="Google Shape;43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9019"/>
                  </a:srgbClr>
                </a:gs>
                <a:gs pos="100000">
                  <a:srgbClr val="D9D9D9">
                    <a:alpha val="9019"/>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