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10287000" cx="18288000"/>
  <p:notesSz cx="6858000" cy="9144000"/>
  <p:embeddedFontLst>
    <p:embeddedFont>
      <p:font typeface="Roboto"/>
      <p:regular r:id="rId34"/>
      <p:bold r:id="rId35"/>
      <p:italic r:id="rId36"/>
      <p:boldItalic r:id="rId37"/>
    </p:embeddedFont>
    <p:embeddedFont>
      <p:font typeface="Montserrat"/>
      <p:bold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40" roundtripDataSignature="AMtx7mjlc2vGEpj0+rm+vPDhNTJ8VSacA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oboto-bold.fntdata"/><Relationship Id="rId12" Type="http://schemas.openxmlformats.org/officeDocument/2006/relationships/slide" Target="slides/slide7.xml"/><Relationship Id="rId34" Type="http://schemas.openxmlformats.org/officeDocument/2006/relationships/font" Target="fonts/Roboto-regular.fntdata"/><Relationship Id="rId15" Type="http://schemas.openxmlformats.org/officeDocument/2006/relationships/slide" Target="slides/slide10.xml"/><Relationship Id="rId37" Type="http://schemas.openxmlformats.org/officeDocument/2006/relationships/font" Target="fonts/Roboto-boldItalic.fntdata"/><Relationship Id="rId14" Type="http://schemas.openxmlformats.org/officeDocument/2006/relationships/slide" Target="slides/slide9.xml"/><Relationship Id="rId36" Type="http://schemas.openxmlformats.org/officeDocument/2006/relationships/font" Target="fonts/Roboto-italic.fntdata"/><Relationship Id="rId17" Type="http://schemas.openxmlformats.org/officeDocument/2006/relationships/slide" Target="slides/slide12.xml"/><Relationship Id="rId39" Type="http://schemas.openxmlformats.org/officeDocument/2006/relationships/font" Target="fonts/Montserrat-boldItalic.fntdata"/><Relationship Id="rId16" Type="http://schemas.openxmlformats.org/officeDocument/2006/relationships/slide" Target="slides/slide11.xml"/><Relationship Id="rId38" Type="http://schemas.openxmlformats.org/officeDocument/2006/relationships/font" Target="fonts/Montserrat-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39"/>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40"/>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40"/>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1"/>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3"/>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3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5"/>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35"/>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35"/>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35"/>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37"/>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37"/>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37"/>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8"/>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38"/>
          <p:cNvSpPr/>
          <p:nvPr>
            <p:ph idx="2" type="pic"/>
          </p:nvPr>
        </p:nvSpPr>
        <p:spPr>
          <a:xfrm>
            <a:off x="1792288" y="612775"/>
            <a:ext cx="5486400" cy="4114800"/>
          </a:xfrm>
          <a:prstGeom prst="rect">
            <a:avLst/>
          </a:prstGeom>
          <a:noFill/>
          <a:ln>
            <a:noFill/>
          </a:ln>
        </p:spPr>
      </p:sp>
      <p:sp>
        <p:nvSpPr>
          <p:cNvPr id="64" name="Google Shape;64;p38"/>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8.png"/><Relationship Id="rId5" Type="http://schemas.openxmlformats.org/officeDocument/2006/relationships/image" Target="../media/image28.png"/><Relationship Id="rId6"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6.png"/><Relationship Id="rId4" Type="http://schemas.openxmlformats.org/officeDocument/2006/relationships/image" Target="../media/image34.png"/><Relationship Id="rId5"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1.png"/><Relationship Id="rId4" Type="http://schemas.openxmlformats.org/officeDocument/2006/relationships/image" Target="../media/image45.png"/><Relationship Id="rId5"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0.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666" l="0" r="0" t="-666"/>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85" name="Google Shape;85;p1"/>
          <p:cNvGrpSpPr/>
          <p:nvPr/>
        </p:nvGrpSpPr>
        <p:grpSpPr>
          <a:xfrm>
            <a:off x="1028699" y="5689707"/>
            <a:ext cx="4462497" cy="1088341"/>
            <a:chOff x="0" y="-38100"/>
            <a:chExt cx="1186245" cy="314719"/>
          </a:xfrm>
        </p:grpSpPr>
        <p:sp>
          <p:nvSpPr>
            <p:cNvPr id="86" name="Google Shape;86;p1"/>
            <p:cNvSpPr/>
            <p:nvPr/>
          </p:nvSpPr>
          <p:spPr>
            <a:xfrm>
              <a:off x="0" y="0"/>
              <a:ext cx="1186245" cy="276619"/>
            </a:xfrm>
            <a:custGeom>
              <a:rect b="b" l="l" r="r" t="t"/>
              <a:pathLst>
                <a:path extrusionOk="0" h="276619" w="1186245">
                  <a:moveTo>
                    <a:pt x="0" y="0"/>
                  </a:moveTo>
                  <a:lnTo>
                    <a:pt x="1186245" y="0"/>
                  </a:lnTo>
                  <a:lnTo>
                    <a:pt x="1186245" y="276619"/>
                  </a:lnTo>
                  <a:lnTo>
                    <a:pt x="0" y="276619"/>
                  </a:lnTo>
                  <a:close/>
                </a:path>
              </a:pathLst>
            </a:custGeom>
            <a:solidFill>
              <a:srgbClr val="3F88FF"/>
            </a:solidFill>
            <a:ln>
              <a:noFill/>
            </a:ln>
          </p:spPr>
        </p:sp>
        <p:sp>
          <p:nvSpPr>
            <p:cNvPr id="87" name="Google Shape;87;p1"/>
            <p:cNvSpPr txBox="1"/>
            <p:nvPr/>
          </p:nvSpPr>
          <p:spPr>
            <a:xfrm>
              <a:off x="0" y="-38100"/>
              <a:ext cx="1186245" cy="3147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8" name="Google Shape;88;p1"/>
          <p:cNvGrpSpPr/>
          <p:nvPr/>
        </p:nvGrpSpPr>
        <p:grpSpPr>
          <a:xfrm>
            <a:off x="1028700" y="8035426"/>
            <a:ext cx="6200656" cy="1230191"/>
            <a:chOff x="0" y="-38100"/>
            <a:chExt cx="1909099" cy="378759"/>
          </a:xfrm>
        </p:grpSpPr>
        <p:sp>
          <p:nvSpPr>
            <p:cNvPr id="89" name="Google Shape;89;p1"/>
            <p:cNvSpPr/>
            <p:nvPr/>
          </p:nvSpPr>
          <p:spPr>
            <a:xfrm>
              <a:off x="0" y="0"/>
              <a:ext cx="1909099" cy="340659"/>
            </a:xfrm>
            <a:custGeom>
              <a:rect b="b" l="l" r="r" t="t"/>
              <a:pathLst>
                <a:path extrusionOk="0" h="340659" w="1909099">
                  <a:moveTo>
                    <a:pt x="0" y="0"/>
                  </a:moveTo>
                  <a:lnTo>
                    <a:pt x="1909099" y="0"/>
                  </a:lnTo>
                  <a:lnTo>
                    <a:pt x="1909099" y="340659"/>
                  </a:lnTo>
                  <a:lnTo>
                    <a:pt x="0" y="340659"/>
                  </a:lnTo>
                  <a:close/>
                </a:path>
              </a:pathLst>
            </a:custGeom>
            <a:noFill/>
            <a:ln cap="sq" cmpd="sng" w="19050">
              <a:solidFill>
                <a:srgbClr val="FFFFFF"/>
              </a:solidFill>
              <a:prstDash val="solid"/>
              <a:miter lim="8000"/>
              <a:headEnd len="sm" w="sm" type="none"/>
              <a:tailEnd len="sm" w="sm" type="none"/>
            </a:ln>
          </p:spPr>
        </p:sp>
        <p:sp>
          <p:nvSpPr>
            <p:cNvPr id="90" name="Google Shape;90;p1"/>
            <p:cNvSpPr txBox="1"/>
            <p:nvPr/>
          </p:nvSpPr>
          <p:spPr>
            <a:xfrm>
              <a:off x="0" y="-38100"/>
              <a:ext cx="1909099" cy="37875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1" name="Google Shape;91;p1"/>
          <p:cNvSpPr txBox="1"/>
          <p:nvPr/>
        </p:nvSpPr>
        <p:spPr>
          <a:xfrm>
            <a:off x="1164349" y="8373428"/>
            <a:ext cx="2863689" cy="290195"/>
          </a:xfrm>
          <a:prstGeom prst="rect">
            <a:avLst/>
          </a:prstGeom>
          <a:noFill/>
          <a:ln>
            <a:noFill/>
          </a:ln>
        </p:spPr>
        <p:txBody>
          <a:bodyPr anchorCtr="0" anchor="t" bIns="0" lIns="0" spcFirstLastPara="1" rIns="0" wrap="square" tIns="0">
            <a:spAutoFit/>
          </a:bodyPr>
          <a:lstStyle/>
          <a:p>
            <a:pPr indent="0" lvl="0" marL="0" marR="0" rtl="0" algn="l">
              <a:lnSpc>
                <a:spcPct val="140023"/>
              </a:lnSpc>
              <a:spcBef>
                <a:spcPts val="0"/>
              </a:spcBef>
              <a:spcAft>
                <a:spcPts val="0"/>
              </a:spcAft>
              <a:buNone/>
            </a:pPr>
            <a:r>
              <a:rPr lang="en-US" sz="1699">
                <a:solidFill>
                  <a:srgbClr val="FFFFFF"/>
                </a:solidFill>
                <a:latin typeface="Roboto"/>
                <a:ea typeface="Roboto"/>
                <a:cs typeface="Roboto"/>
                <a:sym typeface="Roboto"/>
              </a:rPr>
              <a:t>Presented By</a:t>
            </a:r>
            <a:endParaRPr/>
          </a:p>
        </p:txBody>
      </p:sp>
      <p:sp>
        <p:nvSpPr>
          <p:cNvPr id="92" name="Google Shape;92;p1"/>
          <p:cNvSpPr txBox="1"/>
          <p:nvPr/>
        </p:nvSpPr>
        <p:spPr>
          <a:xfrm>
            <a:off x="1164349" y="8677497"/>
            <a:ext cx="2863689" cy="324928"/>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1" lang="en-US" sz="1832">
                <a:solidFill>
                  <a:srgbClr val="3F88FF"/>
                </a:solidFill>
                <a:latin typeface="Roboto"/>
                <a:ea typeface="Roboto"/>
                <a:cs typeface="Roboto"/>
                <a:sym typeface="Roboto"/>
              </a:rPr>
              <a:t>Dr. Selahudeen Abd Aziz</a:t>
            </a:r>
            <a:endParaRPr/>
          </a:p>
        </p:txBody>
      </p:sp>
      <p:cxnSp>
        <p:nvCxnSpPr>
          <p:cNvPr id="93" name="Google Shape;93;p1"/>
          <p:cNvCxnSpPr/>
          <p:nvPr/>
        </p:nvCxnSpPr>
        <p:spPr>
          <a:xfrm>
            <a:off x="4028038" y="8159173"/>
            <a:ext cx="0" cy="1091839"/>
          </a:xfrm>
          <a:prstGeom prst="straightConnector1">
            <a:avLst/>
          </a:prstGeom>
          <a:noFill/>
          <a:ln cap="flat" cmpd="sng" w="19050">
            <a:solidFill>
              <a:srgbClr val="FFFFFF"/>
            </a:solidFill>
            <a:prstDash val="solid"/>
            <a:round/>
            <a:headEnd len="sm" w="sm" type="none"/>
            <a:tailEnd len="sm" w="sm" type="none"/>
          </a:ln>
        </p:spPr>
      </p:cxnSp>
      <p:grpSp>
        <p:nvGrpSpPr>
          <p:cNvPr id="94" name="Google Shape;94;p1"/>
          <p:cNvGrpSpPr/>
          <p:nvPr/>
        </p:nvGrpSpPr>
        <p:grpSpPr>
          <a:xfrm>
            <a:off x="10364941" y="5640636"/>
            <a:ext cx="4114800" cy="4646364"/>
            <a:chOff x="0" y="-47625"/>
            <a:chExt cx="1083733" cy="1223734"/>
          </a:xfrm>
        </p:grpSpPr>
        <p:sp>
          <p:nvSpPr>
            <p:cNvPr id="95" name="Google Shape;95;p1"/>
            <p:cNvSpPr/>
            <p:nvPr/>
          </p:nvSpPr>
          <p:spPr>
            <a:xfrm>
              <a:off x="0" y="0"/>
              <a:ext cx="1083733" cy="1176109"/>
            </a:xfrm>
            <a:custGeom>
              <a:rect b="b" l="l" r="r" t="t"/>
              <a:pathLst>
                <a:path extrusionOk="0" h="1176109" w="1083733">
                  <a:moveTo>
                    <a:pt x="0" y="0"/>
                  </a:moveTo>
                  <a:lnTo>
                    <a:pt x="1083733" y="0"/>
                  </a:lnTo>
                  <a:lnTo>
                    <a:pt x="1083733" y="1176109"/>
                  </a:lnTo>
                  <a:lnTo>
                    <a:pt x="0" y="1176109"/>
                  </a:lnTo>
                  <a:close/>
                </a:path>
              </a:pathLst>
            </a:custGeom>
            <a:solidFill>
              <a:srgbClr val="3F88FF"/>
            </a:solidFill>
            <a:ln>
              <a:noFill/>
            </a:ln>
          </p:spPr>
        </p:sp>
        <p:sp>
          <p:nvSpPr>
            <p:cNvPr id="96" name="Google Shape;96;p1"/>
            <p:cNvSpPr txBox="1"/>
            <p:nvPr/>
          </p:nvSpPr>
          <p:spPr>
            <a:xfrm>
              <a:off x="0" y="-47625"/>
              <a:ext cx="1083733" cy="1223734"/>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7" name="Google Shape;97;p1"/>
          <p:cNvSpPr/>
          <p:nvPr/>
        </p:nvSpPr>
        <p:spPr>
          <a:xfrm>
            <a:off x="13165810" y="0"/>
            <a:ext cx="5122190" cy="6806623"/>
          </a:xfrm>
          <a:custGeom>
            <a:rect b="b" l="l" r="r" t="t"/>
            <a:pathLst>
              <a:path extrusionOk="0" h="1054524" w="793561">
                <a:moveTo>
                  <a:pt x="0" y="0"/>
                </a:moveTo>
                <a:lnTo>
                  <a:pt x="793561" y="0"/>
                </a:lnTo>
                <a:lnTo>
                  <a:pt x="793561" y="1054524"/>
                </a:lnTo>
                <a:lnTo>
                  <a:pt x="0" y="1054524"/>
                </a:lnTo>
                <a:close/>
              </a:path>
            </a:pathLst>
          </a:custGeom>
          <a:blipFill rotWithShape="1">
            <a:blip r:embed="rId4">
              <a:alphaModFix/>
            </a:blip>
            <a:stretch>
              <a:fillRect b="-421" l="0" r="0" t="-421"/>
            </a:stretch>
          </a:blipFill>
          <a:ln>
            <a:noFill/>
          </a:ln>
        </p:spPr>
      </p:sp>
      <p:sp>
        <p:nvSpPr>
          <p:cNvPr id="98" name="Google Shape;98;p1"/>
          <p:cNvSpPr/>
          <p:nvPr/>
        </p:nvSpPr>
        <p:spPr>
          <a:xfrm>
            <a:off x="12287449" y="2264176"/>
            <a:ext cx="4738907" cy="6147352"/>
          </a:xfrm>
          <a:custGeom>
            <a:rect b="b" l="l" r="r" t="t"/>
            <a:pathLst>
              <a:path extrusionOk="0" h="952386" w="734181">
                <a:moveTo>
                  <a:pt x="0" y="0"/>
                </a:moveTo>
                <a:lnTo>
                  <a:pt x="734181" y="0"/>
                </a:lnTo>
                <a:lnTo>
                  <a:pt x="734181" y="952386"/>
                </a:lnTo>
                <a:lnTo>
                  <a:pt x="0" y="952386"/>
                </a:lnTo>
                <a:close/>
              </a:path>
            </a:pathLst>
          </a:custGeom>
          <a:blipFill rotWithShape="1">
            <a:blip r:embed="rId5">
              <a:alphaModFix/>
            </a:blip>
            <a:stretch>
              <a:fillRect b="0" l="-14859" r="-14859" t="0"/>
            </a:stretch>
          </a:blipFill>
          <a:ln>
            <a:noFill/>
          </a:ln>
        </p:spPr>
      </p:sp>
      <p:sp>
        <p:nvSpPr>
          <p:cNvPr id="99" name="Google Shape;99;p1"/>
          <p:cNvSpPr/>
          <p:nvPr/>
        </p:nvSpPr>
        <p:spPr>
          <a:xfrm>
            <a:off x="9243782" y="1264781"/>
            <a:ext cx="1842887" cy="770343"/>
          </a:xfrm>
          <a:custGeom>
            <a:rect b="b" l="l" r="r" t="t"/>
            <a:pathLst>
              <a:path extrusionOk="0" h="770343" w="1842887">
                <a:moveTo>
                  <a:pt x="0" y="0"/>
                </a:moveTo>
                <a:lnTo>
                  <a:pt x="1842887" y="0"/>
                </a:lnTo>
                <a:lnTo>
                  <a:pt x="1842887" y="770343"/>
                </a:lnTo>
                <a:lnTo>
                  <a:pt x="0" y="770343"/>
                </a:lnTo>
                <a:lnTo>
                  <a:pt x="0" y="0"/>
                </a:lnTo>
                <a:close/>
              </a:path>
            </a:pathLst>
          </a:custGeom>
          <a:noFill/>
          <a:ln>
            <a:noFill/>
          </a:ln>
        </p:spPr>
      </p:sp>
      <p:sp>
        <p:nvSpPr>
          <p:cNvPr id="100" name="Google Shape;100;p1"/>
          <p:cNvSpPr/>
          <p:nvPr/>
        </p:nvSpPr>
        <p:spPr>
          <a:xfrm>
            <a:off x="16247624" y="8206557"/>
            <a:ext cx="1011676" cy="1011676"/>
          </a:xfrm>
          <a:custGeom>
            <a:rect b="b" l="l" r="r" t="t"/>
            <a:pathLst>
              <a:path extrusionOk="0" h="1011676" w="1011676">
                <a:moveTo>
                  <a:pt x="0" y="0"/>
                </a:moveTo>
                <a:lnTo>
                  <a:pt x="1011676" y="0"/>
                </a:lnTo>
                <a:lnTo>
                  <a:pt x="1011676" y="1011676"/>
                </a:lnTo>
                <a:lnTo>
                  <a:pt x="0" y="1011676"/>
                </a:lnTo>
                <a:lnTo>
                  <a:pt x="0" y="0"/>
                </a:lnTo>
                <a:close/>
              </a:path>
            </a:pathLst>
          </a:custGeom>
          <a:noFill/>
          <a:ln>
            <a:noFill/>
          </a:ln>
        </p:spPr>
      </p:sp>
      <p:sp>
        <p:nvSpPr>
          <p:cNvPr id="101" name="Google Shape;101;p1"/>
          <p:cNvSpPr/>
          <p:nvPr/>
        </p:nvSpPr>
        <p:spPr>
          <a:xfrm>
            <a:off x="4417546" y="8232011"/>
            <a:ext cx="2197709" cy="986222"/>
          </a:xfrm>
          <a:custGeom>
            <a:rect b="b" l="l" r="r" t="t"/>
            <a:pathLst>
              <a:path extrusionOk="0" h="986222" w="2197709">
                <a:moveTo>
                  <a:pt x="0" y="0"/>
                </a:moveTo>
                <a:lnTo>
                  <a:pt x="2197709" y="0"/>
                </a:lnTo>
                <a:lnTo>
                  <a:pt x="2197709" y="986222"/>
                </a:lnTo>
                <a:lnTo>
                  <a:pt x="0" y="986222"/>
                </a:lnTo>
                <a:lnTo>
                  <a:pt x="0" y="0"/>
                </a:lnTo>
                <a:close/>
              </a:path>
            </a:pathLst>
          </a:custGeom>
          <a:blipFill rotWithShape="1">
            <a:blip r:embed="rId6">
              <a:alphaModFix/>
            </a:blip>
            <a:stretch>
              <a:fillRect b="0" l="0" r="0" t="0"/>
            </a:stretch>
          </a:blipFill>
          <a:ln>
            <a:noFill/>
          </a:ln>
        </p:spPr>
      </p:sp>
      <p:sp>
        <p:nvSpPr>
          <p:cNvPr id="102" name="Google Shape;102;p1"/>
          <p:cNvSpPr txBox="1"/>
          <p:nvPr/>
        </p:nvSpPr>
        <p:spPr>
          <a:xfrm>
            <a:off x="1028700" y="2979834"/>
            <a:ext cx="10039479" cy="1085509"/>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lang="en-US" sz="6334">
                <a:solidFill>
                  <a:srgbClr val="FFFFFF"/>
                </a:solidFill>
                <a:latin typeface="Montserrat"/>
                <a:ea typeface="Montserrat"/>
                <a:cs typeface="Montserrat"/>
                <a:sym typeface="Montserrat"/>
              </a:rPr>
              <a:t>OVERVIEW ON MSQH &amp;</a:t>
            </a:r>
            <a:endParaRPr/>
          </a:p>
        </p:txBody>
      </p:sp>
      <p:sp>
        <p:nvSpPr>
          <p:cNvPr id="103" name="Google Shape;103;p1"/>
          <p:cNvSpPr txBox="1"/>
          <p:nvPr/>
        </p:nvSpPr>
        <p:spPr>
          <a:xfrm>
            <a:off x="1028700" y="4164029"/>
            <a:ext cx="10039479" cy="1085509"/>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lang="en-US" sz="6334">
                <a:solidFill>
                  <a:srgbClr val="FFFFFF"/>
                </a:solidFill>
                <a:latin typeface="Montserrat"/>
                <a:ea typeface="Montserrat"/>
                <a:cs typeface="Montserrat"/>
                <a:sym typeface="Montserrat"/>
              </a:rPr>
              <a:t>7TH EDITION</a:t>
            </a:r>
            <a:endParaRPr/>
          </a:p>
        </p:txBody>
      </p:sp>
      <p:sp>
        <p:nvSpPr>
          <p:cNvPr id="104" name="Google Shape;104;p1"/>
          <p:cNvSpPr txBox="1"/>
          <p:nvPr/>
        </p:nvSpPr>
        <p:spPr>
          <a:xfrm>
            <a:off x="1006305" y="5823665"/>
            <a:ext cx="4484892" cy="833909"/>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lang="en-US" sz="4909">
                <a:solidFill>
                  <a:srgbClr val="FFFFFF"/>
                </a:solidFill>
                <a:latin typeface="Montserrat"/>
                <a:ea typeface="Montserrat"/>
                <a:cs typeface="Montserrat"/>
                <a:sym typeface="Montserrat"/>
              </a:rPr>
              <a:t>STANDARDS</a:t>
            </a:r>
            <a:endParaRPr/>
          </a:p>
        </p:txBody>
      </p:sp>
      <p:sp>
        <p:nvSpPr>
          <p:cNvPr id="105" name="Google Shape;105;p1"/>
          <p:cNvSpPr txBox="1"/>
          <p:nvPr/>
        </p:nvSpPr>
        <p:spPr>
          <a:xfrm>
            <a:off x="5724141" y="5861765"/>
            <a:ext cx="3519641" cy="960148"/>
          </a:xfrm>
          <a:prstGeom prst="rect">
            <a:avLst/>
          </a:prstGeom>
          <a:noFill/>
          <a:ln>
            <a:noFill/>
          </a:ln>
        </p:spPr>
        <p:txBody>
          <a:bodyPr anchorCtr="0" anchor="t" bIns="0" lIns="0" spcFirstLastPara="1" rIns="0" wrap="square" tIns="0">
            <a:spAutoFit/>
          </a:bodyPr>
          <a:lstStyle/>
          <a:p>
            <a:pPr indent="0" lvl="0" marL="0" marR="0" rtl="0" algn="l">
              <a:lnSpc>
                <a:spcPct val="139988"/>
              </a:lnSpc>
              <a:spcBef>
                <a:spcPts val="0"/>
              </a:spcBef>
              <a:spcAft>
                <a:spcPts val="0"/>
              </a:spcAft>
              <a:buNone/>
            </a:pPr>
            <a:r>
              <a:rPr lang="en-US" sz="1798">
                <a:solidFill>
                  <a:srgbClr val="FFFFFF"/>
                </a:solidFill>
                <a:latin typeface="Roboto"/>
                <a:ea typeface="Roboto"/>
                <a:cs typeface="Roboto"/>
                <a:sym typeface="Roboto"/>
              </a:rPr>
              <a:t>Introduction to the 7th Edition Service Standards for Healthcare Facilities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840"/>
        </a:solidFill>
      </p:bgPr>
    </p:bg>
    <p:spTree>
      <p:nvGrpSpPr>
        <p:cNvPr id="279" name="Shape 279"/>
        <p:cNvGrpSpPr/>
        <p:nvPr/>
      </p:nvGrpSpPr>
      <p:grpSpPr>
        <a:xfrm>
          <a:off x="0" y="0"/>
          <a:ext cx="0" cy="0"/>
          <a:chOff x="0" y="0"/>
          <a:chExt cx="0" cy="0"/>
        </a:xfrm>
      </p:grpSpPr>
      <p:sp>
        <p:nvSpPr>
          <p:cNvPr id="280" name="Google Shape;280;p10"/>
          <p:cNvSpPr/>
          <p:nvPr/>
        </p:nvSpPr>
        <p:spPr>
          <a:xfrm>
            <a:off x="1028700" y="6190042"/>
            <a:ext cx="17259300" cy="4096958"/>
          </a:xfrm>
          <a:custGeom>
            <a:rect b="b" l="l" r="r" t="t"/>
            <a:pathLst>
              <a:path extrusionOk="0" h="543737" w="2290606">
                <a:moveTo>
                  <a:pt x="0" y="0"/>
                </a:moveTo>
                <a:lnTo>
                  <a:pt x="2290606" y="0"/>
                </a:lnTo>
                <a:lnTo>
                  <a:pt x="2290606" y="543737"/>
                </a:lnTo>
                <a:lnTo>
                  <a:pt x="0" y="543737"/>
                </a:lnTo>
                <a:close/>
              </a:path>
            </a:pathLst>
          </a:custGeom>
          <a:blipFill rotWithShape="1">
            <a:blip r:embed="rId3">
              <a:alphaModFix/>
            </a:blip>
            <a:stretch>
              <a:fillRect b="-70060" l="0" r="0" t="-70060"/>
            </a:stretch>
          </a:blipFill>
          <a:ln>
            <a:noFill/>
          </a:ln>
        </p:spPr>
      </p:sp>
      <p:grpSp>
        <p:nvGrpSpPr>
          <p:cNvPr id="281" name="Google Shape;281;p10"/>
          <p:cNvGrpSpPr/>
          <p:nvPr/>
        </p:nvGrpSpPr>
        <p:grpSpPr>
          <a:xfrm>
            <a:off x="9056853" y="1413290"/>
            <a:ext cx="8047741" cy="7091625"/>
            <a:chOff x="0" y="-47625"/>
            <a:chExt cx="2119570" cy="1867753"/>
          </a:xfrm>
        </p:grpSpPr>
        <p:sp>
          <p:nvSpPr>
            <p:cNvPr id="282" name="Google Shape;282;p10"/>
            <p:cNvSpPr/>
            <p:nvPr/>
          </p:nvSpPr>
          <p:spPr>
            <a:xfrm>
              <a:off x="0" y="0"/>
              <a:ext cx="2119570" cy="1820128"/>
            </a:xfrm>
            <a:custGeom>
              <a:rect b="b" l="l" r="r" t="t"/>
              <a:pathLst>
                <a:path extrusionOk="0" h="1820128" w="2119570">
                  <a:moveTo>
                    <a:pt x="0" y="0"/>
                  </a:moveTo>
                  <a:lnTo>
                    <a:pt x="2119570" y="0"/>
                  </a:lnTo>
                  <a:lnTo>
                    <a:pt x="2119570" y="1820128"/>
                  </a:lnTo>
                  <a:lnTo>
                    <a:pt x="0" y="1820128"/>
                  </a:lnTo>
                  <a:close/>
                </a:path>
              </a:pathLst>
            </a:custGeom>
            <a:solidFill>
              <a:srgbClr val="3F88FF"/>
            </a:solidFill>
            <a:ln>
              <a:noFill/>
            </a:ln>
          </p:spPr>
        </p:sp>
        <p:sp>
          <p:nvSpPr>
            <p:cNvPr id="283" name="Google Shape;283;p10"/>
            <p:cNvSpPr txBox="1"/>
            <p:nvPr/>
          </p:nvSpPr>
          <p:spPr>
            <a:xfrm>
              <a:off x="0" y="-47625"/>
              <a:ext cx="2119570" cy="1867753"/>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84" name="Google Shape;284;p10"/>
          <p:cNvSpPr/>
          <p:nvPr/>
        </p:nvSpPr>
        <p:spPr>
          <a:xfrm>
            <a:off x="16656366" y="494438"/>
            <a:ext cx="1842887" cy="770343"/>
          </a:xfrm>
          <a:custGeom>
            <a:rect b="b" l="l" r="r" t="t"/>
            <a:pathLst>
              <a:path extrusionOk="0" h="770343" w="1842887">
                <a:moveTo>
                  <a:pt x="0" y="0"/>
                </a:moveTo>
                <a:lnTo>
                  <a:pt x="1842887" y="0"/>
                </a:lnTo>
                <a:lnTo>
                  <a:pt x="1842887" y="770343"/>
                </a:lnTo>
                <a:lnTo>
                  <a:pt x="0" y="770343"/>
                </a:lnTo>
                <a:lnTo>
                  <a:pt x="0" y="0"/>
                </a:lnTo>
                <a:close/>
              </a:path>
            </a:pathLst>
          </a:custGeom>
          <a:noFill/>
          <a:ln>
            <a:noFill/>
          </a:ln>
        </p:spPr>
      </p:sp>
      <p:sp>
        <p:nvSpPr>
          <p:cNvPr id="285" name="Google Shape;285;p10"/>
          <p:cNvSpPr/>
          <p:nvPr/>
        </p:nvSpPr>
        <p:spPr>
          <a:xfrm>
            <a:off x="7166873" y="1088278"/>
            <a:ext cx="1011676" cy="1011676"/>
          </a:xfrm>
          <a:custGeom>
            <a:rect b="b" l="l" r="r" t="t"/>
            <a:pathLst>
              <a:path extrusionOk="0" h="1011676" w="1011676">
                <a:moveTo>
                  <a:pt x="0" y="0"/>
                </a:moveTo>
                <a:lnTo>
                  <a:pt x="1011676" y="0"/>
                </a:lnTo>
                <a:lnTo>
                  <a:pt x="1011676" y="1011676"/>
                </a:lnTo>
                <a:lnTo>
                  <a:pt x="0" y="1011676"/>
                </a:lnTo>
                <a:lnTo>
                  <a:pt x="0" y="0"/>
                </a:lnTo>
                <a:close/>
              </a:path>
            </a:pathLst>
          </a:custGeom>
          <a:noFill/>
          <a:ln>
            <a:noFill/>
          </a:ln>
        </p:spPr>
      </p:sp>
      <p:sp>
        <p:nvSpPr>
          <p:cNvPr id="286" name="Google Shape;286;p10"/>
          <p:cNvSpPr txBox="1"/>
          <p:nvPr/>
        </p:nvSpPr>
        <p:spPr>
          <a:xfrm>
            <a:off x="893146" y="952500"/>
            <a:ext cx="6393551" cy="12255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3500">
                <a:solidFill>
                  <a:srgbClr val="FFFFFF"/>
                </a:solidFill>
                <a:latin typeface="Montserrat"/>
                <a:ea typeface="Montserrat"/>
                <a:cs typeface="Montserrat"/>
                <a:sym typeface="Montserrat"/>
              </a:rPr>
              <a:t>OPERATIONAL MODEL</a:t>
            </a:r>
            <a:endParaRPr/>
          </a:p>
          <a:p>
            <a:pPr indent="0" lvl="0" marL="0" marR="0" rtl="0" algn="l">
              <a:lnSpc>
                <a:spcPct val="140000"/>
              </a:lnSpc>
              <a:spcBef>
                <a:spcPts val="0"/>
              </a:spcBef>
              <a:spcAft>
                <a:spcPts val="0"/>
              </a:spcAft>
              <a:buNone/>
            </a:pPr>
            <a:r>
              <a:rPr b="1" lang="en-US" sz="3500">
                <a:solidFill>
                  <a:srgbClr val="FFFFFF"/>
                </a:solidFill>
                <a:latin typeface="Montserrat"/>
                <a:ea typeface="Montserrat"/>
                <a:cs typeface="Montserrat"/>
                <a:sym typeface="Montserrat"/>
              </a:rPr>
              <a:t>(DONABEDIAN)</a:t>
            </a:r>
            <a:endParaRPr/>
          </a:p>
        </p:txBody>
      </p:sp>
      <p:sp>
        <p:nvSpPr>
          <p:cNvPr id="287" name="Google Shape;287;p10"/>
          <p:cNvSpPr txBox="1"/>
          <p:nvPr/>
        </p:nvSpPr>
        <p:spPr>
          <a:xfrm>
            <a:off x="9805984" y="5086350"/>
            <a:ext cx="6850382" cy="24733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000">
                <a:solidFill>
                  <a:srgbClr val="FFFFFF"/>
                </a:solidFill>
                <a:latin typeface="Roboto"/>
                <a:ea typeface="Roboto"/>
                <a:cs typeface="Roboto"/>
                <a:sym typeface="Roboto"/>
              </a:rPr>
              <a:t>OUTCOME</a:t>
            </a:r>
            <a:endParaRPr/>
          </a:p>
          <a:p>
            <a:pPr indent="0" lvl="0" marL="0" marR="0" rtl="0" algn="l">
              <a:lnSpc>
                <a:spcPct val="140000"/>
              </a:lnSpc>
              <a:spcBef>
                <a:spcPts val="0"/>
              </a:spcBef>
              <a:spcAft>
                <a:spcPts val="0"/>
              </a:spcAft>
              <a:buNone/>
            </a:pPr>
            <a:r>
              <a:rPr lang="en-US" sz="2000">
                <a:solidFill>
                  <a:srgbClr val="000000"/>
                </a:solidFill>
                <a:latin typeface="Roboto"/>
                <a:ea typeface="Roboto"/>
                <a:cs typeface="Roboto"/>
                <a:sym typeface="Roboto"/>
              </a:rPr>
              <a:t>• Clinical results: short-term, complications, adverse events, mortality</a:t>
            </a:r>
            <a:endParaRPr/>
          </a:p>
          <a:p>
            <a:pPr indent="0" lvl="0" marL="0" marR="0" rtl="0" algn="l">
              <a:lnSpc>
                <a:spcPct val="140000"/>
              </a:lnSpc>
              <a:spcBef>
                <a:spcPts val="0"/>
              </a:spcBef>
              <a:spcAft>
                <a:spcPts val="0"/>
              </a:spcAft>
              <a:buNone/>
            </a:pPr>
            <a:r>
              <a:rPr lang="en-US" sz="2000">
                <a:solidFill>
                  <a:srgbClr val="000000"/>
                </a:solidFill>
                <a:latin typeface="Roboto"/>
                <a:ea typeface="Roboto"/>
                <a:cs typeface="Roboto"/>
                <a:sym typeface="Roboto"/>
              </a:rPr>
              <a:t>• Functional outcomes</a:t>
            </a:r>
            <a:endParaRPr/>
          </a:p>
          <a:p>
            <a:pPr indent="0" lvl="0" marL="0" marR="0" rtl="0" algn="l">
              <a:lnSpc>
                <a:spcPct val="140000"/>
              </a:lnSpc>
              <a:spcBef>
                <a:spcPts val="0"/>
              </a:spcBef>
              <a:spcAft>
                <a:spcPts val="0"/>
              </a:spcAft>
              <a:buNone/>
            </a:pPr>
            <a:r>
              <a:rPr lang="en-US" sz="2000">
                <a:solidFill>
                  <a:srgbClr val="000000"/>
                </a:solidFill>
                <a:latin typeface="Roboto"/>
                <a:ea typeface="Roboto"/>
                <a:cs typeface="Roboto"/>
                <a:sym typeface="Roboto"/>
              </a:rPr>
              <a:t>• Perceived outcomes: patient &amp; family satisfaction and experience</a:t>
            </a:r>
            <a:endParaRPr/>
          </a:p>
          <a:p>
            <a:pPr indent="0" lvl="0" marL="0" marR="0" rtl="0" algn="l">
              <a:lnSpc>
                <a:spcPct val="140000"/>
              </a:lnSpc>
              <a:spcBef>
                <a:spcPts val="0"/>
              </a:spcBef>
              <a:spcAft>
                <a:spcPts val="0"/>
              </a:spcAft>
              <a:buNone/>
            </a:pPr>
            <a:r>
              <a:rPr lang="en-US" sz="2000">
                <a:solidFill>
                  <a:srgbClr val="000000"/>
                </a:solidFill>
                <a:latin typeface="Roboto"/>
                <a:ea typeface="Roboto"/>
                <a:cs typeface="Roboto"/>
                <a:sym typeface="Roboto"/>
              </a:rPr>
              <a:t>• Improvement in health status</a:t>
            </a:r>
            <a:endParaRPr/>
          </a:p>
        </p:txBody>
      </p:sp>
      <p:sp>
        <p:nvSpPr>
          <p:cNvPr id="288" name="Google Shape;288;p10"/>
          <p:cNvSpPr txBox="1"/>
          <p:nvPr/>
        </p:nvSpPr>
        <p:spPr>
          <a:xfrm>
            <a:off x="1168950" y="2963045"/>
            <a:ext cx="5700053" cy="431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500">
                <a:solidFill>
                  <a:srgbClr val="FFFFFF"/>
                </a:solidFill>
                <a:latin typeface="Roboto"/>
                <a:ea typeface="Roboto"/>
                <a:cs typeface="Roboto"/>
                <a:sym typeface="Roboto"/>
              </a:rPr>
              <a:t>Structure</a:t>
            </a:r>
            <a:endParaRPr/>
          </a:p>
        </p:txBody>
      </p:sp>
      <p:sp>
        <p:nvSpPr>
          <p:cNvPr id="289" name="Google Shape;289;p10"/>
          <p:cNvSpPr txBox="1"/>
          <p:nvPr/>
        </p:nvSpPr>
        <p:spPr>
          <a:xfrm>
            <a:off x="9876929" y="2425596"/>
            <a:ext cx="5700053" cy="431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500">
                <a:solidFill>
                  <a:srgbClr val="FFFFFF"/>
                </a:solidFill>
                <a:latin typeface="Roboto"/>
                <a:ea typeface="Roboto"/>
                <a:cs typeface="Roboto"/>
                <a:sym typeface="Roboto"/>
              </a:rPr>
              <a:t>Process</a:t>
            </a:r>
            <a:endParaRPr/>
          </a:p>
        </p:txBody>
      </p:sp>
      <p:sp>
        <p:nvSpPr>
          <p:cNvPr id="290" name="Google Shape;290;p10"/>
          <p:cNvSpPr txBox="1"/>
          <p:nvPr/>
        </p:nvSpPr>
        <p:spPr>
          <a:xfrm>
            <a:off x="1168950" y="3579422"/>
            <a:ext cx="5841942" cy="17684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FFFFF"/>
                </a:solidFill>
                <a:latin typeface="Roboto"/>
                <a:ea typeface="Roboto"/>
                <a:cs typeface="Roboto"/>
                <a:sym typeface="Roboto"/>
              </a:rPr>
              <a:t>• Size and category of organisation</a:t>
            </a:r>
            <a:endParaRPr/>
          </a:p>
          <a:p>
            <a:pPr indent="0" lvl="0" marL="0" marR="0" rtl="0" algn="l">
              <a:lnSpc>
                <a:spcPct val="140000"/>
              </a:lnSpc>
              <a:spcBef>
                <a:spcPts val="0"/>
              </a:spcBef>
              <a:spcAft>
                <a:spcPts val="0"/>
              </a:spcAft>
              <a:buNone/>
            </a:pPr>
            <a:r>
              <a:rPr lang="en-US" sz="2000">
                <a:solidFill>
                  <a:srgbClr val="FFFFFF"/>
                </a:solidFill>
                <a:latin typeface="Roboto"/>
                <a:ea typeface="Roboto"/>
                <a:cs typeface="Roboto"/>
                <a:sym typeface="Roboto"/>
              </a:rPr>
              <a:t>• Layout and design of facility</a:t>
            </a:r>
            <a:endParaRPr/>
          </a:p>
          <a:p>
            <a:pPr indent="0" lvl="0" marL="0" marR="0" rtl="0" algn="l">
              <a:lnSpc>
                <a:spcPct val="140000"/>
              </a:lnSpc>
              <a:spcBef>
                <a:spcPts val="0"/>
              </a:spcBef>
              <a:spcAft>
                <a:spcPts val="0"/>
              </a:spcAft>
              <a:buNone/>
            </a:pPr>
            <a:r>
              <a:rPr lang="en-US" sz="2000">
                <a:solidFill>
                  <a:srgbClr val="FFFFFF"/>
                </a:solidFill>
                <a:latin typeface="Roboto"/>
                <a:ea typeface="Roboto"/>
                <a:cs typeface="Roboto"/>
                <a:sym typeface="Roboto"/>
              </a:rPr>
              <a:t>• Safety features</a:t>
            </a:r>
            <a:endParaRPr/>
          </a:p>
          <a:p>
            <a:pPr indent="0" lvl="0" marL="0" marR="0" rtl="0" algn="l">
              <a:lnSpc>
                <a:spcPct val="140000"/>
              </a:lnSpc>
              <a:spcBef>
                <a:spcPts val="0"/>
              </a:spcBef>
              <a:spcAft>
                <a:spcPts val="0"/>
              </a:spcAft>
              <a:buNone/>
            </a:pPr>
            <a:r>
              <a:rPr lang="en-US" sz="2000">
                <a:solidFill>
                  <a:srgbClr val="FFFFFF"/>
                </a:solidFill>
                <a:latin typeface="Roboto"/>
                <a:ea typeface="Roboto"/>
                <a:cs typeface="Roboto"/>
                <a:sym typeface="Roboto"/>
              </a:rPr>
              <a:t>• Number and types of personnel</a:t>
            </a:r>
            <a:endParaRPr/>
          </a:p>
          <a:p>
            <a:pPr indent="0" lvl="0" marL="0" marR="0" rtl="0" algn="l">
              <a:lnSpc>
                <a:spcPct val="140000"/>
              </a:lnSpc>
              <a:spcBef>
                <a:spcPts val="0"/>
              </a:spcBef>
              <a:spcAft>
                <a:spcPts val="0"/>
              </a:spcAft>
              <a:buNone/>
            </a:pPr>
            <a:r>
              <a:rPr lang="en-US" sz="2000">
                <a:solidFill>
                  <a:srgbClr val="FFFFFF"/>
                </a:solidFill>
                <a:latin typeface="Roboto"/>
                <a:ea typeface="Roboto"/>
                <a:cs typeface="Roboto"/>
                <a:sym typeface="Roboto"/>
              </a:rPr>
              <a:t>• Equipment and resources</a:t>
            </a:r>
            <a:endParaRPr/>
          </a:p>
        </p:txBody>
      </p:sp>
      <p:sp>
        <p:nvSpPr>
          <p:cNvPr id="291" name="Google Shape;291;p10"/>
          <p:cNvSpPr txBox="1"/>
          <p:nvPr/>
        </p:nvSpPr>
        <p:spPr>
          <a:xfrm>
            <a:off x="9805984" y="2963045"/>
            <a:ext cx="5841942" cy="17684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001230"/>
                </a:solidFill>
                <a:latin typeface="Roboto"/>
                <a:ea typeface="Roboto"/>
                <a:cs typeface="Roboto"/>
                <a:sym typeface="Roboto"/>
              </a:rPr>
              <a:t>• Assessment and treatment planning</a:t>
            </a:r>
            <a:endParaRPr/>
          </a:p>
          <a:p>
            <a:pPr indent="0" lvl="0" marL="0" marR="0" rtl="0" algn="l">
              <a:lnSpc>
                <a:spcPct val="140000"/>
              </a:lnSpc>
              <a:spcBef>
                <a:spcPts val="0"/>
              </a:spcBef>
              <a:spcAft>
                <a:spcPts val="0"/>
              </a:spcAft>
              <a:buNone/>
            </a:pPr>
            <a:r>
              <a:rPr lang="en-US" sz="2000">
                <a:solidFill>
                  <a:srgbClr val="001230"/>
                </a:solidFill>
                <a:latin typeface="Roboto"/>
                <a:ea typeface="Roboto"/>
                <a:cs typeface="Roboto"/>
                <a:sym typeface="Roboto"/>
              </a:rPr>
              <a:t>• Medication administration</a:t>
            </a:r>
            <a:endParaRPr/>
          </a:p>
          <a:p>
            <a:pPr indent="0" lvl="0" marL="0" marR="0" rtl="0" algn="l">
              <a:lnSpc>
                <a:spcPct val="140000"/>
              </a:lnSpc>
              <a:spcBef>
                <a:spcPts val="0"/>
              </a:spcBef>
              <a:spcAft>
                <a:spcPts val="0"/>
              </a:spcAft>
              <a:buNone/>
            </a:pPr>
            <a:r>
              <a:rPr lang="en-US" sz="2000">
                <a:solidFill>
                  <a:srgbClr val="001230"/>
                </a:solidFill>
                <a:latin typeface="Roboto"/>
                <a:ea typeface="Roboto"/>
                <a:cs typeface="Roboto"/>
                <a:sym typeface="Roboto"/>
              </a:rPr>
              <a:t>• Clinical procedures</a:t>
            </a:r>
            <a:endParaRPr/>
          </a:p>
          <a:p>
            <a:pPr indent="0" lvl="0" marL="0" marR="0" rtl="0" algn="l">
              <a:lnSpc>
                <a:spcPct val="140000"/>
              </a:lnSpc>
              <a:spcBef>
                <a:spcPts val="0"/>
              </a:spcBef>
              <a:spcAft>
                <a:spcPts val="0"/>
              </a:spcAft>
              <a:buNone/>
            </a:pPr>
            <a:r>
              <a:rPr lang="en-US" sz="2000">
                <a:solidFill>
                  <a:srgbClr val="001230"/>
                </a:solidFill>
                <a:latin typeface="Roboto"/>
                <a:ea typeface="Roboto"/>
                <a:cs typeface="Roboto"/>
                <a:sym typeface="Roboto"/>
              </a:rPr>
              <a:t>• Standard protocols and practice guidelines</a:t>
            </a:r>
            <a:endParaRPr/>
          </a:p>
          <a:p>
            <a:pPr indent="0" lvl="0" marL="0" marR="0" rtl="0" algn="l">
              <a:lnSpc>
                <a:spcPct val="140000"/>
              </a:lnSpc>
              <a:spcBef>
                <a:spcPts val="0"/>
              </a:spcBef>
              <a:spcAft>
                <a:spcPts val="0"/>
              </a:spcAft>
              <a:buNone/>
            </a:pPr>
            <a:r>
              <a:rPr lang="en-US" sz="2000">
                <a:solidFill>
                  <a:srgbClr val="001230"/>
                </a:solidFill>
                <a:latin typeface="Roboto"/>
                <a:ea typeface="Roboto"/>
                <a:cs typeface="Roboto"/>
                <a:sym typeface="Roboto"/>
              </a:rPr>
              <a:t>• Doing the right things right, on time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840"/>
        </a:solidFill>
      </p:bgPr>
    </p:bg>
    <p:spTree>
      <p:nvGrpSpPr>
        <p:cNvPr id="295" name="Shape 295"/>
        <p:cNvGrpSpPr/>
        <p:nvPr/>
      </p:nvGrpSpPr>
      <p:grpSpPr>
        <a:xfrm>
          <a:off x="0" y="0"/>
          <a:ext cx="0" cy="0"/>
          <a:chOff x="0" y="0"/>
          <a:chExt cx="0" cy="0"/>
        </a:xfrm>
      </p:grpSpPr>
      <p:grpSp>
        <p:nvGrpSpPr>
          <p:cNvPr id="296" name="Google Shape;296;p11"/>
          <p:cNvGrpSpPr/>
          <p:nvPr/>
        </p:nvGrpSpPr>
        <p:grpSpPr>
          <a:xfrm>
            <a:off x="6215705" y="4192177"/>
            <a:ext cx="2034481" cy="6094823"/>
            <a:chOff x="0" y="-47625"/>
            <a:chExt cx="535830" cy="1605221"/>
          </a:xfrm>
        </p:grpSpPr>
        <p:sp>
          <p:nvSpPr>
            <p:cNvPr id="297" name="Google Shape;297;p11"/>
            <p:cNvSpPr/>
            <p:nvPr/>
          </p:nvSpPr>
          <p:spPr>
            <a:xfrm>
              <a:off x="0" y="0"/>
              <a:ext cx="535830" cy="1557596"/>
            </a:xfrm>
            <a:custGeom>
              <a:rect b="b" l="l" r="r" t="t"/>
              <a:pathLst>
                <a:path extrusionOk="0" h="1557596" w="535830">
                  <a:moveTo>
                    <a:pt x="0" y="0"/>
                  </a:moveTo>
                  <a:lnTo>
                    <a:pt x="535830" y="0"/>
                  </a:lnTo>
                  <a:lnTo>
                    <a:pt x="535830" y="1557596"/>
                  </a:lnTo>
                  <a:lnTo>
                    <a:pt x="0" y="1557596"/>
                  </a:lnTo>
                  <a:close/>
                </a:path>
              </a:pathLst>
            </a:custGeom>
            <a:solidFill>
              <a:srgbClr val="3F88FF"/>
            </a:solidFill>
            <a:ln>
              <a:noFill/>
            </a:ln>
          </p:spPr>
        </p:sp>
        <p:sp>
          <p:nvSpPr>
            <p:cNvPr id="298" name="Google Shape;298;p11"/>
            <p:cNvSpPr txBox="1"/>
            <p:nvPr/>
          </p:nvSpPr>
          <p:spPr>
            <a:xfrm>
              <a:off x="0" y="-47625"/>
              <a:ext cx="535830" cy="1605221"/>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99" name="Google Shape;299;p11"/>
          <p:cNvSpPr/>
          <p:nvPr/>
        </p:nvSpPr>
        <p:spPr>
          <a:xfrm>
            <a:off x="0" y="2180053"/>
            <a:ext cx="7465839" cy="8106947"/>
          </a:xfrm>
          <a:custGeom>
            <a:rect b="b" l="l" r="r" t="t"/>
            <a:pathLst>
              <a:path extrusionOk="0" h="1075931" w="990845">
                <a:moveTo>
                  <a:pt x="0" y="0"/>
                </a:moveTo>
                <a:lnTo>
                  <a:pt x="990845" y="0"/>
                </a:lnTo>
                <a:lnTo>
                  <a:pt x="990845" y="1075931"/>
                </a:lnTo>
                <a:lnTo>
                  <a:pt x="0" y="1075931"/>
                </a:lnTo>
                <a:close/>
              </a:path>
            </a:pathLst>
          </a:custGeom>
          <a:blipFill rotWithShape="1">
            <a:blip r:embed="rId3">
              <a:alphaModFix/>
            </a:blip>
            <a:stretch>
              <a:fillRect b="0" l="-4294" r="-4294" t="0"/>
            </a:stretch>
          </a:blipFill>
          <a:ln>
            <a:noFill/>
          </a:ln>
        </p:spPr>
      </p:sp>
      <p:sp>
        <p:nvSpPr>
          <p:cNvPr id="300" name="Google Shape;300;p11"/>
          <p:cNvSpPr/>
          <p:nvPr/>
        </p:nvSpPr>
        <p:spPr>
          <a:xfrm>
            <a:off x="7204371" y="9584027"/>
            <a:ext cx="1842887" cy="770343"/>
          </a:xfrm>
          <a:custGeom>
            <a:rect b="b" l="l" r="r" t="t"/>
            <a:pathLst>
              <a:path extrusionOk="0" h="770343" w="1842887">
                <a:moveTo>
                  <a:pt x="0" y="0"/>
                </a:moveTo>
                <a:lnTo>
                  <a:pt x="1842887" y="0"/>
                </a:lnTo>
                <a:lnTo>
                  <a:pt x="1842887" y="770343"/>
                </a:lnTo>
                <a:lnTo>
                  <a:pt x="0" y="770343"/>
                </a:lnTo>
                <a:lnTo>
                  <a:pt x="0" y="0"/>
                </a:lnTo>
                <a:close/>
              </a:path>
            </a:pathLst>
          </a:custGeom>
          <a:noFill/>
          <a:ln>
            <a:noFill/>
          </a:ln>
        </p:spPr>
      </p:sp>
      <p:sp>
        <p:nvSpPr>
          <p:cNvPr id="301" name="Google Shape;301;p11"/>
          <p:cNvSpPr/>
          <p:nvPr/>
        </p:nvSpPr>
        <p:spPr>
          <a:xfrm>
            <a:off x="16283346" y="758943"/>
            <a:ext cx="1011676" cy="1011676"/>
          </a:xfrm>
          <a:custGeom>
            <a:rect b="b" l="l" r="r" t="t"/>
            <a:pathLst>
              <a:path extrusionOk="0" h="1011676" w="1011676">
                <a:moveTo>
                  <a:pt x="0" y="0"/>
                </a:moveTo>
                <a:lnTo>
                  <a:pt x="1011676" y="0"/>
                </a:lnTo>
                <a:lnTo>
                  <a:pt x="1011676" y="1011676"/>
                </a:lnTo>
                <a:lnTo>
                  <a:pt x="0" y="1011676"/>
                </a:lnTo>
                <a:lnTo>
                  <a:pt x="0" y="0"/>
                </a:lnTo>
                <a:close/>
              </a:path>
            </a:pathLst>
          </a:custGeom>
          <a:noFill/>
          <a:ln>
            <a:noFill/>
          </a:ln>
        </p:spPr>
      </p:sp>
      <p:sp>
        <p:nvSpPr>
          <p:cNvPr id="302" name="Google Shape;302;p11"/>
          <p:cNvSpPr txBox="1"/>
          <p:nvPr/>
        </p:nvSpPr>
        <p:spPr>
          <a:xfrm>
            <a:off x="9047258" y="1188581"/>
            <a:ext cx="7657444" cy="18446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3500">
                <a:solidFill>
                  <a:srgbClr val="FFFFFF"/>
                </a:solidFill>
                <a:latin typeface="Montserrat"/>
                <a:ea typeface="Montserrat"/>
                <a:cs typeface="Montserrat"/>
                <a:sym typeface="Montserrat"/>
              </a:rPr>
              <a:t>BUILDING, SUSTAINING AND UPLIFTING ORGANISATIONAL QUALITY &amp; ACCOUNTABILITY</a:t>
            </a:r>
            <a:endParaRPr/>
          </a:p>
        </p:txBody>
      </p:sp>
      <p:sp>
        <p:nvSpPr>
          <p:cNvPr id="303" name="Google Shape;303;p11"/>
          <p:cNvSpPr txBox="1"/>
          <p:nvPr/>
        </p:nvSpPr>
        <p:spPr>
          <a:xfrm>
            <a:off x="8918077" y="3338399"/>
            <a:ext cx="3657085" cy="3092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3500">
                <a:solidFill>
                  <a:srgbClr val="FFFFFF"/>
                </a:solidFill>
                <a:latin typeface="Roboto"/>
                <a:ea typeface="Roboto"/>
                <a:cs typeface="Roboto"/>
                <a:sym typeface="Roboto"/>
              </a:rPr>
              <a:t>Accreditation of Healthcare Facilities and Services </a:t>
            </a:r>
            <a:endParaRPr/>
          </a:p>
          <a:p>
            <a:pPr indent="0" lvl="0" marL="0" marR="0" rtl="0" algn="l">
              <a:lnSpc>
                <a:spcPct val="140000"/>
              </a:lnSpc>
              <a:spcBef>
                <a:spcPts val="0"/>
              </a:spcBef>
              <a:spcAft>
                <a:spcPts val="0"/>
              </a:spcAft>
              <a:buNone/>
            </a:pPr>
            <a:r>
              <a:t/>
            </a:r>
            <a:endParaRPr sz="3500">
              <a:solidFill>
                <a:srgbClr val="FFFFFF"/>
              </a:solidFill>
              <a:latin typeface="Roboto"/>
              <a:ea typeface="Roboto"/>
              <a:cs typeface="Roboto"/>
              <a:sym typeface="Roboto"/>
            </a:endParaRPr>
          </a:p>
        </p:txBody>
      </p:sp>
      <p:sp>
        <p:nvSpPr>
          <p:cNvPr id="304" name="Google Shape;304;p11"/>
          <p:cNvSpPr txBox="1"/>
          <p:nvPr/>
        </p:nvSpPr>
        <p:spPr>
          <a:xfrm>
            <a:off x="13694369" y="3775184"/>
            <a:ext cx="4095131" cy="1854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3500">
                <a:solidFill>
                  <a:srgbClr val="FFFFFF"/>
                </a:solidFill>
                <a:latin typeface="Roboto"/>
                <a:ea typeface="Roboto"/>
                <a:cs typeface="Roboto"/>
                <a:sym typeface="Roboto"/>
              </a:rPr>
              <a:t>Tool to Demonstrate Accountability</a:t>
            </a:r>
            <a:endParaRPr/>
          </a:p>
          <a:p>
            <a:pPr indent="0" lvl="0" marL="0" marR="0" rtl="0" algn="l">
              <a:lnSpc>
                <a:spcPct val="140000"/>
              </a:lnSpc>
              <a:spcBef>
                <a:spcPts val="0"/>
              </a:spcBef>
              <a:spcAft>
                <a:spcPts val="0"/>
              </a:spcAft>
              <a:buNone/>
            </a:pPr>
            <a:r>
              <a:t/>
            </a:r>
            <a:endParaRPr sz="3500">
              <a:solidFill>
                <a:srgbClr val="FFFFFF"/>
              </a:solidFill>
              <a:latin typeface="Roboto"/>
              <a:ea typeface="Roboto"/>
              <a:cs typeface="Roboto"/>
              <a:sym typeface="Roboto"/>
            </a:endParaRPr>
          </a:p>
        </p:txBody>
      </p:sp>
      <p:sp>
        <p:nvSpPr>
          <p:cNvPr id="305" name="Google Shape;305;p11"/>
          <p:cNvSpPr txBox="1"/>
          <p:nvPr/>
        </p:nvSpPr>
        <p:spPr>
          <a:xfrm>
            <a:off x="12576356" y="4129196"/>
            <a:ext cx="299624" cy="6159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3500">
                <a:solidFill>
                  <a:srgbClr val="FFFFFF"/>
                </a:solidFill>
                <a:latin typeface="Roboto"/>
                <a:ea typeface="Roboto"/>
                <a:cs typeface="Roboto"/>
                <a:sym typeface="Roboto"/>
              </a:rPr>
              <a: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840"/>
        </a:solidFill>
      </p:bgPr>
    </p:bg>
    <p:spTree>
      <p:nvGrpSpPr>
        <p:cNvPr id="309" name="Shape 309"/>
        <p:cNvGrpSpPr/>
        <p:nvPr/>
      </p:nvGrpSpPr>
      <p:grpSpPr>
        <a:xfrm>
          <a:off x="0" y="0"/>
          <a:ext cx="0" cy="0"/>
          <a:chOff x="0" y="0"/>
          <a:chExt cx="0" cy="0"/>
        </a:xfrm>
      </p:grpSpPr>
      <p:sp>
        <p:nvSpPr>
          <p:cNvPr id="310" name="Google Shape;310;p12"/>
          <p:cNvSpPr/>
          <p:nvPr/>
        </p:nvSpPr>
        <p:spPr>
          <a:xfrm>
            <a:off x="1028700" y="6190042"/>
            <a:ext cx="17259300" cy="4096958"/>
          </a:xfrm>
          <a:custGeom>
            <a:rect b="b" l="l" r="r" t="t"/>
            <a:pathLst>
              <a:path extrusionOk="0" h="543737" w="2290606">
                <a:moveTo>
                  <a:pt x="0" y="0"/>
                </a:moveTo>
                <a:lnTo>
                  <a:pt x="2290606" y="0"/>
                </a:lnTo>
                <a:lnTo>
                  <a:pt x="2290606" y="543737"/>
                </a:lnTo>
                <a:lnTo>
                  <a:pt x="0" y="543737"/>
                </a:lnTo>
                <a:close/>
              </a:path>
            </a:pathLst>
          </a:custGeom>
          <a:blipFill rotWithShape="1">
            <a:blip r:embed="rId3">
              <a:alphaModFix/>
            </a:blip>
            <a:stretch>
              <a:fillRect b="-70060" l="0" r="0" t="-70060"/>
            </a:stretch>
          </a:blipFill>
          <a:ln>
            <a:noFill/>
          </a:ln>
        </p:spPr>
      </p:sp>
      <p:grpSp>
        <p:nvGrpSpPr>
          <p:cNvPr id="311" name="Google Shape;311;p12"/>
          <p:cNvGrpSpPr/>
          <p:nvPr/>
        </p:nvGrpSpPr>
        <p:grpSpPr>
          <a:xfrm>
            <a:off x="7672711" y="1525444"/>
            <a:ext cx="10306972" cy="8462225"/>
            <a:chOff x="0" y="-47625"/>
            <a:chExt cx="2714593" cy="2228734"/>
          </a:xfrm>
        </p:grpSpPr>
        <p:sp>
          <p:nvSpPr>
            <p:cNvPr id="312" name="Google Shape;312;p12"/>
            <p:cNvSpPr/>
            <p:nvPr/>
          </p:nvSpPr>
          <p:spPr>
            <a:xfrm>
              <a:off x="0" y="0"/>
              <a:ext cx="2714593" cy="2181109"/>
            </a:xfrm>
            <a:custGeom>
              <a:rect b="b" l="l" r="r" t="t"/>
              <a:pathLst>
                <a:path extrusionOk="0" h="2181109" w="2714593">
                  <a:moveTo>
                    <a:pt x="0" y="0"/>
                  </a:moveTo>
                  <a:lnTo>
                    <a:pt x="2714593" y="0"/>
                  </a:lnTo>
                  <a:lnTo>
                    <a:pt x="2714593" y="2181109"/>
                  </a:lnTo>
                  <a:lnTo>
                    <a:pt x="0" y="2181109"/>
                  </a:lnTo>
                  <a:close/>
                </a:path>
              </a:pathLst>
            </a:custGeom>
            <a:solidFill>
              <a:srgbClr val="3F88FF"/>
            </a:solidFill>
            <a:ln>
              <a:noFill/>
            </a:ln>
          </p:spPr>
        </p:sp>
        <p:sp>
          <p:nvSpPr>
            <p:cNvPr id="313" name="Google Shape;313;p12"/>
            <p:cNvSpPr txBox="1"/>
            <p:nvPr/>
          </p:nvSpPr>
          <p:spPr>
            <a:xfrm>
              <a:off x="0" y="-47625"/>
              <a:ext cx="2714593" cy="2228734"/>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14" name="Google Shape;314;p12"/>
          <p:cNvSpPr/>
          <p:nvPr/>
        </p:nvSpPr>
        <p:spPr>
          <a:xfrm>
            <a:off x="16656366" y="494438"/>
            <a:ext cx="1842887" cy="770343"/>
          </a:xfrm>
          <a:custGeom>
            <a:rect b="b" l="l" r="r" t="t"/>
            <a:pathLst>
              <a:path extrusionOk="0" h="770343" w="1842887">
                <a:moveTo>
                  <a:pt x="0" y="0"/>
                </a:moveTo>
                <a:lnTo>
                  <a:pt x="1842887" y="0"/>
                </a:lnTo>
                <a:lnTo>
                  <a:pt x="1842887" y="770343"/>
                </a:lnTo>
                <a:lnTo>
                  <a:pt x="0" y="770343"/>
                </a:lnTo>
                <a:lnTo>
                  <a:pt x="0" y="0"/>
                </a:lnTo>
                <a:close/>
              </a:path>
            </a:pathLst>
          </a:custGeom>
          <a:noFill/>
          <a:ln>
            <a:noFill/>
          </a:ln>
        </p:spPr>
      </p:sp>
      <p:sp>
        <p:nvSpPr>
          <p:cNvPr id="315" name="Google Shape;315;p12"/>
          <p:cNvSpPr/>
          <p:nvPr/>
        </p:nvSpPr>
        <p:spPr>
          <a:xfrm>
            <a:off x="7166873" y="1088278"/>
            <a:ext cx="1011676" cy="1011676"/>
          </a:xfrm>
          <a:custGeom>
            <a:rect b="b" l="l" r="r" t="t"/>
            <a:pathLst>
              <a:path extrusionOk="0" h="1011676" w="1011676">
                <a:moveTo>
                  <a:pt x="0" y="0"/>
                </a:moveTo>
                <a:lnTo>
                  <a:pt x="1011676" y="0"/>
                </a:lnTo>
                <a:lnTo>
                  <a:pt x="1011676" y="1011676"/>
                </a:lnTo>
                <a:lnTo>
                  <a:pt x="0" y="1011676"/>
                </a:lnTo>
                <a:lnTo>
                  <a:pt x="0" y="0"/>
                </a:lnTo>
                <a:close/>
              </a:path>
            </a:pathLst>
          </a:custGeom>
          <a:noFill/>
          <a:ln>
            <a:noFill/>
          </a:ln>
        </p:spPr>
      </p:sp>
      <p:sp>
        <p:nvSpPr>
          <p:cNvPr id="316" name="Google Shape;316;p12"/>
          <p:cNvSpPr txBox="1"/>
          <p:nvPr/>
        </p:nvSpPr>
        <p:spPr>
          <a:xfrm>
            <a:off x="1028700" y="1812384"/>
            <a:ext cx="5700720" cy="1562100"/>
          </a:xfrm>
          <a:prstGeom prst="rect">
            <a:avLst/>
          </a:prstGeom>
          <a:noFill/>
          <a:ln>
            <a:noFill/>
          </a:ln>
        </p:spPr>
        <p:txBody>
          <a:bodyPr anchorCtr="0" anchor="t" bIns="0" lIns="0" spcFirstLastPara="1" rIns="0" wrap="square" tIns="0">
            <a:spAutoFit/>
          </a:bodyPr>
          <a:lstStyle/>
          <a:p>
            <a:pPr indent="0" lvl="0" marL="0" marR="0" rtl="0" algn="l">
              <a:lnSpc>
                <a:spcPct val="139977"/>
              </a:lnSpc>
              <a:spcBef>
                <a:spcPts val="0"/>
              </a:spcBef>
              <a:spcAft>
                <a:spcPts val="0"/>
              </a:spcAft>
              <a:buNone/>
            </a:pPr>
            <a:r>
              <a:rPr b="1" lang="en-US" sz="4500">
                <a:solidFill>
                  <a:srgbClr val="FFFFFF"/>
                </a:solidFill>
                <a:latin typeface="Montserrat"/>
                <a:ea typeface="Montserrat"/>
                <a:cs typeface="Montserrat"/>
                <a:sym typeface="Montserrat"/>
              </a:rPr>
              <a:t>ORGANISATIONAL QUALITY</a:t>
            </a:r>
            <a:endParaRPr/>
          </a:p>
        </p:txBody>
      </p:sp>
      <p:sp>
        <p:nvSpPr>
          <p:cNvPr id="317" name="Google Shape;317;p12"/>
          <p:cNvSpPr txBox="1"/>
          <p:nvPr/>
        </p:nvSpPr>
        <p:spPr>
          <a:xfrm>
            <a:off x="10314458" y="1831434"/>
            <a:ext cx="5700053" cy="431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500">
                <a:solidFill>
                  <a:srgbClr val="FFFFFF"/>
                </a:solidFill>
                <a:latin typeface="Roboto"/>
                <a:ea typeface="Roboto"/>
                <a:cs typeface="Roboto"/>
                <a:sym typeface="Roboto"/>
              </a:rPr>
              <a:t>Corporate Governance</a:t>
            </a:r>
            <a:endParaRPr/>
          </a:p>
        </p:txBody>
      </p:sp>
      <p:sp>
        <p:nvSpPr>
          <p:cNvPr id="318" name="Google Shape;318;p12"/>
          <p:cNvSpPr txBox="1"/>
          <p:nvPr/>
        </p:nvSpPr>
        <p:spPr>
          <a:xfrm>
            <a:off x="10147038" y="5789820"/>
            <a:ext cx="5700053" cy="431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500">
                <a:solidFill>
                  <a:srgbClr val="FFFFFF"/>
                </a:solidFill>
                <a:latin typeface="Roboto"/>
                <a:ea typeface="Roboto"/>
                <a:cs typeface="Roboto"/>
                <a:sym typeface="Roboto"/>
              </a:rPr>
              <a:t>Clinical Governance</a:t>
            </a:r>
            <a:endParaRPr/>
          </a:p>
        </p:txBody>
      </p:sp>
      <p:sp>
        <p:nvSpPr>
          <p:cNvPr id="319" name="Google Shape;319;p12"/>
          <p:cNvSpPr txBox="1"/>
          <p:nvPr/>
        </p:nvSpPr>
        <p:spPr>
          <a:xfrm>
            <a:off x="8178549" y="2334381"/>
            <a:ext cx="8174381" cy="3060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500">
                <a:solidFill>
                  <a:srgbClr val="001230"/>
                </a:solidFill>
                <a:latin typeface="Roboto"/>
                <a:ea typeface="Roboto"/>
                <a:cs typeface="Roboto"/>
                <a:sym typeface="Roboto"/>
              </a:rPr>
              <a:t>A system directing and controlling organisational activities and stakeholder relations.</a:t>
            </a:r>
            <a:endParaRPr/>
          </a:p>
          <a:p>
            <a:pPr indent="0" lvl="0" marL="0" marR="0" rtl="0" algn="l">
              <a:lnSpc>
                <a:spcPct val="140000"/>
              </a:lnSpc>
              <a:spcBef>
                <a:spcPts val="0"/>
              </a:spcBef>
              <a:spcAft>
                <a:spcPts val="0"/>
              </a:spcAft>
              <a:buNone/>
            </a:pPr>
            <a:r>
              <a:rPr lang="en-US" sz="2500">
                <a:solidFill>
                  <a:srgbClr val="001230"/>
                </a:solidFill>
                <a:latin typeface="Roboto"/>
                <a:ea typeface="Roboto"/>
                <a:cs typeface="Roboto"/>
                <a:sym typeface="Roboto"/>
              </a:rPr>
              <a:t>• Private Healthcare Facilities &amp; Services Act 1998</a:t>
            </a:r>
            <a:endParaRPr/>
          </a:p>
          <a:p>
            <a:pPr indent="0" lvl="0" marL="0" marR="0" rtl="0" algn="l">
              <a:lnSpc>
                <a:spcPct val="140000"/>
              </a:lnSpc>
              <a:spcBef>
                <a:spcPts val="0"/>
              </a:spcBef>
              <a:spcAft>
                <a:spcPts val="0"/>
              </a:spcAft>
              <a:buNone/>
            </a:pPr>
            <a:r>
              <a:rPr lang="en-US" sz="2500">
                <a:solidFill>
                  <a:srgbClr val="001230"/>
                </a:solidFill>
                <a:latin typeface="Roboto"/>
                <a:ea typeface="Roboto"/>
                <a:cs typeface="Roboto"/>
                <a:sym typeface="Roboto"/>
              </a:rPr>
              <a:t>• Medical Act 1971 &amp; related regulations</a:t>
            </a:r>
            <a:endParaRPr/>
          </a:p>
          <a:p>
            <a:pPr indent="0" lvl="0" marL="0" marR="0" rtl="0" algn="l">
              <a:lnSpc>
                <a:spcPct val="140000"/>
              </a:lnSpc>
              <a:spcBef>
                <a:spcPts val="0"/>
              </a:spcBef>
              <a:spcAft>
                <a:spcPts val="0"/>
              </a:spcAft>
              <a:buNone/>
            </a:pPr>
            <a:r>
              <a:rPr lang="en-US" sz="2500">
                <a:solidFill>
                  <a:srgbClr val="001230"/>
                </a:solidFill>
                <a:latin typeface="Roboto"/>
                <a:ea typeface="Roboto"/>
                <a:cs typeface="Roboto"/>
                <a:sym typeface="Roboto"/>
              </a:rPr>
              <a:t>• Hospital operational policies and bylaws</a:t>
            </a:r>
            <a:endParaRPr/>
          </a:p>
          <a:p>
            <a:pPr indent="0" lvl="0" marL="0" marR="0" rtl="0" algn="l">
              <a:lnSpc>
                <a:spcPct val="140000"/>
              </a:lnSpc>
              <a:spcBef>
                <a:spcPts val="0"/>
              </a:spcBef>
              <a:spcAft>
                <a:spcPts val="0"/>
              </a:spcAft>
              <a:buNone/>
            </a:pPr>
            <a:r>
              <a:rPr lang="en-US" sz="2500">
                <a:solidFill>
                  <a:srgbClr val="001230"/>
                </a:solidFill>
                <a:latin typeface="Roboto"/>
                <a:ea typeface="Roboto"/>
                <a:cs typeface="Roboto"/>
                <a:sym typeface="Roboto"/>
              </a:rPr>
              <a:t>• Board accountability and strategic oversight</a:t>
            </a:r>
            <a:endParaRPr/>
          </a:p>
          <a:p>
            <a:pPr indent="0" lvl="0" marL="0" marR="0" rtl="0" algn="l">
              <a:lnSpc>
                <a:spcPct val="140000"/>
              </a:lnSpc>
              <a:spcBef>
                <a:spcPts val="0"/>
              </a:spcBef>
              <a:spcAft>
                <a:spcPts val="0"/>
              </a:spcAft>
              <a:buNone/>
            </a:pPr>
            <a:r>
              <a:rPr lang="en-US" sz="2500">
                <a:solidFill>
                  <a:srgbClr val="001230"/>
                </a:solidFill>
                <a:latin typeface="Roboto"/>
                <a:ea typeface="Roboto"/>
                <a:cs typeface="Roboto"/>
                <a:sym typeface="Roboto"/>
              </a:rPr>
              <a:t>• Financial and operational compliance</a:t>
            </a:r>
            <a:endParaRPr/>
          </a:p>
        </p:txBody>
      </p:sp>
      <p:sp>
        <p:nvSpPr>
          <p:cNvPr id="320" name="Google Shape;320;p12"/>
          <p:cNvSpPr txBox="1"/>
          <p:nvPr/>
        </p:nvSpPr>
        <p:spPr>
          <a:xfrm>
            <a:off x="8178549" y="6377220"/>
            <a:ext cx="7906907" cy="3060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500">
                <a:solidFill>
                  <a:srgbClr val="001230"/>
                </a:solidFill>
                <a:latin typeface="Roboto"/>
                <a:ea typeface="Roboto"/>
                <a:cs typeface="Roboto"/>
                <a:sym typeface="Roboto"/>
              </a:rPr>
              <a:t>Hospital accountability to patients through continuous monitoring and improvement of clinical services.</a:t>
            </a:r>
            <a:endParaRPr/>
          </a:p>
          <a:p>
            <a:pPr indent="0" lvl="0" marL="0" marR="0" rtl="0" algn="l">
              <a:lnSpc>
                <a:spcPct val="140000"/>
              </a:lnSpc>
              <a:spcBef>
                <a:spcPts val="0"/>
              </a:spcBef>
              <a:spcAft>
                <a:spcPts val="0"/>
              </a:spcAft>
              <a:buNone/>
            </a:pPr>
            <a:r>
              <a:rPr lang="en-US" sz="2500">
                <a:solidFill>
                  <a:srgbClr val="001230"/>
                </a:solidFill>
                <a:latin typeface="Roboto"/>
                <a:ea typeface="Roboto"/>
                <a:cs typeface="Roboto"/>
                <a:sym typeface="Roboto"/>
              </a:rPr>
              <a:t>• Related healthcare acts and regulations</a:t>
            </a:r>
            <a:endParaRPr/>
          </a:p>
          <a:p>
            <a:pPr indent="0" lvl="0" marL="0" marR="0" rtl="0" algn="l">
              <a:lnSpc>
                <a:spcPct val="140000"/>
              </a:lnSpc>
              <a:spcBef>
                <a:spcPts val="0"/>
              </a:spcBef>
              <a:spcAft>
                <a:spcPts val="0"/>
              </a:spcAft>
              <a:buNone/>
            </a:pPr>
            <a:r>
              <a:rPr lang="en-US" sz="2500">
                <a:solidFill>
                  <a:srgbClr val="001230"/>
                </a:solidFill>
                <a:latin typeface="Roboto"/>
                <a:ea typeface="Roboto"/>
                <a:cs typeface="Roboto"/>
                <a:sym typeface="Roboto"/>
              </a:rPr>
              <a:t>• Medical staff bylaws and credentialing</a:t>
            </a:r>
            <a:endParaRPr/>
          </a:p>
          <a:p>
            <a:pPr indent="0" lvl="0" marL="0" marR="0" rtl="0" algn="l">
              <a:lnSpc>
                <a:spcPct val="140000"/>
              </a:lnSpc>
              <a:spcBef>
                <a:spcPts val="0"/>
              </a:spcBef>
              <a:spcAft>
                <a:spcPts val="0"/>
              </a:spcAft>
              <a:buNone/>
            </a:pPr>
            <a:r>
              <a:rPr lang="en-US" sz="2500">
                <a:solidFill>
                  <a:srgbClr val="001230"/>
                </a:solidFill>
                <a:latin typeface="Roboto"/>
                <a:ea typeface="Roboto"/>
                <a:cs typeface="Roboto"/>
                <a:sym typeface="Roboto"/>
              </a:rPr>
              <a:t>• Clinical and service standards compliance</a:t>
            </a:r>
            <a:endParaRPr/>
          </a:p>
          <a:p>
            <a:pPr indent="0" lvl="0" marL="0" marR="0" rtl="0" algn="l">
              <a:lnSpc>
                <a:spcPct val="140000"/>
              </a:lnSpc>
              <a:spcBef>
                <a:spcPts val="0"/>
              </a:spcBef>
              <a:spcAft>
                <a:spcPts val="0"/>
              </a:spcAft>
              <a:buNone/>
            </a:pPr>
            <a:r>
              <a:rPr lang="en-US" sz="2500">
                <a:solidFill>
                  <a:srgbClr val="001230"/>
                </a:solidFill>
                <a:latin typeface="Roboto"/>
                <a:ea typeface="Roboto"/>
                <a:cs typeface="Roboto"/>
                <a:sym typeface="Roboto"/>
              </a:rPr>
              <a:t>• Mortality review and incident reporting</a:t>
            </a:r>
            <a:endParaRPr/>
          </a:p>
          <a:p>
            <a:pPr indent="0" lvl="0" marL="0" marR="0" rtl="0" algn="l">
              <a:lnSpc>
                <a:spcPct val="140000"/>
              </a:lnSpc>
              <a:spcBef>
                <a:spcPts val="0"/>
              </a:spcBef>
              <a:spcAft>
                <a:spcPts val="0"/>
              </a:spcAft>
              <a:buNone/>
            </a:pPr>
            <a:r>
              <a:rPr lang="en-US" sz="2500">
                <a:solidFill>
                  <a:srgbClr val="001230"/>
                </a:solidFill>
                <a:latin typeface="Roboto"/>
                <a:ea typeface="Roboto"/>
                <a:cs typeface="Roboto"/>
                <a:sym typeface="Roboto"/>
              </a:rPr>
              <a:t>• Continuous Quality Improvement (CQI)</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840"/>
        </a:solidFill>
      </p:bgPr>
    </p:bg>
    <p:spTree>
      <p:nvGrpSpPr>
        <p:cNvPr id="324" name="Shape 324"/>
        <p:cNvGrpSpPr/>
        <p:nvPr/>
      </p:nvGrpSpPr>
      <p:grpSpPr>
        <a:xfrm>
          <a:off x="0" y="0"/>
          <a:ext cx="0" cy="0"/>
          <a:chOff x="0" y="0"/>
          <a:chExt cx="0" cy="0"/>
        </a:xfrm>
      </p:grpSpPr>
      <p:sp>
        <p:nvSpPr>
          <p:cNvPr id="325" name="Google Shape;325;p13"/>
          <p:cNvSpPr/>
          <p:nvPr/>
        </p:nvSpPr>
        <p:spPr>
          <a:xfrm>
            <a:off x="619775" y="1528156"/>
            <a:ext cx="13591568" cy="8235983"/>
          </a:xfrm>
          <a:custGeom>
            <a:rect b="b" l="l" r="r" t="t"/>
            <a:pathLst>
              <a:path extrusionOk="0" h="639575" w="1055470">
                <a:moveTo>
                  <a:pt x="0" y="0"/>
                </a:moveTo>
                <a:lnTo>
                  <a:pt x="1055470" y="0"/>
                </a:lnTo>
                <a:lnTo>
                  <a:pt x="1055470" y="639575"/>
                </a:lnTo>
                <a:lnTo>
                  <a:pt x="0" y="639575"/>
                </a:lnTo>
                <a:close/>
              </a:path>
            </a:pathLst>
          </a:custGeom>
          <a:blipFill rotWithShape="1">
            <a:blip r:embed="rId3">
              <a:alphaModFix/>
            </a:blip>
            <a:stretch>
              <a:fillRect b="0" l="-3863" r="-3863" t="0"/>
            </a:stretch>
          </a:blipFill>
          <a:ln>
            <a:noFill/>
          </a:ln>
        </p:spPr>
      </p:sp>
      <p:sp>
        <p:nvSpPr>
          <p:cNvPr id="326" name="Google Shape;326;p13"/>
          <p:cNvSpPr/>
          <p:nvPr/>
        </p:nvSpPr>
        <p:spPr>
          <a:xfrm>
            <a:off x="7368672" y="757813"/>
            <a:ext cx="1842887" cy="770343"/>
          </a:xfrm>
          <a:custGeom>
            <a:rect b="b" l="l" r="r" t="t"/>
            <a:pathLst>
              <a:path extrusionOk="0" h="770343" w="1842887">
                <a:moveTo>
                  <a:pt x="0" y="0"/>
                </a:moveTo>
                <a:lnTo>
                  <a:pt x="1842887" y="0"/>
                </a:lnTo>
                <a:lnTo>
                  <a:pt x="1842887" y="770343"/>
                </a:lnTo>
                <a:lnTo>
                  <a:pt x="0" y="770343"/>
                </a:lnTo>
                <a:lnTo>
                  <a:pt x="0" y="0"/>
                </a:lnTo>
                <a:close/>
              </a:path>
            </a:pathLst>
          </a:custGeom>
          <a:noFill/>
          <a:ln>
            <a:noFill/>
          </a:ln>
        </p:spPr>
      </p:sp>
      <p:sp>
        <p:nvSpPr>
          <p:cNvPr id="327" name="Google Shape;327;p13"/>
          <p:cNvSpPr/>
          <p:nvPr/>
        </p:nvSpPr>
        <p:spPr>
          <a:xfrm>
            <a:off x="17259300" y="9258300"/>
            <a:ext cx="1011676" cy="1011676"/>
          </a:xfrm>
          <a:custGeom>
            <a:rect b="b" l="l" r="r" t="t"/>
            <a:pathLst>
              <a:path extrusionOk="0" h="1011676" w="1011676">
                <a:moveTo>
                  <a:pt x="0" y="0"/>
                </a:moveTo>
                <a:lnTo>
                  <a:pt x="1011676" y="0"/>
                </a:lnTo>
                <a:lnTo>
                  <a:pt x="1011676" y="1011676"/>
                </a:lnTo>
                <a:lnTo>
                  <a:pt x="0" y="1011676"/>
                </a:lnTo>
                <a:lnTo>
                  <a:pt x="0" y="0"/>
                </a:lnTo>
                <a:close/>
              </a:path>
            </a:pathLst>
          </a:custGeom>
          <a:noFill/>
          <a:ln>
            <a:noFill/>
          </a:ln>
        </p:spPr>
      </p:sp>
      <p:sp>
        <p:nvSpPr>
          <p:cNvPr id="328" name="Google Shape;328;p13"/>
          <p:cNvSpPr txBox="1"/>
          <p:nvPr/>
        </p:nvSpPr>
        <p:spPr>
          <a:xfrm>
            <a:off x="1028700" y="304079"/>
            <a:ext cx="8468789" cy="762000"/>
          </a:xfrm>
          <a:prstGeom prst="rect">
            <a:avLst/>
          </a:prstGeom>
          <a:noFill/>
          <a:ln>
            <a:noFill/>
          </a:ln>
        </p:spPr>
        <p:txBody>
          <a:bodyPr anchorCtr="0" anchor="t" bIns="0" lIns="0" spcFirstLastPara="1" rIns="0" wrap="square" tIns="0">
            <a:spAutoFit/>
          </a:bodyPr>
          <a:lstStyle/>
          <a:p>
            <a:pPr indent="0" lvl="0" marL="0" marR="0" rtl="0" algn="l">
              <a:lnSpc>
                <a:spcPct val="139977"/>
              </a:lnSpc>
              <a:spcBef>
                <a:spcPts val="0"/>
              </a:spcBef>
              <a:spcAft>
                <a:spcPts val="0"/>
              </a:spcAft>
              <a:buNone/>
            </a:pPr>
            <a:r>
              <a:rPr b="1" lang="en-US" sz="4500">
                <a:solidFill>
                  <a:srgbClr val="FFFFFF"/>
                </a:solidFill>
                <a:latin typeface="Montserrat"/>
                <a:ea typeface="Montserrat"/>
                <a:cs typeface="Montserrat"/>
                <a:sym typeface="Montserrat"/>
              </a:rPr>
              <a:t>QUALITY IMPROVEMENT</a:t>
            </a:r>
            <a:endParaRPr/>
          </a:p>
        </p:txBody>
      </p:sp>
      <p:sp>
        <p:nvSpPr>
          <p:cNvPr id="329" name="Google Shape;329;p13"/>
          <p:cNvSpPr txBox="1"/>
          <p:nvPr/>
        </p:nvSpPr>
        <p:spPr>
          <a:xfrm>
            <a:off x="14433701" y="7391837"/>
            <a:ext cx="3492822" cy="147192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675">
                <a:solidFill>
                  <a:srgbClr val="FFFFFF"/>
                </a:solidFill>
                <a:latin typeface="Roboto"/>
                <a:ea typeface="Roboto"/>
                <a:cs typeface="Roboto"/>
                <a:sym typeface="Roboto"/>
              </a:rPr>
              <a:t>Both the evolving standards and CQI framework work together to contribute to the provision of high-quality, safe healthcare services and improved patient health outcomes.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840"/>
        </a:solidFill>
      </p:bgPr>
    </p:bg>
    <p:spTree>
      <p:nvGrpSpPr>
        <p:cNvPr id="333" name="Shape 333"/>
        <p:cNvGrpSpPr/>
        <p:nvPr/>
      </p:nvGrpSpPr>
      <p:grpSpPr>
        <a:xfrm>
          <a:off x="0" y="0"/>
          <a:ext cx="0" cy="0"/>
          <a:chOff x="0" y="0"/>
          <a:chExt cx="0" cy="0"/>
        </a:xfrm>
      </p:grpSpPr>
      <p:sp>
        <p:nvSpPr>
          <p:cNvPr id="334" name="Google Shape;334;p14"/>
          <p:cNvSpPr txBox="1"/>
          <p:nvPr/>
        </p:nvSpPr>
        <p:spPr>
          <a:xfrm>
            <a:off x="9144000" y="1329018"/>
            <a:ext cx="7657444" cy="7864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4630">
                <a:solidFill>
                  <a:srgbClr val="FFFFFF"/>
                </a:solidFill>
                <a:latin typeface="Montserrat"/>
                <a:ea typeface="Montserrat"/>
                <a:cs typeface="Montserrat"/>
                <a:sym typeface="Montserrat"/>
              </a:rPr>
              <a:t>QUALITY IMPROVEMENT</a:t>
            </a:r>
            <a:endParaRPr/>
          </a:p>
        </p:txBody>
      </p:sp>
      <p:grpSp>
        <p:nvGrpSpPr>
          <p:cNvPr id="335" name="Google Shape;335;p14"/>
          <p:cNvGrpSpPr/>
          <p:nvPr/>
        </p:nvGrpSpPr>
        <p:grpSpPr>
          <a:xfrm>
            <a:off x="6215705" y="4192177"/>
            <a:ext cx="2034481" cy="6094823"/>
            <a:chOff x="0" y="-47625"/>
            <a:chExt cx="535830" cy="1605221"/>
          </a:xfrm>
        </p:grpSpPr>
        <p:sp>
          <p:nvSpPr>
            <p:cNvPr id="336" name="Google Shape;336;p14"/>
            <p:cNvSpPr/>
            <p:nvPr/>
          </p:nvSpPr>
          <p:spPr>
            <a:xfrm>
              <a:off x="0" y="0"/>
              <a:ext cx="535830" cy="1557596"/>
            </a:xfrm>
            <a:custGeom>
              <a:rect b="b" l="l" r="r" t="t"/>
              <a:pathLst>
                <a:path extrusionOk="0" h="1557596" w="535830">
                  <a:moveTo>
                    <a:pt x="0" y="0"/>
                  </a:moveTo>
                  <a:lnTo>
                    <a:pt x="535830" y="0"/>
                  </a:lnTo>
                  <a:lnTo>
                    <a:pt x="535830" y="1557596"/>
                  </a:lnTo>
                  <a:lnTo>
                    <a:pt x="0" y="1557596"/>
                  </a:lnTo>
                  <a:close/>
                </a:path>
              </a:pathLst>
            </a:custGeom>
            <a:solidFill>
              <a:srgbClr val="3F88FF"/>
            </a:solidFill>
            <a:ln>
              <a:noFill/>
            </a:ln>
          </p:spPr>
        </p:sp>
        <p:sp>
          <p:nvSpPr>
            <p:cNvPr id="337" name="Google Shape;337;p14"/>
            <p:cNvSpPr txBox="1"/>
            <p:nvPr/>
          </p:nvSpPr>
          <p:spPr>
            <a:xfrm>
              <a:off x="0" y="-47625"/>
              <a:ext cx="535830" cy="1605221"/>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38" name="Google Shape;338;p14"/>
          <p:cNvSpPr/>
          <p:nvPr/>
        </p:nvSpPr>
        <p:spPr>
          <a:xfrm>
            <a:off x="0" y="2180053"/>
            <a:ext cx="7465839" cy="8106947"/>
          </a:xfrm>
          <a:custGeom>
            <a:rect b="b" l="l" r="r" t="t"/>
            <a:pathLst>
              <a:path extrusionOk="0" h="1075931" w="990845">
                <a:moveTo>
                  <a:pt x="0" y="0"/>
                </a:moveTo>
                <a:lnTo>
                  <a:pt x="990845" y="0"/>
                </a:lnTo>
                <a:lnTo>
                  <a:pt x="990845" y="1075931"/>
                </a:lnTo>
                <a:lnTo>
                  <a:pt x="0" y="1075931"/>
                </a:lnTo>
                <a:close/>
              </a:path>
            </a:pathLst>
          </a:custGeom>
          <a:blipFill rotWithShape="1">
            <a:blip r:embed="rId3">
              <a:alphaModFix/>
            </a:blip>
            <a:stretch>
              <a:fillRect b="0" l="-4294" r="-4294" t="0"/>
            </a:stretch>
          </a:blipFill>
          <a:ln>
            <a:noFill/>
          </a:ln>
        </p:spPr>
      </p:sp>
      <p:sp>
        <p:nvSpPr>
          <p:cNvPr id="339" name="Google Shape;339;p14"/>
          <p:cNvSpPr/>
          <p:nvPr/>
        </p:nvSpPr>
        <p:spPr>
          <a:xfrm>
            <a:off x="7204371" y="9584027"/>
            <a:ext cx="1842887" cy="770343"/>
          </a:xfrm>
          <a:custGeom>
            <a:rect b="b" l="l" r="r" t="t"/>
            <a:pathLst>
              <a:path extrusionOk="0" h="770343" w="1842887">
                <a:moveTo>
                  <a:pt x="0" y="0"/>
                </a:moveTo>
                <a:lnTo>
                  <a:pt x="1842887" y="0"/>
                </a:lnTo>
                <a:lnTo>
                  <a:pt x="1842887" y="770343"/>
                </a:lnTo>
                <a:lnTo>
                  <a:pt x="0" y="770343"/>
                </a:lnTo>
                <a:lnTo>
                  <a:pt x="0" y="0"/>
                </a:lnTo>
                <a:close/>
              </a:path>
            </a:pathLst>
          </a:custGeom>
          <a:noFill/>
          <a:ln>
            <a:noFill/>
          </a:ln>
        </p:spPr>
      </p:sp>
      <p:sp>
        <p:nvSpPr>
          <p:cNvPr id="340" name="Google Shape;340;p14"/>
          <p:cNvSpPr/>
          <p:nvPr/>
        </p:nvSpPr>
        <p:spPr>
          <a:xfrm>
            <a:off x="16283346" y="758943"/>
            <a:ext cx="1011676" cy="1011676"/>
          </a:xfrm>
          <a:custGeom>
            <a:rect b="b" l="l" r="r" t="t"/>
            <a:pathLst>
              <a:path extrusionOk="0" h="1011676" w="1011676">
                <a:moveTo>
                  <a:pt x="0" y="0"/>
                </a:moveTo>
                <a:lnTo>
                  <a:pt x="1011676" y="0"/>
                </a:lnTo>
                <a:lnTo>
                  <a:pt x="1011676" y="1011676"/>
                </a:lnTo>
                <a:lnTo>
                  <a:pt x="0" y="1011676"/>
                </a:lnTo>
                <a:lnTo>
                  <a:pt x="0" y="0"/>
                </a:lnTo>
                <a:close/>
              </a:path>
            </a:pathLst>
          </a:custGeom>
          <a:noFill/>
          <a:ln>
            <a:noFill/>
          </a:ln>
        </p:spPr>
      </p:sp>
      <p:sp>
        <p:nvSpPr>
          <p:cNvPr id="341" name="Google Shape;341;p14"/>
          <p:cNvSpPr txBox="1"/>
          <p:nvPr/>
        </p:nvSpPr>
        <p:spPr>
          <a:xfrm>
            <a:off x="9144000" y="2091633"/>
            <a:ext cx="7657444" cy="7864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4630">
                <a:solidFill>
                  <a:srgbClr val="FFFFFF"/>
                </a:solidFill>
                <a:latin typeface="Montserrat"/>
                <a:ea typeface="Montserrat"/>
                <a:cs typeface="Montserrat"/>
                <a:sym typeface="Montserrat"/>
              </a:rPr>
              <a:t>GOAL</a:t>
            </a:r>
            <a:endParaRPr/>
          </a:p>
        </p:txBody>
      </p:sp>
      <p:sp>
        <p:nvSpPr>
          <p:cNvPr id="342" name="Google Shape;342;p14"/>
          <p:cNvSpPr txBox="1"/>
          <p:nvPr/>
        </p:nvSpPr>
        <p:spPr>
          <a:xfrm>
            <a:off x="9144000" y="3386024"/>
            <a:ext cx="8115300" cy="2157366"/>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lang="en-US" sz="2064">
                <a:solidFill>
                  <a:srgbClr val="FFFFFF"/>
                </a:solidFill>
                <a:latin typeface="Roboto"/>
                <a:ea typeface="Roboto"/>
                <a:cs typeface="Roboto"/>
                <a:sym typeface="Roboto"/>
              </a:rPr>
              <a:t>Both the Standards and Continuous Quality Improvement (CQI) aim to:</a:t>
            </a:r>
            <a:endParaRPr/>
          </a:p>
          <a:p>
            <a:pPr indent="0" lvl="0" marL="0" marR="0" rtl="0" algn="l">
              <a:lnSpc>
                <a:spcPct val="140019"/>
              </a:lnSpc>
              <a:spcBef>
                <a:spcPts val="0"/>
              </a:spcBef>
              <a:spcAft>
                <a:spcPts val="0"/>
              </a:spcAft>
              <a:buNone/>
            </a:pPr>
            <a:r>
              <a:rPr lang="en-US" sz="2064">
                <a:solidFill>
                  <a:srgbClr val="FFFFFF"/>
                </a:solidFill>
                <a:latin typeface="Roboto"/>
                <a:ea typeface="Roboto"/>
                <a:cs typeface="Roboto"/>
                <a:sym typeface="Roboto"/>
              </a:rPr>
              <a:t>• Contribute to the provision of high-quality and safe healthcare services for all patients and communities</a:t>
            </a:r>
            <a:endParaRPr/>
          </a:p>
          <a:p>
            <a:pPr indent="0" lvl="0" marL="0" marR="0" rtl="0" algn="l">
              <a:lnSpc>
                <a:spcPct val="140019"/>
              </a:lnSpc>
              <a:spcBef>
                <a:spcPts val="0"/>
              </a:spcBef>
              <a:spcAft>
                <a:spcPts val="0"/>
              </a:spcAft>
              <a:buNone/>
            </a:pPr>
            <a:r>
              <a:rPr lang="en-US" sz="2064">
                <a:solidFill>
                  <a:srgbClr val="FFFFFF"/>
                </a:solidFill>
                <a:latin typeface="Roboto"/>
                <a:ea typeface="Roboto"/>
                <a:cs typeface="Roboto"/>
                <a:sym typeface="Roboto"/>
              </a:rPr>
              <a:t>• Improve patients' health outcomes through systematic and evidence-based approaches to care delivery</a:t>
            </a:r>
            <a:endParaRPr/>
          </a:p>
        </p:txBody>
      </p:sp>
      <p:sp>
        <p:nvSpPr>
          <p:cNvPr id="343" name="Google Shape;343;p14"/>
          <p:cNvSpPr txBox="1"/>
          <p:nvPr/>
        </p:nvSpPr>
        <p:spPr>
          <a:xfrm>
            <a:off x="9144000" y="6352978"/>
            <a:ext cx="8115300" cy="2157366"/>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lang="en-US" sz="2064">
                <a:solidFill>
                  <a:srgbClr val="FFFFFF"/>
                </a:solidFill>
                <a:latin typeface="Roboto"/>
                <a:ea typeface="Roboto"/>
                <a:cs typeface="Roboto"/>
                <a:sym typeface="Roboto"/>
              </a:rPr>
              <a:t>By aligning organisational performance with established accreditation standards, healthcare facilities are better equipped to:</a:t>
            </a:r>
            <a:endParaRPr/>
          </a:p>
          <a:p>
            <a:pPr indent="0" lvl="0" marL="0" marR="0" rtl="0" algn="l">
              <a:lnSpc>
                <a:spcPct val="140019"/>
              </a:lnSpc>
              <a:spcBef>
                <a:spcPts val="0"/>
              </a:spcBef>
              <a:spcAft>
                <a:spcPts val="0"/>
              </a:spcAft>
              <a:buNone/>
            </a:pPr>
            <a:r>
              <a:rPr lang="en-US" sz="2064">
                <a:solidFill>
                  <a:srgbClr val="FFFFFF"/>
                </a:solidFill>
                <a:latin typeface="Roboto"/>
                <a:ea typeface="Roboto"/>
                <a:cs typeface="Roboto"/>
                <a:sym typeface="Roboto"/>
              </a:rPr>
              <a:t>• Reduce clinical errors and adverse events</a:t>
            </a:r>
            <a:endParaRPr/>
          </a:p>
          <a:p>
            <a:pPr indent="0" lvl="0" marL="0" marR="0" rtl="0" algn="l">
              <a:lnSpc>
                <a:spcPct val="140019"/>
              </a:lnSpc>
              <a:spcBef>
                <a:spcPts val="0"/>
              </a:spcBef>
              <a:spcAft>
                <a:spcPts val="0"/>
              </a:spcAft>
              <a:buNone/>
            </a:pPr>
            <a:r>
              <a:rPr lang="en-US" sz="2064">
                <a:solidFill>
                  <a:srgbClr val="FFFFFF"/>
                </a:solidFill>
                <a:latin typeface="Roboto"/>
                <a:ea typeface="Roboto"/>
                <a:cs typeface="Roboto"/>
                <a:sym typeface="Roboto"/>
              </a:rPr>
              <a:t>• Foster a culture of safety, accountability, and continuous learning</a:t>
            </a:r>
            <a:endParaRPr/>
          </a:p>
          <a:p>
            <a:pPr indent="0" lvl="0" marL="0" marR="0" rtl="0" algn="l">
              <a:lnSpc>
                <a:spcPct val="140019"/>
              </a:lnSpc>
              <a:spcBef>
                <a:spcPts val="0"/>
              </a:spcBef>
              <a:spcAft>
                <a:spcPts val="0"/>
              </a:spcAft>
              <a:buNone/>
            </a:pPr>
            <a:r>
              <a:rPr lang="en-US" sz="2064">
                <a:solidFill>
                  <a:srgbClr val="FFFFFF"/>
                </a:solidFill>
                <a:latin typeface="Roboto"/>
                <a:ea typeface="Roboto"/>
                <a:cs typeface="Roboto"/>
                <a:sym typeface="Roboto"/>
              </a:rPr>
              <a:t>• Ensure that every patient receives care that is effective, timely, and patient-centered</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840"/>
        </a:solidFill>
      </p:bgPr>
    </p:bg>
    <p:spTree>
      <p:nvGrpSpPr>
        <p:cNvPr id="347" name="Shape 347"/>
        <p:cNvGrpSpPr/>
        <p:nvPr/>
      </p:nvGrpSpPr>
      <p:grpSpPr>
        <a:xfrm>
          <a:off x="0" y="0"/>
          <a:ext cx="0" cy="0"/>
          <a:chOff x="0" y="0"/>
          <a:chExt cx="0" cy="0"/>
        </a:xfrm>
      </p:grpSpPr>
      <p:grpSp>
        <p:nvGrpSpPr>
          <p:cNvPr id="348" name="Google Shape;348;p15"/>
          <p:cNvGrpSpPr/>
          <p:nvPr/>
        </p:nvGrpSpPr>
        <p:grpSpPr>
          <a:xfrm>
            <a:off x="7843471" y="-2413595"/>
            <a:ext cx="4114800" cy="4646364"/>
            <a:chOff x="0" y="-47625"/>
            <a:chExt cx="1083733" cy="1223734"/>
          </a:xfrm>
        </p:grpSpPr>
        <p:sp>
          <p:nvSpPr>
            <p:cNvPr id="349" name="Google Shape;349;p15"/>
            <p:cNvSpPr/>
            <p:nvPr/>
          </p:nvSpPr>
          <p:spPr>
            <a:xfrm>
              <a:off x="0" y="0"/>
              <a:ext cx="1083733" cy="1176109"/>
            </a:xfrm>
            <a:custGeom>
              <a:rect b="b" l="l" r="r" t="t"/>
              <a:pathLst>
                <a:path extrusionOk="0" h="1176109" w="1083733">
                  <a:moveTo>
                    <a:pt x="0" y="0"/>
                  </a:moveTo>
                  <a:lnTo>
                    <a:pt x="1083733" y="0"/>
                  </a:lnTo>
                  <a:lnTo>
                    <a:pt x="1083733" y="1176109"/>
                  </a:lnTo>
                  <a:lnTo>
                    <a:pt x="0" y="1176109"/>
                  </a:lnTo>
                  <a:close/>
                </a:path>
              </a:pathLst>
            </a:custGeom>
            <a:solidFill>
              <a:srgbClr val="3F88FF"/>
            </a:solidFill>
            <a:ln>
              <a:noFill/>
            </a:ln>
          </p:spPr>
        </p:sp>
        <p:sp>
          <p:nvSpPr>
            <p:cNvPr id="350" name="Google Shape;350;p15"/>
            <p:cNvSpPr txBox="1"/>
            <p:nvPr/>
          </p:nvSpPr>
          <p:spPr>
            <a:xfrm>
              <a:off x="0" y="-47625"/>
              <a:ext cx="1083733" cy="1223734"/>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51" name="Google Shape;351;p15"/>
          <p:cNvSpPr/>
          <p:nvPr/>
        </p:nvSpPr>
        <p:spPr>
          <a:xfrm>
            <a:off x="8881965" y="0"/>
            <a:ext cx="9406035" cy="4166631"/>
          </a:xfrm>
          <a:custGeom>
            <a:rect b="b" l="l" r="r" t="t"/>
            <a:pathLst>
              <a:path extrusionOk="0" h="552984" w="1248343">
                <a:moveTo>
                  <a:pt x="0" y="0"/>
                </a:moveTo>
                <a:lnTo>
                  <a:pt x="1248343" y="0"/>
                </a:lnTo>
                <a:lnTo>
                  <a:pt x="1248343" y="552984"/>
                </a:lnTo>
                <a:lnTo>
                  <a:pt x="0" y="552984"/>
                </a:lnTo>
                <a:close/>
              </a:path>
            </a:pathLst>
          </a:custGeom>
          <a:blipFill rotWithShape="1">
            <a:blip r:embed="rId3">
              <a:alphaModFix/>
            </a:blip>
            <a:stretch>
              <a:fillRect b="-14337" l="0" r="0" t="-14337"/>
            </a:stretch>
          </a:blipFill>
          <a:ln>
            <a:noFill/>
          </a:ln>
        </p:spPr>
      </p:sp>
      <p:grpSp>
        <p:nvGrpSpPr>
          <p:cNvPr id="352" name="Google Shape;352;p15"/>
          <p:cNvGrpSpPr/>
          <p:nvPr/>
        </p:nvGrpSpPr>
        <p:grpSpPr>
          <a:xfrm>
            <a:off x="0" y="9581252"/>
            <a:ext cx="18288000" cy="705748"/>
            <a:chOff x="0" y="-47625"/>
            <a:chExt cx="4816593" cy="185876"/>
          </a:xfrm>
        </p:grpSpPr>
        <p:sp>
          <p:nvSpPr>
            <p:cNvPr id="353" name="Google Shape;353;p15"/>
            <p:cNvSpPr/>
            <p:nvPr/>
          </p:nvSpPr>
          <p:spPr>
            <a:xfrm>
              <a:off x="0" y="0"/>
              <a:ext cx="4816592" cy="138251"/>
            </a:xfrm>
            <a:custGeom>
              <a:rect b="b" l="l" r="r" t="t"/>
              <a:pathLst>
                <a:path extrusionOk="0" h="138251" w="4816592">
                  <a:moveTo>
                    <a:pt x="0" y="0"/>
                  </a:moveTo>
                  <a:lnTo>
                    <a:pt x="4816592" y="0"/>
                  </a:lnTo>
                  <a:lnTo>
                    <a:pt x="4816592" y="138251"/>
                  </a:lnTo>
                  <a:lnTo>
                    <a:pt x="0" y="138251"/>
                  </a:lnTo>
                  <a:close/>
                </a:path>
              </a:pathLst>
            </a:custGeom>
            <a:solidFill>
              <a:srgbClr val="3F88FF"/>
            </a:solidFill>
            <a:ln>
              <a:noFill/>
            </a:ln>
          </p:spPr>
        </p:sp>
        <p:sp>
          <p:nvSpPr>
            <p:cNvPr id="354" name="Google Shape;354;p15"/>
            <p:cNvSpPr txBox="1"/>
            <p:nvPr/>
          </p:nvSpPr>
          <p:spPr>
            <a:xfrm>
              <a:off x="0" y="-47625"/>
              <a:ext cx="4816593" cy="185876"/>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55" name="Google Shape;355;p15"/>
          <p:cNvSpPr/>
          <p:nvPr/>
        </p:nvSpPr>
        <p:spPr>
          <a:xfrm>
            <a:off x="6694295" y="757813"/>
            <a:ext cx="1842887" cy="770343"/>
          </a:xfrm>
          <a:custGeom>
            <a:rect b="b" l="l" r="r" t="t"/>
            <a:pathLst>
              <a:path extrusionOk="0" h="770343" w="1842887">
                <a:moveTo>
                  <a:pt x="0" y="0"/>
                </a:moveTo>
                <a:lnTo>
                  <a:pt x="1842888" y="0"/>
                </a:lnTo>
                <a:lnTo>
                  <a:pt x="1842888" y="770343"/>
                </a:lnTo>
                <a:lnTo>
                  <a:pt x="0" y="770343"/>
                </a:lnTo>
                <a:lnTo>
                  <a:pt x="0" y="0"/>
                </a:lnTo>
                <a:close/>
              </a:path>
            </a:pathLst>
          </a:custGeom>
          <a:noFill/>
          <a:ln>
            <a:noFill/>
          </a:ln>
        </p:spPr>
      </p:sp>
      <p:sp>
        <p:nvSpPr>
          <p:cNvPr id="356" name="Google Shape;356;p15"/>
          <p:cNvSpPr/>
          <p:nvPr/>
        </p:nvSpPr>
        <p:spPr>
          <a:xfrm>
            <a:off x="16911284" y="4490322"/>
            <a:ext cx="1011676" cy="1011676"/>
          </a:xfrm>
          <a:custGeom>
            <a:rect b="b" l="l" r="r" t="t"/>
            <a:pathLst>
              <a:path extrusionOk="0" h="1011676" w="1011676">
                <a:moveTo>
                  <a:pt x="0" y="0"/>
                </a:moveTo>
                <a:lnTo>
                  <a:pt x="1011677" y="0"/>
                </a:lnTo>
                <a:lnTo>
                  <a:pt x="1011677" y="1011677"/>
                </a:lnTo>
                <a:lnTo>
                  <a:pt x="0" y="1011677"/>
                </a:lnTo>
                <a:lnTo>
                  <a:pt x="0" y="0"/>
                </a:lnTo>
                <a:close/>
              </a:path>
            </a:pathLst>
          </a:custGeom>
          <a:noFill/>
          <a:ln>
            <a:noFill/>
          </a:ln>
        </p:spPr>
      </p:sp>
      <p:sp>
        <p:nvSpPr>
          <p:cNvPr id="357" name="Google Shape;357;p15"/>
          <p:cNvSpPr txBox="1"/>
          <p:nvPr/>
        </p:nvSpPr>
        <p:spPr>
          <a:xfrm>
            <a:off x="802777" y="1582608"/>
            <a:ext cx="6706589" cy="18446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3500">
                <a:solidFill>
                  <a:srgbClr val="FFFFFF"/>
                </a:solidFill>
                <a:latin typeface="Montserrat"/>
                <a:ea typeface="Montserrat"/>
                <a:cs typeface="Montserrat"/>
                <a:sym typeface="Montserrat"/>
              </a:rPr>
              <a:t>MSQH HOSPITAL ACCREDITATION STANDARDS TIMELINE</a:t>
            </a:r>
            <a:endParaRPr/>
          </a:p>
        </p:txBody>
      </p:sp>
      <p:sp>
        <p:nvSpPr>
          <p:cNvPr id="358" name="Google Shape;358;p15"/>
          <p:cNvSpPr txBox="1"/>
          <p:nvPr/>
        </p:nvSpPr>
        <p:spPr>
          <a:xfrm>
            <a:off x="867442" y="4564598"/>
            <a:ext cx="4167022" cy="12985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lang="en-US" sz="2499">
                <a:solidFill>
                  <a:srgbClr val="3F88FF"/>
                </a:solidFill>
                <a:latin typeface="Roboto"/>
                <a:ea typeface="Roboto"/>
                <a:cs typeface="Roboto"/>
                <a:sym typeface="Roboto"/>
              </a:rPr>
              <a:t>1st Edition: 1999–2003</a:t>
            </a:r>
            <a:endParaRPr/>
          </a:p>
          <a:p>
            <a:pPr indent="0" lvl="0" marL="0" marR="0" rtl="0" algn="l">
              <a:lnSpc>
                <a:spcPct val="140016"/>
              </a:lnSpc>
              <a:spcBef>
                <a:spcPts val="0"/>
              </a:spcBef>
              <a:spcAft>
                <a:spcPts val="0"/>
              </a:spcAft>
              <a:buNone/>
            </a:pPr>
            <a:r>
              <a:rPr b="1" lang="en-US" sz="2499">
                <a:solidFill>
                  <a:srgbClr val="3F88FF"/>
                </a:solidFill>
                <a:latin typeface="Roboto"/>
                <a:ea typeface="Roboto"/>
                <a:cs typeface="Roboto"/>
                <a:sym typeface="Roboto"/>
              </a:rPr>
              <a:t>2nd Edition: 2004–2008</a:t>
            </a:r>
            <a:endParaRPr/>
          </a:p>
          <a:p>
            <a:pPr indent="0" lvl="0" marL="0" marR="0" rtl="0" algn="l">
              <a:lnSpc>
                <a:spcPct val="140016"/>
              </a:lnSpc>
              <a:spcBef>
                <a:spcPts val="0"/>
              </a:spcBef>
              <a:spcAft>
                <a:spcPts val="0"/>
              </a:spcAft>
              <a:buNone/>
            </a:pPr>
            <a:r>
              <a:rPr b="1" lang="en-US" sz="2499">
                <a:solidFill>
                  <a:srgbClr val="3F88FF"/>
                </a:solidFill>
                <a:latin typeface="Roboto"/>
                <a:ea typeface="Roboto"/>
                <a:cs typeface="Roboto"/>
                <a:sym typeface="Roboto"/>
              </a:rPr>
              <a:t>3rd Edition: 2009–2012</a:t>
            </a:r>
            <a:endParaRPr/>
          </a:p>
        </p:txBody>
      </p:sp>
      <p:sp>
        <p:nvSpPr>
          <p:cNvPr id="359" name="Google Shape;359;p15"/>
          <p:cNvSpPr txBox="1"/>
          <p:nvPr/>
        </p:nvSpPr>
        <p:spPr>
          <a:xfrm>
            <a:off x="6694295" y="4783673"/>
            <a:ext cx="4224512" cy="86042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lang="en-US" sz="2499">
                <a:solidFill>
                  <a:srgbClr val="3F88FF"/>
                </a:solidFill>
                <a:latin typeface="Roboto"/>
                <a:ea typeface="Roboto"/>
                <a:cs typeface="Roboto"/>
                <a:sym typeface="Roboto"/>
              </a:rPr>
              <a:t>4th Edition: 2013–June 2017</a:t>
            </a:r>
            <a:endParaRPr/>
          </a:p>
          <a:p>
            <a:pPr indent="0" lvl="0" marL="0" marR="0" rtl="0" algn="l">
              <a:lnSpc>
                <a:spcPct val="140016"/>
              </a:lnSpc>
              <a:spcBef>
                <a:spcPts val="0"/>
              </a:spcBef>
              <a:spcAft>
                <a:spcPts val="0"/>
              </a:spcAft>
              <a:buNone/>
            </a:pPr>
            <a:r>
              <a:rPr b="1" lang="en-US" sz="2499">
                <a:solidFill>
                  <a:srgbClr val="3F88FF"/>
                </a:solidFill>
                <a:latin typeface="Roboto"/>
                <a:ea typeface="Roboto"/>
                <a:cs typeface="Roboto"/>
                <a:sym typeface="Roboto"/>
              </a:rPr>
              <a:t>5th Edition: July 2017–2021</a:t>
            </a:r>
            <a:endParaRPr/>
          </a:p>
        </p:txBody>
      </p:sp>
      <p:sp>
        <p:nvSpPr>
          <p:cNvPr id="360" name="Google Shape;360;p15"/>
          <p:cNvSpPr txBox="1"/>
          <p:nvPr/>
        </p:nvSpPr>
        <p:spPr>
          <a:xfrm>
            <a:off x="802777" y="6533738"/>
            <a:ext cx="4736298" cy="194428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lang="en-US" sz="2203">
                <a:solidFill>
                  <a:srgbClr val="FFFFFF"/>
                </a:solidFill>
                <a:latin typeface="Roboto"/>
                <a:ea typeface="Roboto"/>
                <a:cs typeface="Roboto"/>
                <a:sym typeface="Roboto"/>
              </a:rPr>
              <a:t>Each edition introduced progressively higher standards, reflecting MSQH's commitment to continuous quality improvement in Malaysian healthcare facilities and services.</a:t>
            </a:r>
            <a:endParaRPr/>
          </a:p>
        </p:txBody>
      </p:sp>
      <p:sp>
        <p:nvSpPr>
          <p:cNvPr id="361" name="Google Shape;361;p15"/>
          <p:cNvSpPr txBox="1"/>
          <p:nvPr/>
        </p:nvSpPr>
        <p:spPr>
          <a:xfrm>
            <a:off x="6775851" y="6533738"/>
            <a:ext cx="4736298" cy="194428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lang="en-US" sz="2203">
                <a:solidFill>
                  <a:srgbClr val="FFFFFF"/>
                </a:solidFill>
                <a:latin typeface="Roboto"/>
                <a:ea typeface="Roboto"/>
                <a:cs typeface="Roboto"/>
                <a:sym typeface="Roboto"/>
              </a:rPr>
              <a:t>The 4th and 5th Editions marked a significant shift toward patient-centered care and stronger clinical governance frameworks across all accredited facilities.</a:t>
            </a:r>
            <a:endParaRPr/>
          </a:p>
        </p:txBody>
      </p:sp>
      <p:sp>
        <p:nvSpPr>
          <p:cNvPr id="362" name="Google Shape;362;p15"/>
          <p:cNvSpPr txBox="1"/>
          <p:nvPr/>
        </p:nvSpPr>
        <p:spPr>
          <a:xfrm>
            <a:off x="12523002" y="4783673"/>
            <a:ext cx="4371333" cy="86042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lang="en-US" sz="2499">
                <a:solidFill>
                  <a:srgbClr val="3F88FF"/>
                </a:solidFill>
                <a:latin typeface="Roboto"/>
                <a:ea typeface="Roboto"/>
                <a:cs typeface="Roboto"/>
                <a:sym typeface="Roboto"/>
              </a:rPr>
              <a:t>6th Edition: 2022–Aug 2026</a:t>
            </a:r>
            <a:endParaRPr/>
          </a:p>
          <a:p>
            <a:pPr indent="0" lvl="0" marL="0" marR="0" rtl="0" algn="l">
              <a:lnSpc>
                <a:spcPct val="140016"/>
              </a:lnSpc>
              <a:spcBef>
                <a:spcPts val="0"/>
              </a:spcBef>
              <a:spcAft>
                <a:spcPts val="0"/>
              </a:spcAft>
              <a:buNone/>
            </a:pPr>
            <a:r>
              <a:rPr b="1" lang="en-US" sz="2499">
                <a:solidFill>
                  <a:srgbClr val="3F88FF"/>
                </a:solidFill>
                <a:latin typeface="Roboto"/>
                <a:ea typeface="Roboto"/>
                <a:cs typeface="Roboto"/>
                <a:sym typeface="Roboto"/>
              </a:rPr>
              <a:t>7th Edition: Sept 2026–2030</a:t>
            </a:r>
            <a:endParaRPr/>
          </a:p>
        </p:txBody>
      </p:sp>
      <p:sp>
        <p:nvSpPr>
          <p:cNvPr id="363" name="Google Shape;363;p15"/>
          <p:cNvSpPr txBox="1"/>
          <p:nvPr/>
        </p:nvSpPr>
        <p:spPr>
          <a:xfrm>
            <a:off x="12523002" y="6533738"/>
            <a:ext cx="4736298" cy="194428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lang="en-US" sz="2203">
                <a:solidFill>
                  <a:srgbClr val="FFFFFF"/>
                </a:solidFill>
                <a:latin typeface="Roboto"/>
                <a:ea typeface="Roboto"/>
                <a:cs typeface="Roboto"/>
                <a:sym typeface="Roboto"/>
              </a:rPr>
              <a:t>The 7th Edition incorporates ISQua's latest principles including Sustainable Care, Digital Care &amp; AI, and Supporting Care Workforce setting a new benchmark for healthcare excellence.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840"/>
        </a:solidFill>
      </p:bgPr>
    </p:bg>
    <p:spTree>
      <p:nvGrpSpPr>
        <p:cNvPr id="367" name="Shape 367"/>
        <p:cNvGrpSpPr/>
        <p:nvPr/>
      </p:nvGrpSpPr>
      <p:grpSpPr>
        <a:xfrm>
          <a:off x="0" y="0"/>
          <a:ext cx="0" cy="0"/>
          <a:chOff x="0" y="0"/>
          <a:chExt cx="0" cy="0"/>
        </a:xfrm>
      </p:grpSpPr>
      <p:sp>
        <p:nvSpPr>
          <p:cNvPr id="368" name="Google Shape;368;p16"/>
          <p:cNvSpPr txBox="1"/>
          <p:nvPr/>
        </p:nvSpPr>
        <p:spPr>
          <a:xfrm>
            <a:off x="9144000" y="1037769"/>
            <a:ext cx="7657444" cy="74953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4420">
                <a:solidFill>
                  <a:srgbClr val="FFFFFF"/>
                </a:solidFill>
                <a:latin typeface="Montserrat"/>
                <a:ea typeface="Montserrat"/>
                <a:cs typeface="Montserrat"/>
                <a:sym typeface="Montserrat"/>
              </a:rPr>
              <a:t>WORKING DEFINITION OF</a:t>
            </a:r>
            <a:endParaRPr/>
          </a:p>
        </p:txBody>
      </p:sp>
      <p:sp>
        <p:nvSpPr>
          <p:cNvPr id="369" name="Google Shape;369;p16"/>
          <p:cNvSpPr/>
          <p:nvPr/>
        </p:nvSpPr>
        <p:spPr>
          <a:xfrm>
            <a:off x="1028700" y="2023012"/>
            <a:ext cx="7007088" cy="4420147"/>
          </a:xfrm>
          <a:custGeom>
            <a:rect b="b" l="l" r="r" t="t"/>
            <a:pathLst>
              <a:path extrusionOk="0" h="586630" w="929961">
                <a:moveTo>
                  <a:pt x="0" y="0"/>
                </a:moveTo>
                <a:lnTo>
                  <a:pt x="929961" y="0"/>
                </a:lnTo>
                <a:lnTo>
                  <a:pt x="929961" y="586630"/>
                </a:lnTo>
                <a:lnTo>
                  <a:pt x="0" y="586630"/>
                </a:lnTo>
                <a:close/>
              </a:path>
            </a:pathLst>
          </a:custGeom>
          <a:blipFill rotWithShape="1">
            <a:blip r:embed="rId3">
              <a:alphaModFix/>
            </a:blip>
            <a:stretch>
              <a:fillRect b="-3403" l="0" r="0" t="-3403"/>
            </a:stretch>
          </a:blipFill>
          <a:ln>
            <a:noFill/>
          </a:ln>
        </p:spPr>
      </p:sp>
      <p:grpSp>
        <p:nvGrpSpPr>
          <p:cNvPr id="370" name="Google Shape;370;p16"/>
          <p:cNvGrpSpPr/>
          <p:nvPr/>
        </p:nvGrpSpPr>
        <p:grpSpPr>
          <a:xfrm>
            <a:off x="1028700" y="5909478"/>
            <a:ext cx="16230600" cy="3348822"/>
            <a:chOff x="0" y="-47625"/>
            <a:chExt cx="4274726" cy="881994"/>
          </a:xfrm>
        </p:grpSpPr>
        <p:sp>
          <p:nvSpPr>
            <p:cNvPr id="371" name="Google Shape;371;p16"/>
            <p:cNvSpPr/>
            <p:nvPr/>
          </p:nvSpPr>
          <p:spPr>
            <a:xfrm>
              <a:off x="0" y="0"/>
              <a:ext cx="4274726" cy="834369"/>
            </a:xfrm>
            <a:custGeom>
              <a:rect b="b" l="l" r="r" t="t"/>
              <a:pathLst>
                <a:path extrusionOk="0" h="834369" w="4274726">
                  <a:moveTo>
                    <a:pt x="0" y="0"/>
                  </a:moveTo>
                  <a:lnTo>
                    <a:pt x="4274726" y="0"/>
                  </a:lnTo>
                  <a:lnTo>
                    <a:pt x="4274726" y="834369"/>
                  </a:lnTo>
                  <a:lnTo>
                    <a:pt x="0" y="834369"/>
                  </a:lnTo>
                  <a:close/>
                </a:path>
              </a:pathLst>
            </a:custGeom>
            <a:solidFill>
              <a:srgbClr val="3F88FF"/>
            </a:solidFill>
            <a:ln>
              <a:noFill/>
            </a:ln>
          </p:spPr>
        </p:sp>
        <p:sp>
          <p:nvSpPr>
            <p:cNvPr id="372" name="Google Shape;372;p16"/>
            <p:cNvSpPr txBox="1"/>
            <p:nvPr/>
          </p:nvSpPr>
          <p:spPr>
            <a:xfrm>
              <a:off x="0" y="-47625"/>
              <a:ext cx="4274726" cy="881994"/>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73" name="Google Shape;373;p16"/>
          <p:cNvSpPr/>
          <p:nvPr/>
        </p:nvSpPr>
        <p:spPr>
          <a:xfrm>
            <a:off x="-814187" y="9258300"/>
            <a:ext cx="1842887" cy="770343"/>
          </a:xfrm>
          <a:custGeom>
            <a:rect b="b" l="l" r="r" t="t"/>
            <a:pathLst>
              <a:path extrusionOk="0" h="770343" w="1842887">
                <a:moveTo>
                  <a:pt x="0" y="0"/>
                </a:moveTo>
                <a:lnTo>
                  <a:pt x="1842887" y="0"/>
                </a:lnTo>
                <a:lnTo>
                  <a:pt x="1842887" y="770343"/>
                </a:lnTo>
                <a:lnTo>
                  <a:pt x="0" y="770343"/>
                </a:lnTo>
                <a:lnTo>
                  <a:pt x="0" y="0"/>
                </a:lnTo>
                <a:close/>
              </a:path>
            </a:pathLst>
          </a:custGeom>
          <a:noFill/>
          <a:ln>
            <a:noFill/>
          </a:ln>
        </p:spPr>
      </p:sp>
      <p:sp>
        <p:nvSpPr>
          <p:cNvPr id="374" name="Google Shape;374;p16"/>
          <p:cNvSpPr/>
          <p:nvPr/>
        </p:nvSpPr>
        <p:spPr>
          <a:xfrm>
            <a:off x="16483395" y="758943"/>
            <a:ext cx="1011676" cy="1011676"/>
          </a:xfrm>
          <a:custGeom>
            <a:rect b="b" l="l" r="r" t="t"/>
            <a:pathLst>
              <a:path extrusionOk="0" h="1011676" w="1011676">
                <a:moveTo>
                  <a:pt x="0" y="0"/>
                </a:moveTo>
                <a:lnTo>
                  <a:pt x="1011677" y="0"/>
                </a:lnTo>
                <a:lnTo>
                  <a:pt x="1011677" y="1011676"/>
                </a:lnTo>
                <a:lnTo>
                  <a:pt x="0" y="1011676"/>
                </a:lnTo>
                <a:lnTo>
                  <a:pt x="0" y="0"/>
                </a:lnTo>
                <a:close/>
              </a:path>
            </a:pathLst>
          </a:custGeom>
          <a:noFill/>
          <a:ln>
            <a:noFill/>
          </a:ln>
        </p:spPr>
      </p:sp>
      <p:sp>
        <p:nvSpPr>
          <p:cNvPr id="375" name="Google Shape;375;p16"/>
          <p:cNvSpPr/>
          <p:nvPr/>
        </p:nvSpPr>
        <p:spPr>
          <a:xfrm>
            <a:off x="5240515" y="5435233"/>
            <a:ext cx="7961135" cy="4478138"/>
          </a:xfrm>
          <a:custGeom>
            <a:rect b="b" l="l" r="r" t="t"/>
            <a:pathLst>
              <a:path extrusionOk="0" h="4478138" w="7961135">
                <a:moveTo>
                  <a:pt x="0" y="0"/>
                </a:moveTo>
                <a:lnTo>
                  <a:pt x="7961135" y="0"/>
                </a:lnTo>
                <a:lnTo>
                  <a:pt x="7961135" y="4478138"/>
                </a:lnTo>
                <a:lnTo>
                  <a:pt x="0" y="4478138"/>
                </a:lnTo>
                <a:lnTo>
                  <a:pt x="0" y="0"/>
                </a:lnTo>
                <a:close/>
              </a:path>
            </a:pathLst>
          </a:custGeom>
          <a:blipFill rotWithShape="1">
            <a:blip r:embed="rId4">
              <a:alphaModFix/>
            </a:blip>
            <a:stretch>
              <a:fillRect b="0" l="0" r="0" t="0"/>
            </a:stretch>
          </a:blipFill>
          <a:ln>
            <a:noFill/>
          </a:ln>
        </p:spPr>
      </p:sp>
      <p:sp>
        <p:nvSpPr>
          <p:cNvPr id="376" name="Google Shape;376;p16"/>
          <p:cNvSpPr txBox="1"/>
          <p:nvPr/>
        </p:nvSpPr>
        <p:spPr>
          <a:xfrm>
            <a:off x="9144000" y="1800383"/>
            <a:ext cx="7657444" cy="74953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4420">
                <a:solidFill>
                  <a:srgbClr val="FFFFFF"/>
                </a:solidFill>
                <a:latin typeface="Montserrat"/>
                <a:ea typeface="Montserrat"/>
                <a:cs typeface="Montserrat"/>
                <a:sym typeface="Montserrat"/>
              </a:rPr>
              <a:t>ACCREDITATION</a:t>
            </a:r>
            <a:endParaRPr/>
          </a:p>
        </p:txBody>
      </p:sp>
      <p:sp>
        <p:nvSpPr>
          <p:cNvPr id="377" name="Google Shape;377;p16"/>
          <p:cNvSpPr txBox="1"/>
          <p:nvPr/>
        </p:nvSpPr>
        <p:spPr>
          <a:xfrm>
            <a:off x="9144000" y="3085250"/>
            <a:ext cx="8115300" cy="1795416"/>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lang="en-US" sz="2064">
                <a:solidFill>
                  <a:srgbClr val="FFFFFF"/>
                </a:solidFill>
                <a:latin typeface="Roboto"/>
                <a:ea typeface="Roboto"/>
                <a:cs typeface="Roboto"/>
                <a:sym typeface="Roboto"/>
              </a:rPr>
              <a:t>"Accreditation is a self-assessment and external peer review process used by healthcare organizations to accurately assess their level of performance in relation to established standards and to implement ways to continuously improve the healthcare system."</a:t>
            </a:r>
            <a:endParaRPr/>
          </a:p>
          <a:p>
            <a:pPr indent="0" lvl="0" marL="0" marR="0" rtl="0" algn="l">
              <a:lnSpc>
                <a:spcPct val="140019"/>
              </a:lnSpc>
              <a:spcBef>
                <a:spcPts val="0"/>
              </a:spcBef>
              <a:spcAft>
                <a:spcPts val="0"/>
              </a:spcAft>
              <a:buNone/>
            </a:pPr>
            <a:r>
              <a:rPr lang="en-US" sz="2064">
                <a:solidFill>
                  <a:srgbClr val="FFFFFF"/>
                </a:solidFill>
                <a:latin typeface="Roboto"/>
                <a:ea typeface="Roboto"/>
                <a:cs typeface="Roboto"/>
                <a:sym typeface="Roboto"/>
              </a:rPr>
              <a:t>— ISQua Federation Operating Rules, 1998</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840"/>
        </a:solidFill>
      </p:bgPr>
    </p:bg>
    <p:spTree>
      <p:nvGrpSpPr>
        <p:cNvPr id="381" name="Shape 381"/>
        <p:cNvGrpSpPr/>
        <p:nvPr/>
      </p:nvGrpSpPr>
      <p:grpSpPr>
        <a:xfrm>
          <a:off x="0" y="0"/>
          <a:ext cx="0" cy="0"/>
          <a:chOff x="0" y="0"/>
          <a:chExt cx="0" cy="0"/>
        </a:xfrm>
      </p:grpSpPr>
      <p:grpSp>
        <p:nvGrpSpPr>
          <p:cNvPr id="382" name="Google Shape;382;p17"/>
          <p:cNvGrpSpPr/>
          <p:nvPr/>
        </p:nvGrpSpPr>
        <p:grpSpPr>
          <a:xfrm>
            <a:off x="8549640" y="1440732"/>
            <a:ext cx="1840557" cy="2021383"/>
            <a:chOff x="0" y="-47625"/>
            <a:chExt cx="484756" cy="532381"/>
          </a:xfrm>
        </p:grpSpPr>
        <p:sp>
          <p:nvSpPr>
            <p:cNvPr id="383" name="Google Shape;383;p17"/>
            <p:cNvSpPr/>
            <p:nvPr/>
          </p:nvSpPr>
          <p:spPr>
            <a:xfrm>
              <a:off x="0" y="0"/>
              <a:ext cx="484756" cy="484756"/>
            </a:xfrm>
            <a:custGeom>
              <a:rect b="b" l="l" r="r" t="t"/>
              <a:pathLst>
                <a:path extrusionOk="0" h="484756" w="484756">
                  <a:moveTo>
                    <a:pt x="0" y="0"/>
                  </a:moveTo>
                  <a:lnTo>
                    <a:pt x="484756" y="0"/>
                  </a:lnTo>
                  <a:lnTo>
                    <a:pt x="484756" y="484756"/>
                  </a:lnTo>
                  <a:lnTo>
                    <a:pt x="0" y="484756"/>
                  </a:lnTo>
                  <a:close/>
                </a:path>
              </a:pathLst>
            </a:custGeom>
            <a:solidFill>
              <a:srgbClr val="3F88FF"/>
            </a:solidFill>
            <a:ln>
              <a:noFill/>
            </a:ln>
          </p:spPr>
        </p:sp>
        <p:sp>
          <p:nvSpPr>
            <p:cNvPr id="384" name="Google Shape;384;p17"/>
            <p:cNvSpPr txBox="1"/>
            <p:nvPr/>
          </p:nvSpPr>
          <p:spPr>
            <a:xfrm>
              <a:off x="0" y="-47625"/>
              <a:ext cx="484756" cy="532381"/>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5" name="Google Shape;385;p17"/>
          <p:cNvGrpSpPr/>
          <p:nvPr/>
        </p:nvGrpSpPr>
        <p:grpSpPr>
          <a:xfrm>
            <a:off x="8549640" y="3560382"/>
            <a:ext cx="1840557" cy="2021383"/>
            <a:chOff x="0" y="-47625"/>
            <a:chExt cx="484756" cy="532381"/>
          </a:xfrm>
        </p:grpSpPr>
        <p:sp>
          <p:nvSpPr>
            <p:cNvPr id="386" name="Google Shape;386;p17"/>
            <p:cNvSpPr/>
            <p:nvPr/>
          </p:nvSpPr>
          <p:spPr>
            <a:xfrm>
              <a:off x="0" y="0"/>
              <a:ext cx="484756" cy="484756"/>
            </a:xfrm>
            <a:custGeom>
              <a:rect b="b" l="l" r="r" t="t"/>
              <a:pathLst>
                <a:path extrusionOk="0" h="484756" w="484756">
                  <a:moveTo>
                    <a:pt x="0" y="0"/>
                  </a:moveTo>
                  <a:lnTo>
                    <a:pt x="484756" y="0"/>
                  </a:lnTo>
                  <a:lnTo>
                    <a:pt x="484756" y="484756"/>
                  </a:lnTo>
                  <a:lnTo>
                    <a:pt x="0" y="484756"/>
                  </a:lnTo>
                  <a:close/>
                </a:path>
              </a:pathLst>
            </a:custGeom>
            <a:solidFill>
              <a:srgbClr val="3F88FF"/>
            </a:solidFill>
            <a:ln>
              <a:noFill/>
            </a:ln>
          </p:spPr>
        </p:sp>
        <p:sp>
          <p:nvSpPr>
            <p:cNvPr id="387" name="Google Shape;387;p17"/>
            <p:cNvSpPr txBox="1"/>
            <p:nvPr/>
          </p:nvSpPr>
          <p:spPr>
            <a:xfrm>
              <a:off x="0" y="-47625"/>
              <a:ext cx="484756" cy="532381"/>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8" name="Google Shape;388;p17"/>
          <p:cNvGrpSpPr/>
          <p:nvPr/>
        </p:nvGrpSpPr>
        <p:grpSpPr>
          <a:xfrm>
            <a:off x="8549640" y="7593867"/>
            <a:ext cx="1840557" cy="2021383"/>
            <a:chOff x="0" y="-47625"/>
            <a:chExt cx="484756" cy="532381"/>
          </a:xfrm>
        </p:grpSpPr>
        <p:sp>
          <p:nvSpPr>
            <p:cNvPr id="389" name="Google Shape;389;p17"/>
            <p:cNvSpPr/>
            <p:nvPr/>
          </p:nvSpPr>
          <p:spPr>
            <a:xfrm>
              <a:off x="0" y="0"/>
              <a:ext cx="484756" cy="484756"/>
            </a:xfrm>
            <a:custGeom>
              <a:rect b="b" l="l" r="r" t="t"/>
              <a:pathLst>
                <a:path extrusionOk="0" h="484756" w="484756">
                  <a:moveTo>
                    <a:pt x="0" y="0"/>
                  </a:moveTo>
                  <a:lnTo>
                    <a:pt x="484756" y="0"/>
                  </a:lnTo>
                  <a:lnTo>
                    <a:pt x="484756" y="484756"/>
                  </a:lnTo>
                  <a:lnTo>
                    <a:pt x="0" y="484756"/>
                  </a:lnTo>
                  <a:close/>
                </a:path>
              </a:pathLst>
            </a:custGeom>
            <a:solidFill>
              <a:srgbClr val="3F88FF"/>
            </a:solidFill>
            <a:ln>
              <a:noFill/>
            </a:ln>
          </p:spPr>
        </p:sp>
        <p:sp>
          <p:nvSpPr>
            <p:cNvPr id="390" name="Google Shape;390;p17"/>
            <p:cNvSpPr txBox="1"/>
            <p:nvPr/>
          </p:nvSpPr>
          <p:spPr>
            <a:xfrm>
              <a:off x="0" y="-47625"/>
              <a:ext cx="484756" cy="532381"/>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91" name="Google Shape;391;p17"/>
          <p:cNvSpPr/>
          <p:nvPr/>
        </p:nvSpPr>
        <p:spPr>
          <a:xfrm>
            <a:off x="8967844" y="1887931"/>
            <a:ext cx="981953" cy="1319225"/>
          </a:xfrm>
          <a:custGeom>
            <a:rect b="b" l="l" r="r" t="t"/>
            <a:pathLst>
              <a:path extrusionOk="0" h="1319225" w="981953">
                <a:moveTo>
                  <a:pt x="0" y="0"/>
                </a:moveTo>
                <a:lnTo>
                  <a:pt x="981954" y="0"/>
                </a:lnTo>
                <a:lnTo>
                  <a:pt x="981954" y="1319226"/>
                </a:lnTo>
                <a:lnTo>
                  <a:pt x="0" y="1319226"/>
                </a:lnTo>
                <a:lnTo>
                  <a:pt x="0" y="0"/>
                </a:lnTo>
                <a:close/>
              </a:path>
            </a:pathLst>
          </a:custGeom>
          <a:blipFill rotWithShape="1">
            <a:blip r:embed="rId3">
              <a:alphaModFix/>
            </a:blip>
            <a:stretch>
              <a:fillRect b="0" l="0" r="0" t="0"/>
            </a:stretch>
          </a:blipFill>
          <a:ln>
            <a:noFill/>
          </a:ln>
        </p:spPr>
      </p:sp>
      <p:sp>
        <p:nvSpPr>
          <p:cNvPr id="392" name="Google Shape;392;p17"/>
          <p:cNvSpPr/>
          <p:nvPr/>
        </p:nvSpPr>
        <p:spPr>
          <a:xfrm>
            <a:off x="9051219" y="4055771"/>
            <a:ext cx="925699" cy="1123391"/>
          </a:xfrm>
          <a:custGeom>
            <a:rect b="b" l="l" r="r" t="t"/>
            <a:pathLst>
              <a:path extrusionOk="0" h="1123391" w="925699">
                <a:moveTo>
                  <a:pt x="0" y="0"/>
                </a:moveTo>
                <a:lnTo>
                  <a:pt x="925699" y="0"/>
                </a:lnTo>
                <a:lnTo>
                  <a:pt x="925699" y="1123391"/>
                </a:lnTo>
                <a:lnTo>
                  <a:pt x="0" y="1123391"/>
                </a:lnTo>
                <a:lnTo>
                  <a:pt x="0" y="0"/>
                </a:lnTo>
                <a:close/>
              </a:path>
            </a:pathLst>
          </a:custGeom>
          <a:blipFill rotWithShape="1">
            <a:blip r:embed="rId4">
              <a:alphaModFix/>
            </a:blip>
            <a:stretch>
              <a:fillRect b="0" l="0" r="0" t="0"/>
            </a:stretch>
          </a:blipFill>
          <a:ln>
            <a:noFill/>
          </a:ln>
        </p:spPr>
      </p:sp>
      <p:sp>
        <p:nvSpPr>
          <p:cNvPr id="393" name="Google Shape;393;p17"/>
          <p:cNvSpPr/>
          <p:nvPr/>
        </p:nvSpPr>
        <p:spPr>
          <a:xfrm>
            <a:off x="9088696" y="8137873"/>
            <a:ext cx="954095" cy="1211792"/>
          </a:xfrm>
          <a:custGeom>
            <a:rect b="b" l="l" r="r" t="t"/>
            <a:pathLst>
              <a:path extrusionOk="0" h="1211792" w="954095">
                <a:moveTo>
                  <a:pt x="0" y="0"/>
                </a:moveTo>
                <a:lnTo>
                  <a:pt x="954094" y="0"/>
                </a:lnTo>
                <a:lnTo>
                  <a:pt x="954094" y="1211792"/>
                </a:lnTo>
                <a:lnTo>
                  <a:pt x="0" y="1211792"/>
                </a:lnTo>
                <a:lnTo>
                  <a:pt x="0" y="0"/>
                </a:lnTo>
                <a:close/>
              </a:path>
            </a:pathLst>
          </a:custGeom>
          <a:blipFill rotWithShape="1">
            <a:blip r:embed="rId5">
              <a:alphaModFix/>
            </a:blip>
            <a:stretch>
              <a:fillRect b="0" l="0" r="0" t="0"/>
            </a:stretch>
          </a:blipFill>
          <a:ln>
            <a:noFill/>
          </a:ln>
        </p:spPr>
      </p:sp>
      <p:sp>
        <p:nvSpPr>
          <p:cNvPr id="394" name="Google Shape;394;p17"/>
          <p:cNvSpPr txBox="1"/>
          <p:nvPr/>
        </p:nvSpPr>
        <p:spPr>
          <a:xfrm>
            <a:off x="1028700" y="2659672"/>
            <a:ext cx="6393551" cy="8579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5025">
                <a:solidFill>
                  <a:srgbClr val="FFFFFF"/>
                </a:solidFill>
                <a:latin typeface="Montserrat"/>
                <a:ea typeface="Montserrat"/>
                <a:cs typeface="Montserrat"/>
                <a:sym typeface="Montserrat"/>
              </a:rPr>
              <a:t>MSQH</a:t>
            </a:r>
            <a:endParaRPr/>
          </a:p>
        </p:txBody>
      </p:sp>
      <p:sp>
        <p:nvSpPr>
          <p:cNvPr id="395" name="Google Shape;395;p17"/>
          <p:cNvSpPr txBox="1"/>
          <p:nvPr/>
        </p:nvSpPr>
        <p:spPr>
          <a:xfrm>
            <a:off x="1028700" y="3422287"/>
            <a:ext cx="6393551" cy="8579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5025">
                <a:solidFill>
                  <a:srgbClr val="FFFFFF"/>
                </a:solidFill>
                <a:latin typeface="Montserrat"/>
                <a:ea typeface="Montserrat"/>
                <a:cs typeface="Montserrat"/>
                <a:sym typeface="Montserrat"/>
              </a:rPr>
              <a:t>CERTIFICATION</a:t>
            </a:r>
            <a:endParaRPr/>
          </a:p>
        </p:txBody>
      </p:sp>
      <p:sp>
        <p:nvSpPr>
          <p:cNvPr id="396" name="Google Shape;396;p17"/>
          <p:cNvSpPr txBox="1"/>
          <p:nvPr/>
        </p:nvSpPr>
        <p:spPr>
          <a:xfrm>
            <a:off x="1028700" y="4184902"/>
            <a:ext cx="6393551" cy="8579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5025">
                <a:solidFill>
                  <a:srgbClr val="FFFFFF"/>
                </a:solidFill>
                <a:latin typeface="Montserrat"/>
                <a:ea typeface="Montserrat"/>
                <a:cs typeface="Montserrat"/>
                <a:sym typeface="Montserrat"/>
              </a:rPr>
              <a:t>ROADMAP</a:t>
            </a:r>
            <a:endParaRPr/>
          </a:p>
        </p:txBody>
      </p:sp>
      <p:sp>
        <p:nvSpPr>
          <p:cNvPr id="397" name="Google Shape;397;p17"/>
          <p:cNvSpPr txBox="1"/>
          <p:nvPr/>
        </p:nvSpPr>
        <p:spPr>
          <a:xfrm>
            <a:off x="1028700" y="5546207"/>
            <a:ext cx="6393551" cy="2157366"/>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lang="en-US" sz="2064">
                <a:solidFill>
                  <a:srgbClr val="FFFFFF"/>
                </a:solidFill>
                <a:latin typeface="Roboto"/>
                <a:ea typeface="Roboto"/>
                <a:cs typeface="Roboto"/>
                <a:sym typeface="Roboto"/>
              </a:rPr>
              <a:t>A four-level pyramid framework guiding healthcare facilities from basic licensing compliance to achieving high-performance certification. Each level builds upon the previous, demonstrating progressive commitment to quality, safety, and continuous improvement in healthcare services.</a:t>
            </a:r>
            <a:endParaRPr/>
          </a:p>
        </p:txBody>
      </p:sp>
      <p:sp>
        <p:nvSpPr>
          <p:cNvPr id="398" name="Google Shape;398;p17"/>
          <p:cNvSpPr txBox="1"/>
          <p:nvPr/>
        </p:nvSpPr>
        <p:spPr>
          <a:xfrm>
            <a:off x="10819377" y="1453591"/>
            <a:ext cx="6439923" cy="417312"/>
          </a:xfrm>
          <a:prstGeom prst="rect">
            <a:avLst/>
          </a:prstGeom>
          <a:noFill/>
          <a:ln>
            <a:noFill/>
          </a:ln>
        </p:spPr>
        <p:txBody>
          <a:bodyPr anchorCtr="0" anchor="t" bIns="0" lIns="0" spcFirstLastPara="1" rIns="0" wrap="square" tIns="0">
            <a:spAutoFit/>
          </a:bodyPr>
          <a:lstStyle/>
          <a:p>
            <a:pPr indent="0" lvl="0" marL="0" marR="0" rtl="0" algn="l">
              <a:lnSpc>
                <a:spcPct val="140049"/>
              </a:lnSpc>
              <a:spcBef>
                <a:spcPts val="0"/>
              </a:spcBef>
              <a:spcAft>
                <a:spcPts val="0"/>
              </a:spcAft>
              <a:buNone/>
            </a:pPr>
            <a:r>
              <a:rPr b="1" lang="en-US" sz="2412">
                <a:solidFill>
                  <a:srgbClr val="3F88FF"/>
                </a:solidFill>
                <a:latin typeface="Roboto"/>
                <a:ea typeface="Roboto"/>
                <a:cs typeface="Roboto"/>
                <a:sym typeface="Roboto"/>
              </a:rPr>
              <a:t>Certification – High Performance Organisation</a:t>
            </a:r>
            <a:endParaRPr/>
          </a:p>
        </p:txBody>
      </p:sp>
      <p:sp>
        <p:nvSpPr>
          <p:cNvPr id="399" name="Google Shape;399;p17"/>
          <p:cNvSpPr txBox="1"/>
          <p:nvPr/>
        </p:nvSpPr>
        <p:spPr>
          <a:xfrm>
            <a:off x="10819377" y="3593090"/>
            <a:ext cx="6439923" cy="417312"/>
          </a:xfrm>
          <a:prstGeom prst="rect">
            <a:avLst/>
          </a:prstGeom>
          <a:noFill/>
          <a:ln>
            <a:noFill/>
          </a:ln>
        </p:spPr>
        <p:txBody>
          <a:bodyPr anchorCtr="0" anchor="t" bIns="0" lIns="0" spcFirstLastPara="1" rIns="0" wrap="square" tIns="0">
            <a:spAutoFit/>
          </a:bodyPr>
          <a:lstStyle/>
          <a:p>
            <a:pPr indent="0" lvl="0" marL="0" marR="0" rtl="0" algn="l">
              <a:lnSpc>
                <a:spcPct val="140049"/>
              </a:lnSpc>
              <a:spcBef>
                <a:spcPts val="0"/>
              </a:spcBef>
              <a:spcAft>
                <a:spcPts val="0"/>
              </a:spcAft>
              <a:buNone/>
            </a:pPr>
            <a:r>
              <a:rPr b="1" lang="en-US" sz="2412">
                <a:solidFill>
                  <a:srgbClr val="3F88FF"/>
                </a:solidFill>
                <a:latin typeface="Roboto"/>
                <a:ea typeface="Roboto"/>
                <a:cs typeface="Roboto"/>
                <a:sym typeface="Roboto"/>
              </a:rPr>
              <a:t>Accreditation Survey &amp; Pre-requisite</a:t>
            </a:r>
            <a:endParaRPr/>
          </a:p>
        </p:txBody>
      </p:sp>
      <p:sp>
        <p:nvSpPr>
          <p:cNvPr id="400" name="Google Shape;400;p17"/>
          <p:cNvSpPr txBox="1"/>
          <p:nvPr/>
        </p:nvSpPr>
        <p:spPr>
          <a:xfrm>
            <a:off x="10819377" y="1936341"/>
            <a:ext cx="6439923" cy="666149"/>
          </a:xfrm>
          <a:prstGeom prst="rect">
            <a:avLst/>
          </a:prstGeom>
          <a:noFill/>
          <a:ln>
            <a:noFill/>
          </a:ln>
        </p:spPr>
        <p:txBody>
          <a:bodyPr anchorCtr="0" anchor="t" bIns="0" lIns="0" spcFirstLastPara="1" rIns="0" wrap="square" tIns="0">
            <a:spAutoFit/>
          </a:bodyPr>
          <a:lstStyle/>
          <a:p>
            <a:pPr indent="0" lvl="0" marL="0" marR="0" rtl="0" algn="l">
              <a:lnSpc>
                <a:spcPct val="140042"/>
              </a:lnSpc>
              <a:spcBef>
                <a:spcPts val="0"/>
              </a:spcBef>
              <a:spcAft>
                <a:spcPts val="0"/>
              </a:spcAft>
              <a:buNone/>
            </a:pPr>
            <a:r>
              <a:rPr lang="en-US" sz="1898">
                <a:solidFill>
                  <a:srgbClr val="FFFFFF"/>
                </a:solidFill>
                <a:latin typeface="Roboto"/>
                <a:ea typeface="Roboto"/>
                <a:cs typeface="Roboto"/>
                <a:sym typeface="Roboto"/>
              </a:rPr>
              <a:t>High Performance Organisation</a:t>
            </a:r>
            <a:endParaRPr/>
          </a:p>
          <a:p>
            <a:pPr indent="0" lvl="0" marL="0" marR="0" rtl="0" algn="l">
              <a:lnSpc>
                <a:spcPct val="140042"/>
              </a:lnSpc>
              <a:spcBef>
                <a:spcPts val="0"/>
              </a:spcBef>
              <a:spcAft>
                <a:spcPts val="0"/>
              </a:spcAft>
              <a:buNone/>
            </a:pPr>
            <a:r>
              <a:rPr lang="en-US" sz="1898">
                <a:solidFill>
                  <a:srgbClr val="FFFFFF"/>
                </a:solidFill>
                <a:latin typeface="Roboto"/>
                <a:ea typeface="Roboto"/>
                <a:cs typeface="Roboto"/>
                <a:sym typeface="Roboto"/>
              </a:rPr>
              <a:t>(Safe Healthcare Facilities &amp; Services) </a:t>
            </a:r>
            <a:endParaRPr/>
          </a:p>
        </p:txBody>
      </p:sp>
      <p:sp>
        <p:nvSpPr>
          <p:cNvPr id="401" name="Google Shape;401;p17"/>
          <p:cNvSpPr txBox="1"/>
          <p:nvPr/>
        </p:nvSpPr>
        <p:spPr>
          <a:xfrm>
            <a:off x="10819377" y="4077077"/>
            <a:ext cx="6439923" cy="666149"/>
          </a:xfrm>
          <a:prstGeom prst="rect">
            <a:avLst/>
          </a:prstGeom>
          <a:noFill/>
          <a:ln>
            <a:noFill/>
          </a:ln>
        </p:spPr>
        <p:txBody>
          <a:bodyPr anchorCtr="0" anchor="t" bIns="0" lIns="0" spcFirstLastPara="1" rIns="0" wrap="square" tIns="0">
            <a:spAutoFit/>
          </a:bodyPr>
          <a:lstStyle/>
          <a:p>
            <a:pPr indent="0" lvl="0" marL="0" marR="0" rtl="0" algn="l">
              <a:lnSpc>
                <a:spcPct val="140042"/>
              </a:lnSpc>
              <a:spcBef>
                <a:spcPts val="0"/>
              </a:spcBef>
              <a:spcAft>
                <a:spcPts val="0"/>
              </a:spcAft>
              <a:buNone/>
            </a:pPr>
            <a:r>
              <a:rPr lang="en-US" sz="1898">
                <a:solidFill>
                  <a:srgbClr val="FFFFFF"/>
                </a:solidFill>
                <a:latin typeface="Roboto"/>
                <a:ea typeface="Roboto"/>
                <a:cs typeface="Roboto"/>
                <a:sym typeface="Roboto"/>
              </a:rPr>
              <a:t>Validation of organisation-wide performance through external peer review. </a:t>
            </a:r>
            <a:endParaRPr/>
          </a:p>
        </p:txBody>
      </p:sp>
      <p:sp>
        <p:nvSpPr>
          <p:cNvPr id="402" name="Google Shape;402;p17"/>
          <p:cNvSpPr txBox="1"/>
          <p:nvPr/>
        </p:nvSpPr>
        <p:spPr>
          <a:xfrm>
            <a:off x="10819377" y="7646423"/>
            <a:ext cx="6439923" cy="417312"/>
          </a:xfrm>
          <a:prstGeom prst="rect">
            <a:avLst/>
          </a:prstGeom>
          <a:noFill/>
          <a:ln>
            <a:noFill/>
          </a:ln>
        </p:spPr>
        <p:txBody>
          <a:bodyPr anchorCtr="0" anchor="t" bIns="0" lIns="0" spcFirstLastPara="1" rIns="0" wrap="square" tIns="0">
            <a:spAutoFit/>
          </a:bodyPr>
          <a:lstStyle/>
          <a:p>
            <a:pPr indent="0" lvl="0" marL="0" marR="0" rtl="0" algn="l">
              <a:lnSpc>
                <a:spcPct val="140049"/>
              </a:lnSpc>
              <a:spcBef>
                <a:spcPts val="0"/>
              </a:spcBef>
              <a:spcAft>
                <a:spcPts val="0"/>
              </a:spcAft>
              <a:buNone/>
            </a:pPr>
            <a:r>
              <a:rPr b="1" lang="en-US" sz="2412">
                <a:solidFill>
                  <a:srgbClr val="3F88FF"/>
                </a:solidFill>
                <a:latin typeface="Roboto"/>
                <a:ea typeface="Roboto"/>
                <a:cs typeface="Roboto"/>
                <a:sym typeface="Roboto"/>
              </a:rPr>
              <a:t>Licensing (MOH) – Foundation Level</a:t>
            </a:r>
            <a:endParaRPr/>
          </a:p>
        </p:txBody>
      </p:sp>
      <p:sp>
        <p:nvSpPr>
          <p:cNvPr id="403" name="Google Shape;403;p17"/>
          <p:cNvSpPr txBox="1"/>
          <p:nvPr/>
        </p:nvSpPr>
        <p:spPr>
          <a:xfrm>
            <a:off x="10819377" y="8130410"/>
            <a:ext cx="6439923" cy="1332899"/>
          </a:xfrm>
          <a:prstGeom prst="rect">
            <a:avLst/>
          </a:prstGeom>
          <a:noFill/>
          <a:ln>
            <a:noFill/>
          </a:ln>
        </p:spPr>
        <p:txBody>
          <a:bodyPr anchorCtr="0" anchor="t" bIns="0" lIns="0" spcFirstLastPara="1" rIns="0" wrap="square" tIns="0">
            <a:spAutoFit/>
          </a:bodyPr>
          <a:lstStyle/>
          <a:p>
            <a:pPr indent="0" lvl="0" marL="0" marR="0" rtl="0" algn="l">
              <a:lnSpc>
                <a:spcPct val="140042"/>
              </a:lnSpc>
              <a:spcBef>
                <a:spcPts val="0"/>
              </a:spcBef>
              <a:spcAft>
                <a:spcPts val="0"/>
              </a:spcAft>
              <a:buNone/>
            </a:pPr>
            <a:r>
              <a:rPr lang="en-US" sz="1898">
                <a:solidFill>
                  <a:srgbClr val="FFFFFF"/>
                </a:solidFill>
                <a:latin typeface="Roboto"/>
                <a:ea typeface="Roboto"/>
                <a:cs typeface="Roboto"/>
                <a:sym typeface="Roboto"/>
              </a:rPr>
              <a:t>Compliance with the Private Healthcare Facilities and Services Act 1998 (Act 586) &amp; Regulations 2006, plus all other applicable laws. Mandatory baseline for all healthcare facilities before pursuing accreditation.</a:t>
            </a:r>
            <a:endParaRPr/>
          </a:p>
        </p:txBody>
      </p:sp>
      <p:grpSp>
        <p:nvGrpSpPr>
          <p:cNvPr id="404" name="Google Shape;404;p17"/>
          <p:cNvGrpSpPr/>
          <p:nvPr/>
        </p:nvGrpSpPr>
        <p:grpSpPr>
          <a:xfrm>
            <a:off x="0" y="9694410"/>
            <a:ext cx="18288000" cy="592590"/>
            <a:chOff x="0" y="-47625"/>
            <a:chExt cx="4816593" cy="156073"/>
          </a:xfrm>
        </p:grpSpPr>
        <p:sp>
          <p:nvSpPr>
            <p:cNvPr id="405" name="Google Shape;405;p17"/>
            <p:cNvSpPr/>
            <p:nvPr/>
          </p:nvSpPr>
          <p:spPr>
            <a:xfrm>
              <a:off x="0" y="0"/>
              <a:ext cx="4816592" cy="108448"/>
            </a:xfrm>
            <a:custGeom>
              <a:rect b="b" l="l" r="r" t="t"/>
              <a:pathLst>
                <a:path extrusionOk="0" h="108448" w="4816592">
                  <a:moveTo>
                    <a:pt x="0" y="0"/>
                  </a:moveTo>
                  <a:lnTo>
                    <a:pt x="4816592" y="0"/>
                  </a:lnTo>
                  <a:lnTo>
                    <a:pt x="4816592" y="108448"/>
                  </a:lnTo>
                  <a:lnTo>
                    <a:pt x="0" y="108448"/>
                  </a:lnTo>
                  <a:close/>
                </a:path>
              </a:pathLst>
            </a:custGeom>
            <a:solidFill>
              <a:srgbClr val="3F88FF"/>
            </a:solidFill>
            <a:ln>
              <a:noFill/>
            </a:ln>
          </p:spPr>
        </p:sp>
        <p:sp>
          <p:nvSpPr>
            <p:cNvPr id="406" name="Google Shape;406;p17"/>
            <p:cNvSpPr txBox="1"/>
            <p:nvPr/>
          </p:nvSpPr>
          <p:spPr>
            <a:xfrm>
              <a:off x="0" y="-47625"/>
              <a:ext cx="4816593" cy="156073"/>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07" name="Google Shape;407;p17"/>
          <p:cNvSpPr/>
          <p:nvPr/>
        </p:nvSpPr>
        <p:spPr>
          <a:xfrm>
            <a:off x="16789184" y="258357"/>
            <a:ext cx="1842887" cy="770343"/>
          </a:xfrm>
          <a:custGeom>
            <a:rect b="b" l="l" r="r" t="t"/>
            <a:pathLst>
              <a:path extrusionOk="0" h="770343" w="1842887">
                <a:moveTo>
                  <a:pt x="0" y="0"/>
                </a:moveTo>
                <a:lnTo>
                  <a:pt x="1842887" y="0"/>
                </a:lnTo>
                <a:lnTo>
                  <a:pt x="1842887" y="770343"/>
                </a:lnTo>
                <a:lnTo>
                  <a:pt x="0" y="770343"/>
                </a:lnTo>
                <a:lnTo>
                  <a:pt x="0" y="0"/>
                </a:lnTo>
                <a:close/>
              </a:path>
            </a:pathLst>
          </a:custGeom>
          <a:noFill/>
          <a:ln>
            <a:noFill/>
          </a:ln>
        </p:spPr>
      </p:sp>
      <p:sp>
        <p:nvSpPr>
          <p:cNvPr id="408" name="Google Shape;408;p17"/>
          <p:cNvSpPr/>
          <p:nvPr/>
        </p:nvSpPr>
        <p:spPr>
          <a:xfrm>
            <a:off x="6916413" y="1264781"/>
            <a:ext cx="1011676" cy="1011676"/>
          </a:xfrm>
          <a:custGeom>
            <a:rect b="b" l="l" r="r" t="t"/>
            <a:pathLst>
              <a:path extrusionOk="0" h="1011676" w="1011676">
                <a:moveTo>
                  <a:pt x="0" y="0"/>
                </a:moveTo>
                <a:lnTo>
                  <a:pt x="1011676" y="0"/>
                </a:lnTo>
                <a:lnTo>
                  <a:pt x="1011676" y="1011676"/>
                </a:lnTo>
                <a:lnTo>
                  <a:pt x="0" y="1011676"/>
                </a:lnTo>
                <a:lnTo>
                  <a:pt x="0" y="0"/>
                </a:lnTo>
                <a:close/>
              </a:path>
            </a:pathLst>
          </a:custGeom>
          <a:noFill/>
          <a:ln>
            <a:noFill/>
          </a:ln>
        </p:spPr>
      </p:sp>
      <p:grpSp>
        <p:nvGrpSpPr>
          <p:cNvPr id="409" name="Google Shape;409;p17"/>
          <p:cNvGrpSpPr/>
          <p:nvPr/>
        </p:nvGrpSpPr>
        <p:grpSpPr>
          <a:xfrm>
            <a:off x="8549640" y="5591187"/>
            <a:ext cx="1840557" cy="2021383"/>
            <a:chOff x="0" y="-47625"/>
            <a:chExt cx="484756" cy="532381"/>
          </a:xfrm>
        </p:grpSpPr>
        <p:sp>
          <p:nvSpPr>
            <p:cNvPr id="410" name="Google Shape;410;p17"/>
            <p:cNvSpPr/>
            <p:nvPr/>
          </p:nvSpPr>
          <p:spPr>
            <a:xfrm>
              <a:off x="0" y="0"/>
              <a:ext cx="484756" cy="484756"/>
            </a:xfrm>
            <a:custGeom>
              <a:rect b="b" l="l" r="r" t="t"/>
              <a:pathLst>
                <a:path extrusionOk="0" h="484756" w="484756">
                  <a:moveTo>
                    <a:pt x="0" y="0"/>
                  </a:moveTo>
                  <a:lnTo>
                    <a:pt x="484756" y="0"/>
                  </a:lnTo>
                  <a:lnTo>
                    <a:pt x="484756" y="484756"/>
                  </a:lnTo>
                  <a:lnTo>
                    <a:pt x="0" y="484756"/>
                  </a:lnTo>
                  <a:close/>
                </a:path>
              </a:pathLst>
            </a:custGeom>
            <a:solidFill>
              <a:srgbClr val="3F88FF"/>
            </a:solidFill>
            <a:ln>
              <a:noFill/>
            </a:ln>
          </p:spPr>
        </p:sp>
        <p:sp>
          <p:nvSpPr>
            <p:cNvPr id="411" name="Google Shape;411;p17"/>
            <p:cNvSpPr txBox="1"/>
            <p:nvPr/>
          </p:nvSpPr>
          <p:spPr>
            <a:xfrm>
              <a:off x="0" y="-47625"/>
              <a:ext cx="484756" cy="532381"/>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12" name="Google Shape;412;p17"/>
          <p:cNvSpPr/>
          <p:nvPr/>
        </p:nvSpPr>
        <p:spPr>
          <a:xfrm>
            <a:off x="9051219" y="6086576"/>
            <a:ext cx="925699" cy="1123391"/>
          </a:xfrm>
          <a:custGeom>
            <a:rect b="b" l="l" r="r" t="t"/>
            <a:pathLst>
              <a:path extrusionOk="0" h="1123391" w="925699">
                <a:moveTo>
                  <a:pt x="0" y="0"/>
                </a:moveTo>
                <a:lnTo>
                  <a:pt x="925699" y="0"/>
                </a:lnTo>
                <a:lnTo>
                  <a:pt x="925699" y="1123391"/>
                </a:lnTo>
                <a:lnTo>
                  <a:pt x="0" y="1123391"/>
                </a:lnTo>
                <a:lnTo>
                  <a:pt x="0" y="0"/>
                </a:lnTo>
                <a:close/>
              </a:path>
            </a:pathLst>
          </a:custGeom>
          <a:blipFill rotWithShape="1">
            <a:blip r:embed="rId4">
              <a:alphaModFix/>
            </a:blip>
            <a:stretch>
              <a:fillRect b="0" l="0" r="0" t="0"/>
            </a:stretch>
          </a:blipFill>
          <a:ln>
            <a:noFill/>
          </a:ln>
        </p:spPr>
      </p:sp>
      <p:sp>
        <p:nvSpPr>
          <p:cNvPr id="413" name="Google Shape;413;p17"/>
          <p:cNvSpPr txBox="1"/>
          <p:nvPr/>
        </p:nvSpPr>
        <p:spPr>
          <a:xfrm>
            <a:off x="10819377" y="5729918"/>
            <a:ext cx="6439923" cy="417312"/>
          </a:xfrm>
          <a:prstGeom prst="rect">
            <a:avLst/>
          </a:prstGeom>
          <a:noFill/>
          <a:ln>
            <a:noFill/>
          </a:ln>
        </p:spPr>
        <p:txBody>
          <a:bodyPr anchorCtr="0" anchor="t" bIns="0" lIns="0" spcFirstLastPara="1" rIns="0" wrap="square" tIns="0">
            <a:spAutoFit/>
          </a:bodyPr>
          <a:lstStyle/>
          <a:p>
            <a:pPr indent="0" lvl="0" marL="0" marR="0" rtl="0" algn="l">
              <a:lnSpc>
                <a:spcPct val="140049"/>
              </a:lnSpc>
              <a:spcBef>
                <a:spcPts val="0"/>
              </a:spcBef>
              <a:spcAft>
                <a:spcPts val="0"/>
              </a:spcAft>
              <a:buNone/>
            </a:pPr>
            <a:r>
              <a:rPr b="1" lang="en-US" sz="2412">
                <a:solidFill>
                  <a:srgbClr val="3F88FF"/>
                </a:solidFill>
                <a:latin typeface="Roboto"/>
                <a:ea typeface="Roboto"/>
                <a:cs typeface="Roboto"/>
                <a:sym typeface="Roboto"/>
              </a:rPr>
              <a:t>Pre-requisite</a:t>
            </a:r>
            <a:endParaRPr/>
          </a:p>
        </p:txBody>
      </p:sp>
      <p:sp>
        <p:nvSpPr>
          <p:cNvPr id="414" name="Google Shape;414;p17"/>
          <p:cNvSpPr txBox="1"/>
          <p:nvPr/>
        </p:nvSpPr>
        <p:spPr>
          <a:xfrm>
            <a:off x="10819377" y="6164596"/>
            <a:ext cx="6439923" cy="666149"/>
          </a:xfrm>
          <a:prstGeom prst="rect">
            <a:avLst/>
          </a:prstGeom>
          <a:noFill/>
          <a:ln>
            <a:noFill/>
          </a:ln>
        </p:spPr>
        <p:txBody>
          <a:bodyPr anchorCtr="0" anchor="t" bIns="0" lIns="0" spcFirstLastPara="1" rIns="0" wrap="square" tIns="0">
            <a:spAutoFit/>
          </a:bodyPr>
          <a:lstStyle/>
          <a:p>
            <a:pPr indent="0" lvl="0" marL="0" marR="0" rtl="0" algn="l">
              <a:lnSpc>
                <a:spcPct val="140042"/>
              </a:lnSpc>
              <a:spcBef>
                <a:spcPts val="0"/>
              </a:spcBef>
              <a:spcAft>
                <a:spcPts val="0"/>
              </a:spcAft>
              <a:buNone/>
            </a:pPr>
            <a:r>
              <a:rPr lang="en-US" sz="1898">
                <a:solidFill>
                  <a:srgbClr val="FFFFFF"/>
                </a:solidFill>
                <a:latin typeface="Roboto"/>
                <a:ea typeface="Roboto"/>
                <a:cs typeface="Roboto"/>
                <a:sym typeface="Roboto"/>
              </a:rPr>
              <a:t>Pre-requisite requires organisational achievement in self-assessment and Continuous Quality Improvement (CQI).</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840"/>
        </a:solidFill>
      </p:bgPr>
    </p:bg>
    <p:spTree>
      <p:nvGrpSpPr>
        <p:cNvPr id="418" name="Shape 418"/>
        <p:cNvGrpSpPr/>
        <p:nvPr/>
      </p:nvGrpSpPr>
      <p:grpSpPr>
        <a:xfrm>
          <a:off x="0" y="0"/>
          <a:ext cx="0" cy="0"/>
          <a:chOff x="0" y="0"/>
          <a:chExt cx="0" cy="0"/>
        </a:xfrm>
      </p:grpSpPr>
      <p:sp>
        <p:nvSpPr>
          <p:cNvPr id="419" name="Google Shape;419;p18"/>
          <p:cNvSpPr/>
          <p:nvPr/>
        </p:nvSpPr>
        <p:spPr>
          <a:xfrm>
            <a:off x="0" y="2180053"/>
            <a:ext cx="6560617" cy="8106947"/>
          </a:xfrm>
          <a:custGeom>
            <a:rect b="b" l="l" r="r" t="t"/>
            <a:pathLst>
              <a:path extrusionOk="0" h="1075931" w="870707">
                <a:moveTo>
                  <a:pt x="0" y="0"/>
                </a:moveTo>
                <a:lnTo>
                  <a:pt x="870707" y="0"/>
                </a:lnTo>
                <a:lnTo>
                  <a:pt x="870707" y="1075931"/>
                </a:lnTo>
                <a:lnTo>
                  <a:pt x="0" y="1075931"/>
                </a:lnTo>
                <a:close/>
              </a:path>
            </a:pathLst>
          </a:custGeom>
          <a:blipFill rotWithShape="1">
            <a:blip r:embed="rId3">
              <a:alphaModFix/>
            </a:blip>
            <a:stretch>
              <a:fillRect b="-31" l="0" r="0" t="-31"/>
            </a:stretch>
          </a:blipFill>
          <a:ln>
            <a:noFill/>
          </a:ln>
        </p:spPr>
      </p:sp>
      <p:grpSp>
        <p:nvGrpSpPr>
          <p:cNvPr id="420" name="Google Shape;420;p18"/>
          <p:cNvGrpSpPr/>
          <p:nvPr/>
        </p:nvGrpSpPr>
        <p:grpSpPr>
          <a:xfrm>
            <a:off x="3295549" y="2760983"/>
            <a:ext cx="5576875" cy="6497317"/>
            <a:chOff x="0" y="-47625"/>
            <a:chExt cx="1468807" cy="1711228"/>
          </a:xfrm>
        </p:grpSpPr>
        <p:sp>
          <p:nvSpPr>
            <p:cNvPr id="421" name="Google Shape;421;p18"/>
            <p:cNvSpPr/>
            <p:nvPr/>
          </p:nvSpPr>
          <p:spPr>
            <a:xfrm>
              <a:off x="0" y="0"/>
              <a:ext cx="1468807" cy="1663603"/>
            </a:xfrm>
            <a:custGeom>
              <a:rect b="b" l="l" r="r" t="t"/>
              <a:pathLst>
                <a:path extrusionOk="0" h="1663603" w="1468807">
                  <a:moveTo>
                    <a:pt x="0" y="0"/>
                  </a:moveTo>
                  <a:lnTo>
                    <a:pt x="1468807" y="0"/>
                  </a:lnTo>
                  <a:lnTo>
                    <a:pt x="1468807" y="1663603"/>
                  </a:lnTo>
                  <a:lnTo>
                    <a:pt x="0" y="1663603"/>
                  </a:lnTo>
                  <a:close/>
                </a:path>
              </a:pathLst>
            </a:custGeom>
            <a:solidFill>
              <a:srgbClr val="3F88FF"/>
            </a:solidFill>
            <a:ln>
              <a:noFill/>
            </a:ln>
          </p:spPr>
        </p:sp>
        <p:sp>
          <p:nvSpPr>
            <p:cNvPr id="422" name="Google Shape;422;p18"/>
            <p:cNvSpPr txBox="1"/>
            <p:nvPr/>
          </p:nvSpPr>
          <p:spPr>
            <a:xfrm>
              <a:off x="0" y="-47625"/>
              <a:ext cx="1468807" cy="1711228"/>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23" name="Google Shape;423;p18"/>
          <p:cNvSpPr/>
          <p:nvPr/>
        </p:nvSpPr>
        <p:spPr>
          <a:xfrm>
            <a:off x="15989841" y="9130204"/>
            <a:ext cx="1842887" cy="770343"/>
          </a:xfrm>
          <a:custGeom>
            <a:rect b="b" l="l" r="r" t="t"/>
            <a:pathLst>
              <a:path extrusionOk="0" h="770343" w="1842887">
                <a:moveTo>
                  <a:pt x="0" y="0"/>
                </a:moveTo>
                <a:lnTo>
                  <a:pt x="1842887" y="0"/>
                </a:lnTo>
                <a:lnTo>
                  <a:pt x="1842887" y="770343"/>
                </a:lnTo>
                <a:lnTo>
                  <a:pt x="0" y="770343"/>
                </a:lnTo>
                <a:lnTo>
                  <a:pt x="0" y="0"/>
                </a:lnTo>
                <a:close/>
              </a:path>
            </a:pathLst>
          </a:custGeom>
          <a:noFill/>
          <a:ln>
            <a:noFill/>
          </a:ln>
        </p:spPr>
      </p:sp>
      <p:sp>
        <p:nvSpPr>
          <p:cNvPr id="424" name="Google Shape;424;p18"/>
          <p:cNvSpPr/>
          <p:nvPr/>
        </p:nvSpPr>
        <p:spPr>
          <a:xfrm>
            <a:off x="6745630" y="1028700"/>
            <a:ext cx="1011676" cy="1011676"/>
          </a:xfrm>
          <a:custGeom>
            <a:rect b="b" l="l" r="r" t="t"/>
            <a:pathLst>
              <a:path extrusionOk="0" h="1011676" w="1011676">
                <a:moveTo>
                  <a:pt x="0" y="0"/>
                </a:moveTo>
                <a:lnTo>
                  <a:pt x="1011676" y="0"/>
                </a:lnTo>
                <a:lnTo>
                  <a:pt x="1011676" y="1011676"/>
                </a:lnTo>
                <a:lnTo>
                  <a:pt x="0" y="1011676"/>
                </a:lnTo>
                <a:lnTo>
                  <a:pt x="0" y="0"/>
                </a:lnTo>
                <a:close/>
              </a:path>
            </a:pathLst>
          </a:custGeom>
          <a:noFill/>
          <a:ln>
            <a:noFill/>
          </a:ln>
        </p:spPr>
      </p:sp>
      <p:sp>
        <p:nvSpPr>
          <p:cNvPr id="425" name="Google Shape;425;p18"/>
          <p:cNvSpPr txBox="1"/>
          <p:nvPr/>
        </p:nvSpPr>
        <p:spPr>
          <a:xfrm>
            <a:off x="9949555" y="1680671"/>
            <a:ext cx="7107591" cy="1001755"/>
          </a:xfrm>
          <a:prstGeom prst="rect">
            <a:avLst/>
          </a:prstGeom>
          <a:noFill/>
          <a:ln>
            <a:noFill/>
          </a:ln>
        </p:spPr>
        <p:txBody>
          <a:bodyPr anchorCtr="0" anchor="t" bIns="0" lIns="0" spcFirstLastPara="1" rIns="0" wrap="square" tIns="0">
            <a:spAutoFit/>
          </a:bodyPr>
          <a:lstStyle/>
          <a:p>
            <a:pPr indent="0" lvl="0" marL="0" marR="0" rtl="0" algn="l">
              <a:lnSpc>
                <a:spcPct val="139972"/>
              </a:lnSpc>
              <a:spcBef>
                <a:spcPts val="0"/>
              </a:spcBef>
              <a:spcAft>
                <a:spcPts val="0"/>
              </a:spcAft>
              <a:buNone/>
            </a:pPr>
            <a:r>
              <a:rPr b="1" lang="en-US" sz="2867">
                <a:solidFill>
                  <a:srgbClr val="FFFFFF"/>
                </a:solidFill>
                <a:latin typeface="Montserrat"/>
                <a:ea typeface="Montserrat"/>
                <a:cs typeface="Montserrat"/>
                <a:sym typeface="Montserrat"/>
              </a:rPr>
              <a:t>LAWS GOVERNING HEALTHCARE FACILITIES</a:t>
            </a:r>
            <a:endParaRPr/>
          </a:p>
        </p:txBody>
      </p:sp>
      <p:sp>
        <p:nvSpPr>
          <p:cNvPr id="426" name="Google Shape;426;p18"/>
          <p:cNvSpPr txBox="1"/>
          <p:nvPr/>
        </p:nvSpPr>
        <p:spPr>
          <a:xfrm>
            <a:off x="9949555" y="3143739"/>
            <a:ext cx="7107591" cy="31781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FFFFF"/>
                </a:solidFill>
                <a:latin typeface="Roboto"/>
                <a:ea typeface="Roboto"/>
                <a:cs typeface="Roboto"/>
                <a:sym typeface="Roboto"/>
              </a:rPr>
              <a:t>Healthcare facilities in Malaysia operate within a comprehensive legal framework comprising more than 50 laws and regulations. These laws govern the establishment, operation, and management of healthcare facilities and services across the country.</a:t>
            </a:r>
            <a:endParaRPr/>
          </a:p>
          <a:p>
            <a:pPr indent="0" lvl="0" marL="0" marR="0" rtl="0" algn="l">
              <a:lnSpc>
                <a:spcPct val="140000"/>
              </a:lnSpc>
              <a:spcBef>
                <a:spcPts val="0"/>
              </a:spcBef>
              <a:spcAft>
                <a:spcPts val="0"/>
              </a:spcAft>
              <a:buNone/>
            </a:pPr>
            <a:r>
              <a:rPr lang="en-US" sz="2000">
                <a:solidFill>
                  <a:srgbClr val="FFFFFF"/>
                </a:solidFill>
                <a:latin typeface="Roboto"/>
                <a:ea typeface="Roboto"/>
                <a:cs typeface="Roboto"/>
                <a:sym typeface="Roboto"/>
              </a:rPr>
              <a:t>This section provides an overview of the key legislative categories that healthcare organizations must comply with, ensuring patient safety, professional standards, and accountability in the delivery of healthcare services.</a:t>
            </a:r>
            <a:endParaRPr/>
          </a:p>
        </p:txBody>
      </p:sp>
      <p:sp>
        <p:nvSpPr>
          <p:cNvPr id="427" name="Google Shape;427;p18"/>
          <p:cNvSpPr txBox="1"/>
          <p:nvPr/>
        </p:nvSpPr>
        <p:spPr>
          <a:xfrm>
            <a:off x="9949555" y="6632401"/>
            <a:ext cx="7107591" cy="17684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FFFFF"/>
                </a:solidFill>
                <a:latin typeface="Roboto"/>
                <a:ea typeface="Roboto"/>
                <a:cs typeface="Roboto"/>
                <a:sym typeface="Roboto"/>
              </a:rPr>
              <a:t>The primary legislation governing private healthcare facilities is the Private Healthcare Facilities and Services Act (PHFSA) 1998 (Act 586) and its Regulations 2006. This Act forms the legal basis for the accreditation of healthcare facilities and services in Malaysia.</a:t>
            </a:r>
            <a:endParaRPr/>
          </a:p>
        </p:txBody>
      </p:sp>
      <p:sp>
        <p:nvSpPr>
          <p:cNvPr id="428" name="Google Shape;428;p18"/>
          <p:cNvSpPr txBox="1"/>
          <p:nvPr/>
        </p:nvSpPr>
        <p:spPr>
          <a:xfrm>
            <a:off x="4087373" y="3483059"/>
            <a:ext cx="3896240" cy="423188"/>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1" lang="en-US" sz="2464">
                <a:solidFill>
                  <a:srgbClr val="FFFFFF"/>
                </a:solidFill>
                <a:latin typeface="Roboto"/>
                <a:ea typeface="Roboto"/>
                <a:cs typeface="Roboto"/>
                <a:sym typeface="Roboto"/>
              </a:rPr>
              <a:t>Legal Framework Overview</a:t>
            </a:r>
            <a:endParaRPr/>
          </a:p>
        </p:txBody>
      </p:sp>
      <p:sp>
        <p:nvSpPr>
          <p:cNvPr id="429" name="Google Shape;429;p18"/>
          <p:cNvSpPr txBox="1"/>
          <p:nvPr/>
        </p:nvSpPr>
        <p:spPr>
          <a:xfrm>
            <a:off x="4087373" y="6297944"/>
            <a:ext cx="3896240" cy="423188"/>
          </a:xfrm>
          <a:prstGeom prst="rect">
            <a:avLst/>
          </a:prstGeom>
          <a:noFill/>
          <a:ln>
            <a:noFill/>
          </a:ln>
        </p:spPr>
        <p:txBody>
          <a:bodyPr anchorCtr="0" anchor="t" bIns="0" lIns="0" spcFirstLastPara="1" rIns="0" wrap="square" tIns="0">
            <a:spAutoFit/>
          </a:bodyPr>
          <a:lstStyle/>
          <a:p>
            <a:pPr indent="0" lvl="0" marL="0" marR="0" rtl="0" algn="l">
              <a:lnSpc>
                <a:spcPct val="139975"/>
              </a:lnSpc>
              <a:spcBef>
                <a:spcPts val="0"/>
              </a:spcBef>
              <a:spcAft>
                <a:spcPts val="0"/>
              </a:spcAft>
              <a:buNone/>
            </a:pPr>
            <a:r>
              <a:rPr b="1" lang="en-US" sz="2464">
                <a:solidFill>
                  <a:srgbClr val="FFFFFF"/>
                </a:solidFill>
                <a:latin typeface="Roboto"/>
                <a:ea typeface="Roboto"/>
                <a:cs typeface="Roboto"/>
                <a:sym typeface="Roboto"/>
              </a:rPr>
              <a:t>Key Legislation: Act 586</a:t>
            </a:r>
            <a:endParaRPr/>
          </a:p>
        </p:txBody>
      </p:sp>
      <p:sp>
        <p:nvSpPr>
          <p:cNvPr id="430" name="Google Shape;430;p18"/>
          <p:cNvSpPr txBox="1"/>
          <p:nvPr/>
        </p:nvSpPr>
        <p:spPr>
          <a:xfrm>
            <a:off x="4087373" y="4040110"/>
            <a:ext cx="3993227" cy="1666186"/>
          </a:xfrm>
          <a:prstGeom prst="rect">
            <a:avLst/>
          </a:prstGeom>
          <a:noFill/>
          <a:ln>
            <a:noFill/>
          </a:ln>
        </p:spPr>
        <p:txBody>
          <a:bodyPr anchorCtr="0" anchor="t" bIns="0" lIns="0" spcFirstLastPara="1" rIns="0" wrap="square" tIns="0">
            <a:spAutoFit/>
          </a:bodyPr>
          <a:lstStyle/>
          <a:p>
            <a:pPr indent="0" lvl="0" marL="0" marR="0" rtl="0" algn="l">
              <a:lnSpc>
                <a:spcPct val="139957"/>
              </a:lnSpc>
              <a:spcBef>
                <a:spcPts val="0"/>
              </a:spcBef>
              <a:spcAft>
                <a:spcPts val="0"/>
              </a:spcAft>
              <a:buNone/>
            </a:pPr>
            <a:r>
              <a:rPr lang="en-US" sz="1902">
                <a:solidFill>
                  <a:srgbClr val="001230"/>
                </a:solidFill>
                <a:latin typeface="Roboto"/>
                <a:ea typeface="Roboto"/>
                <a:cs typeface="Roboto"/>
                <a:sym typeface="Roboto"/>
              </a:rPr>
              <a:t>More than 50 laws regulate healthcare facilities, providers, and services in Malaysia, spanning multiple categories of legal obligations.</a:t>
            </a:r>
            <a:endParaRPr/>
          </a:p>
        </p:txBody>
      </p:sp>
      <p:sp>
        <p:nvSpPr>
          <p:cNvPr id="431" name="Google Shape;431;p18"/>
          <p:cNvSpPr txBox="1"/>
          <p:nvPr/>
        </p:nvSpPr>
        <p:spPr>
          <a:xfrm>
            <a:off x="4087373" y="6854995"/>
            <a:ext cx="3993227" cy="1332811"/>
          </a:xfrm>
          <a:prstGeom prst="rect">
            <a:avLst/>
          </a:prstGeom>
          <a:noFill/>
          <a:ln>
            <a:noFill/>
          </a:ln>
        </p:spPr>
        <p:txBody>
          <a:bodyPr anchorCtr="0" anchor="t" bIns="0" lIns="0" spcFirstLastPara="1" rIns="0" wrap="square" tIns="0">
            <a:spAutoFit/>
          </a:bodyPr>
          <a:lstStyle/>
          <a:p>
            <a:pPr indent="0" lvl="0" marL="0" marR="0" rtl="0" algn="l">
              <a:lnSpc>
                <a:spcPct val="139957"/>
              </a:lnSpc>
              <a:spcBef>
                <a:spcPts val="0"/>
              </a:spcBef>
              <a:spcAft>
                <a:spcPts val="0"/>
              </a:spcAft>
              <a:buNone/>
            </a:pPr>
            <a:r>
              <a:rPr lang="en-US" sz="1902">
                <a:solidFill>
                  <a:srgbClr val="001230"/>
                </a:solidFill>
                <a:latin typeface="Roboto"/>
                <a:ea typeface="Roboto"/>
                <a:cs typeface="Roboto"/>
                <a:sym typeface="Roboto"/>
              </a:rPr>
              <a:t>The Private Healthcare Facilities and Services Act 1998 is the primary act justifying standards for healthcare facilities and services in Malaysia.</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840"/>
        </a:solidFill>
      </p:bgPr>
    </p:bg>
    <p:spTree>
      <p:nvGrpSpPr>
        <p:cNvPr id="435" name="Shape 435"/>
        <p:cNvGrpSpPr/>
        <p:nvPr/>
      </p:nvGrpSpPr>
      <p:grpSpPr>
        <a:xfrm>
          <a:off x="0" y="0"/>
          <a:ext cx="0" cy="0"/>
          <a:chOff x="0" y="0"/>
          <a:chExt cx="0" cy="0"/>
        </a:xfrm>
      </p:grpSpPr>
      <p:grpSp>
        <p:nvGrpSpPr>
          <p:cNvPr id="436" name="Google Shape;436;p19"/>
          <p:cNvGrpSpPr/>
          <p:nvPr/>
        </p:nvGrpSpPr>
        <p:grpSpPr>
          <a:xfrm>
            <a:off x="8414947" y="7054980"/>
            <a:ext cx="4114800" cy="4436089"/>
            <a:chOff x="0" y="-47625"/>
            <a:chExt cx="1083733" cy="1168353"/>
          </a:xfrm>
        </p:grpSpPr>
        <p:sp>
          <p:nvSpPr>
            <p:cNvPr id="437" name="Google Shape;437;p19"/>
            <p:cNvSpPr/>
            <p:nvPr/>
          </p:nvSpPr>
          <p:spPr>
            <a:xfrm>
              <a:off x="0" y="0"/>
              <a:ext cx="1083733" cy="1120728"/>
            </a:xfrm>
            <a:custGeom>
              <a:rect b="b" l="l" r="r" t="t"/>
              <a:pathLst>
                <a:path extrusionOk="0" h="1120728" w="1083733">
                  <a:moveTo>
                    <a:pt x="0" y="0"/>
                  </a:moveTo>
                  <a:lnTo>
                    <a:pt x="1083733" y="0"/>
                  </a:lnTo>
                  <a:lnTo>
                    <a:pt x="1083733" y="1120728"/>
                  </a:lnTo>
                  <a:lnTo>
                    <a:pt x="0" y="1120728"/>
                  </a:lnTo>
                  <a:close/>
                </a:path>
              </a:pathLst>
            </a:custGeom>
            <a:solidFill>
              <a:srgbClr val="3F88FF"/>
            </a:solidFill>
            <a:ln>
              <a:noFill/>
            </a:ln>
          </p:spPr>
        </p:sp>
        <p:sp>
          <p:nvSpPr>
            <p:cNvPr id="438" name="Google Shape;438;p19"/>
            <p:cNvSpPr txBox="1"/>
            <p:nvPr/>
          </p:nvSpPr>
          <p:spPr>
            <a:xfrm>
              <a:off x="0" y="-47625"/>
              <a:ext cx="1083733" cy="1168353"/>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39" name="Google Shape;439;p19"/>
          <p:cNvSpPr/>
          <p:nvPr/>
        </p:nvSpPr>
        <p:spPr>
          <a:xfrm>
            <a:off x="9211559" y="5467917"/>
            <a:ext cx="9076441" cy="4819083"/>
          </a:xfrm>
          <a:custGeom>
            <a:rect b="b" l="l" r="r" t="t"/>
            <a:pathLst>
              <a:path extrusionOk="0" h="639575" w="1204600">
                <a:moveTo>
                  <a:pt x="0" y="0"/>
                </a:moveTo>
                <a:lnTo>
                  <a:pt x="1204600" y="0"/>
                </a:lnTo>
                <a:lnTo>
                  <a:pt x="1204600" y="639575"/>
                </a:lnTo>
                <a:lnTo>
                  <a:pt x="0" y="639575"/>
                </a:lnTo>
                <a:close/>
              </a:path>
            </a:pathLst>
          </a:custGeom>
          <a:blipFill rotWithShape="1">
            <a:blip r:embed="rId3">
              <a:alphaModFix/>
            </a:blip>
            <a:stretch>
              <a:fillRect b="-3677" l="0" r="0" t="-3677"/>
            </a:stretch>
          </a:blipFill>
          <a:ln>
            <a:noFill/>
          </a:ln>
        </p:spPr>
      </p:sp>
      <p:sp>
        <p:nvSpPr>
          <p:cNvPr id="440" name="Google Shape;440;p19"/>
          <p:cNvSpPr/>
          <p:nvPr/>
        </p:nvSpPr>
        <p:spPr>
          <a:xfrm>
            <a:off x="1028700" y="1491292"/>
            <a:ext cx="320031" cy="320031"/>
          </a:xfrm>
          <a:custGeom>
            <a:rect b="b" l="l" r="r" t="t"/>
            <a:pathLst>
              <a:path extrusionOk="0" h="320031" w="320031">
                <a:moveTo>
                  <a:pt x="0" y="0"/>
                </a:moveTo>
                <a:lnTo>
                  <a:pt x="320031" y="0"/>
                </a:lnTo>
                <a:lnTo>
                  <a:pt x="320031" y="320031"/>
                </a:lnTo>
                <a:lnTo>
                  <a:pt x="0" y="320031"/>
                </a:lnTo>
                <a:lnTo>
                  <a:pt x="0" y="0"/>
                </a:lnTo>
                <a:close/>
              </a:path>
            </a:pathLst>
          </a:custGeom>
          <a:noFill/>
          <a:ln>
            <a:noFill/>
          </a:ln>
        </p:spPr>
      </p:sp>
      <p:sp>
        <p:nvSpPr>
          <p:cNvPr id="441" name="Google Shape;441;p19"/>
          <p:cNvSpPr/>
          <p:nvPr/>
        </p:nvSpPr>
        <p:spPr>
          <a:xfrm>
            <a:off x="1028700" y="3441070"/>
            <a:ext cx="320031" cy="320031"/>
          </a:xfrm>
          <a:custGeom>
            <a:rect b="b" l="l" r="r" t="t"/>
            <a:pathLst>
              <a:path extrusionOk="0" h="320031" w="320031">
                <a:moveTo>
                  <a:pt x="0" y="0"/>
                </a:moveTo>
                <a:lnTo>
                  <a:pt x="320031" y="0"/>
                </a:lnTo>
                <a:lnTo>
                  <a:pt x="320031" y="320031"/>
                </a:lnTo>
                <a:lnTo>
                  <a:pt x="0" y="320031"/>
                </a:lnTo>
                <a:lnTo>
                  <a:pt x="0" y="0"/>
                </a:lnTo>
                <a:close/>
              </a:path>
            </a:pathLst>
          </a:custGeom>
          <a:noFill/>
          <a:ln>
            <a:noFill/>
          </a:ln>
        </p:spPr>
      </p:sp>
      <p:sp>
        <p:nvSpPr>
          <p:cNvPr id="442" name="Google Shape;442;p19"/>
          <p:cNvSpPr/>
          <p:nvPr/>
        </p:nvSpPr>
        <p:spPr>
          <a:xfrm>
            <a:off x="1028700" y="5441265"/>
            <a:ext cx="320031" cy="320031"/>
          </a:xfrm>
          <a:custGeom>
            <a:rect b="b" l="l" r="r" t="t"/>
            <a:pathLst>
              <a:path extrusionOk="0" h="320031" w="320031">
                <a:moveTo>
                  <a:pt x="0" y="0"/>
                </a:moveTo>
                <a:lnTo>
                  <a:pt x="320031" y="0"/>
                </a:lnTo>
                <a:lnTo>
                  <a:pt x="320031" y="320031"/>
                </a:lnTo>
                <a:lnTo>
                  <a:pt x="0" y="320031"/>
                </a:lnTo>
                <a:lnTo>
                  <a:pt x="0" y="0"/>
                </a:lnTo>
                <a:close/>
              </a:path>
            </a:pathLst>
          </a:custGeom>
          <a:noFill/>
          <a:ln>
            <a:noFill/>
          </a:ln>
        </p:spPr>
      </p:sp>
      <p:sp>
        <p:nvSpPr>
          <p:cNvPr id="443" name="Google Shape;443;p19"/>
          <p:cNvSpPr/>
          <p:nvPr/>
        </p:nvSpPr>
        <p:spPr>
          <a:xfrm>
            <a:off x="16789184" y="258357"/>
            <a:ext cx="1842887" cy="770343"/>
          </a:xfrm>
          <a:custGeom>
            <a:rect b="b" l="l" r="r" t="t"/>
            <a:pathLst>
              <a:path extrusionOk="0" h="770343" w="1842887">
                <a:moveTo>
                  <a:pt x="0" y="0"/>
                </a:moveTo>
                <a:lnTo>
                  <a:pt x="1842887" y="0"/>
                </a:lnTo>
                <a:lnTo>
                  <a:pt x="1842887" y="770343"/>
                </a:lnTo>
                <a:lnTo>
                  <a:pt x="0" y="770343"/>
                </a:lnTo>
                <a:lnTo>
                  <a:pt x="0" y="0"/>
                </a:lnTo>
                <a:close/>
              </a:path>
            </a:pathLst>
          </a:custGeom>
          <a:noFill/>
          <a:ln>
            <a:noFill/>
          </a:ln>
        </p:spPr>
      </p:sp>
      <p:sp>
        <p:nvSpPr>
          <p:cNvPr id="444" name="Google Shape;444;p19"/>
          <p:cNvSpPr/>
          <p:nvPr/>
        </p:nvSpPr>
        <p:spPr>
          <a:xfrm>
            <a:off x="17024" y="7388061"/>
            <a:ext cx="1011676" cy="1011676"/>
          </a:xfrm>
          <a:custGeom>
            <a:rect b="b" l="l" r="r" t="t"/>
            <a:pathLst>
              <a:path extrusionOk="0" h="1011676" w="1011676">
                <a:moveTo>
                  <a:pt x="0" y="0"/>
                </a:moveTo>
                <a:lnTo>
                  <a:pt x="1011676" y="0"/>
                </a:lnTo>
                <a:lnTo>
                  <a:pt x="1011676" y="1011676"/>
                </a:lnTo>
                <a:lnTo>
                  <a:pt x="0" y="1011676"/>
                </a:lnTo>
                <a:lnTo>
                  <a:pt x="0" y="0"/>
                </a:lnTo>
                <a:close/>
              </a:path>
            </a:pathLst>
          </a:custGeom>
          <a:noFill/>
          <a:ln>
            <a:noFill/>
          </a:ln>
        </p:spPr>
      </p:sp>
      <p:sp>
        <p:nvSpPr>
          <p:cNvPr id="445" name="Google Shape;445;p19"/>
          <p:cNvSpPr txBox="1"/>
          <p:nvPr/>
        </p:nvSpPr>
        <p:spPr>
          <a:xfrm>
            <a:off x="9211559" y="1329868"/>
            <a:ext cx="7107591" cy="820376"/>
          </a:xfrm>
          <a:prstGeom prst="rect">
            <a:avLst/>
          </a:prstGeom>
          <a:noFill/>
          <a:ln>
            <a:noFill/>
          </a:ln>
        </p:spPr>
        <p:txBody>
          <a:bodyPr anchorCtr="0" anchor="t" bIns="0" lIns="0" spcFirstLastPara="1" rIns="0" wrap="square" tIns="0">
            <a:spAutoFit/>
          </a:bodyPr>
          <a:lstStyle/>
          <a:p>
            <a:pPr indent="0" lvl="0" marL="0" marR="0" rtl="0" algn="l">
              <a:lnSpc>
                <a:spcPct val="139991"/>
              </a:lnSpc>
              <a:spcBef>
                <a:spcPts val="0"/>
              </a:spcBef>
              <a:spcAft>
                <a:spcPts val="0"/>
              </a:spcAft>
              <a:buNone/>
            </a:pPr>
            <a:r>
              <a:rPr b="1" lang="en-US" sz="4841">
                <a:solidFill>
                  <a:srgbClr val="FFFFFF"/>
                </a:solidFill>
                <a:latin typeface="Montserrat"/>
                <a:ea typeface="Montserrat"/>
                <a:cs typeface="Montserrat"/>
                <a:sym typeface="Montserrat"/>
              </a:rPr>
              <a:t>MORE THAN 50 LAWS</a:t>
            </a:r>
            <a:endParaRPr/>
          </a:p>
        </p:txBody>
      </p:sp>
      <p:sp>
        <p:nvSpPr>
          <p:cNvPr id="446" name="Google Shape;446;p19"/>
          <p:cNvSpPr txBox="1"/>
          <p:nvPr/>
        </p:nvSpPr>
        <p:spPr>
          <a:xfrm>
            <a:off x="1501140" y="1358443"/>
            <a:ext cx="5967483" cy="711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000">
                <a:solidFill>
                  <a:srgbClr val="3F88FF"/>
                </a:solidFill>
                <a:latin typeface="Roboto"/>
                <a:ea typeface="Roboto"/>
                <a:cs typeface="Roboto"/>
                <a:sym typeface="Roboto"/>
              </a:rPr>
              <a:t>Laws Regulating Healthcare Providers, Facilities &amp; Services</a:t>
            </a:r>
            <a:endParaRPr/>
          </a:p>
        </p:txBody>
      </p:sp>
      <p:sp>
        <p:nvSpPr>
          <p:cNvPr id="447" name="Google Shape;447;p19"/>
          <p:cNvSpPr txBox="1"/>
          <p:nvPr/>
        </p:nvSpPr>
        <p:spPr>
          <a:xfrm>
            <a:off x="1501140" y="3308221"/>
            <a:ext cx="5967483" cy="711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000">
                <a:solidFill>
                  <a:srgbClr val="3F88FF"/>
                </a:solidFill>
                <a:latin typeface="Roboto"/>
                <a:ea typeface="Roboto"/>
                <a:cs typeface="Roboto"/>
                <a:sym typeface="Roboto"/>
              </a:rPr>
              <a:t>Laws Related to Healthcare Facilities Not Under Ministry of Health</a:t>
            </a:r>
            <a:endParaRPr/>
          </a:p>
        </p:txBody>
      </p:sp>
      <p:sp>
        <p:nvSpPr>
          <p:cNvPr id="448" name="Google Shape;448;p19"/>
          <p:cNvSpPr txBox="1"/>
          <p:nvPr/>
        </p:nvSpPr>
        <p:spPr>
          <a:xfrm>
            <a:off x="1028700" y="2114748"/>
            <a:ext cx="6439923" cy="907724"/>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1762">
                <a:solidFill>
                  <a:srgbClr val="FFFFFF"/>
                </a:solidFill>
                <a:latin typeface="Roboto"/>
                <a:ea typeface="Roboto"/>
                <a:cs typeface="Roboto"/>
                <a:sym typeface="Roboto"/>
              </a:rPr>
              <a:t>Regulates private and public healthcare providers, facilities, and the services they deliver. Includes Act 586 (PHFSA 1998) as the cornerstone legislation for healthcare standards.</a:t>
            </a:r>
            <a:endParaRPr/>
          </a:p>
        </p:txBody>
      </p:sp>
      <p:sp>
        <p:nvSpPr>
          <p:cNvPr id="449" name="Google Shape;449;p19"/>
          <p:cNvSpPr txBox="1"/>
          <p:nvPr/>
        </p:nvSpPr>
        <p:spPr>
          <a:xfrm>
            <a:off x="1028700" y="4064526"/>
            <a:ext cx="6439923" cy="907724"/>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1762">
                <a:solidFill>
                  <a:srgbClr val="FFFFFF"/>
                </a:solidFill>
                <a:latin typeface="Roboto"/>
                <a:ea typeface="Roboto"/>
                <a:cs typeface="Roboto"/>
                <a:sym typeface="Roboto"/>
              </a:rPr>
              <a:t>Governs healthcare facilities that fall outside the direct purview of the Ministry of Health, including those under other ministries or statutory bodies.</a:t>
            </a:r>
            <a:endParaRPr/>
          </a:p>
        </p:txBody>
      </p:sp>
      <p:sp>
        <p:nvSpPr>
          <p:cNvPr id="450" name="Google Shape;450;p19"/>
          <p:cNvSpPr txBox="1"/>
          <p:nvPr/>
        </p:nvSpPr>
        <p:spPr>
          <a:xfrm>
            <a:off x="1501140" y="5308417"/>
            <a:ext cx="5967483" cy="3587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000">
                <a:solidFill>
                  <a:srgbClr val="3F88FF"/>
                </a:solidFill>
                <a:latin typeface="Roboto"/>
                <a:ea typeface="Roboto"/>
                <a:cs typeface="Roboto"/>
                <a:sym typeface="Roboto"/>
              </a:rPr>
              <a:t>Laws Imposing Duty of Doctors &amp; Disease Control</a:t>
            </a:r>
            <a:endParaRPr/>
          </a:p>
        </p:txBody>
      </p:sp>
      <p:sp>
        <p:nvSpPr>
          <p:cNvPr id="451" name="Google Shape;451;p19"/>
          <p:cNvSpPr txBox="1"/>
          <p:nvPr/>
        </p:nvSpPr>
        <p:spPr>
          <a:xfrm>
            <a:off x="1028700" y="6064721"/>
            <a:ext cx="6439923" cy="3041324"/>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1762">
                <a:solidFill>
                  <a:srgbClr val="FFFFFF"/>
                </a:solidFill>
                <a:latin typeface="Roboto"/>
                <a:ea typeface="Roboto"/>
                <a:cs typeface="Roboto"/>
                <a:sym typeface="Roboto"/>
              </a:rPr>
              <a:t>Category 3: Laws imposing duty of doctors — professional obligations and ethical responsibilities.</a:t>
            </a:r>
            <a:endParaRPr/>
          </a:p>
          <a:p>
            <a:pPr indent="0" lvl="0" marL="0" marR="0" rtl="0" algn="l">
              <a:lnSpc>
                <a:spcPct val="140011"/>
              </a:lnSpc>
              <a:spcBef>
                <a:spcPts val="0"/>
              </a:spcBef>
              <a:spcAft>
                <a:spcPts val="0"/>
              </a:spcAft>
              <a:buNone/>
            </a:pPr>
            <a:r>
              <a:rPr lang="en-US" sz="1762">
                <a:solidFill>
                  <a:srgbClr val="FFFFFF"/>
                </a:solidFill>
                <a:latin typeface="Roboto"/>
                <a:ea typeface="Roboto"/>
                <a:cs typeface="Roboto"/>
                <a:sym typeface="Roboto"/>
              </a:rPr>
              <a:t>Category 4: Laws of Control of Disease — prevention, containment and management of communicable diseases.</a:t>
            </a:r>
            <a:endParaRPr/>
          </a:p>
          <a:p>
            <a:pPr indent="0" lvl="0" marL="0" marR="0" rtl="0" algn="l">
              <a:lnSpc>
                <a:spcPct val="140011"/>
              </a:lnSpc>
              <a:spcBef>
                <a:spcPts val="0"/>
              </a:spcBef>
              <a:spcAft>
                <a:spcPts val="0"/>
              </a:spcAft>
              <a:buNone/>
            </a:pPr>
            <a:r>
              <a:rPr lang="en-US" sz="1762">
                <a:solidFill>
                  <a:srgbClr val="FFFFFF"/>
                </a:solidFill>
                <a:latin typeface="Roboto"/>
                <a:ea typeface="Roboto"/>
                <a:cs typeface="Roboto"/>
                <a:sym typeface="Roboto"/>
              </a:rPr>
              <a:t>Category 5: Laws related to Health in General — broad public health legislation.</a:t>
            </a:r>
            <a:endParaRPr/>
          </a:p>
          <a:p>
            <a:pPr indent="0" lvl="0" marL="0" marR="0" rtl="0" algn="l">
              <a:lnSpc>
                <a:spcPct val="140011"/>
              </a:lnSpc>
              <a:spcBef>
                <a:spcPts val="0"/>
              </a:spcBef>
              <a:spcAft>
                <a:spcPts val="0"/>
              </a:spcAft>
              <a:buNone/>
            </a:pPr>
            <a:r>
              <a:rPr lang="en-US" sz="1762">
                <a:solidFill>
                  <a:srgbClr val="FFFFFF"/>
                </a:solidFill>
                <a:latin typeface="Roboto"/>
                <a:ea typeface="Roboto"/>
                <a:cs typeface="Roboto"/>
                <a:sym typeface="Roboto"/>
              </a:rPr>
              <a:t>Category 6: Laws related to Financing — healthcare funding and insurance frameworks.</a:t>
            </a:r>
            <a:endParaRPr/>
          </a:p>
          <a:p>
            <a:pPr indent="0" lvl="0" marL="0" marR="0" rtl="0" algn="l">
              <a:lnSpc>
                <a:spcPct val="140011"/>
              </a:lnSpc>
              <a:spcBef>
                <a:spcPts val="0"/>
              </a:spcBef>
              <a:spcAft>
                <a:spcPts val="0"/>
              </a:spcAft>
              <a:buNone/>
            </a:pPr>
            <a:r>
              <a:rPr lang="en-US" sz="1762">
                <a:solidFill>
                  <a:srgbClr val="FFFFFF"/>
                </a:solidFill>
                <a:latin typeface="Roboto"/>
                <a:ea typeface="Roboto"/>
                <a:cs typeface="Roboto"/>
                <a:sym typeface="Roboto"/>
              </a:rPr>
              <a:t>Category 7: Legal Provision for Healthcare Costs — regulations on fees and cost transparency.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840"/>
        </a:solidFill>
      </p:bgPr>
    </p:bg>
    <p:spTree>
      <p:nvGrpSpPr>
        <p:cNvPr id="109" name="Shape 109"/>
        <p:cNvGrpSpPr/>
        <p:nvPr/>
      </p:nvGrpSpPr>
      <p:grpSpPr>
        <a:xfrm>
          <a:off x="0" y="0"/>
          <a:ext cx="0" cy="0"/>
          <a:chOff x="0" y="0"/>
          <a:chExt cx="0" cy="0"/>
        </a:xfrm>
      </p:grpSpPr>
      <p:grpSp>
        <p:nvGrpSpPr>
          <p:cNvPr id="110" name="Google Shape;110;p2"/>
          <p:cNvGrpSpPr/>
          <p:nvPr/>
        </p:nvGrpSpPr>
        <p:grpSpPr>
          <a:xfrm>
            <a:off x="8414947" y="7054980"/>
            <a:ext cx="4114800" cy="4436089"/>
            <a:chOff x="0" y="-47625"/>
            <a:chExt cx="1083733" cy="1168353"/>
          </a:xfrm>
        </p:grpSpPr>
        <p:sp>
          <p:nvSpPr>
            <p:cNvPr id="111" name="Google Shape;111;p2"/>
            <p:cNvSpPr/>
            <p:nvPr/>
          </p:nvSpPr>
          <p:spPr>
            <a:xfrm>
              <a:off x="0" y="0"/>
              <a:ext cx="1083733" cy="1120728"/>
            </a:xfrm>
            <a:custGeom>
              <a:rect b="b" l="l" r="r" t="t"/>
              <a:pathLst>
                <a:path extrusionOk="0" h="1120728" w="1083733">
                  <a:moveTo>
                    <a:pt x="0" y="0"/>
                  </a:moveTo>
                  <a:lnTo>
                    <a:pt x="1083733" y="0"/>
                  </a:lnTo>
                  <a:lnTo>
                    <a:pt x="1083733" y="1120728"/>
                  </a:lnTo>
                  <a:lnTo>
                    <a:pt x="0" y="1120728"/>
                  </a:lnTo>
                  <a:close/>
                </a:path>
              </a:pathLst>
            </a:custGeom>
            <a:solidFill>
              <a:srgbClr val="3F88FF"/>
            </a:solidFill>
            <a:ln>
              <a:noFill/>
            </a:ln>
          </p:spPr>
        </p:sp>
        <p:sp>
          <p:nvSpPr>
            <p:cNvPr id="112" name="Google Shape;112;p2"/>
            <p:cNvSpPr txBox="1"/>
            <p:nvPr/>
          </p:nvSpPr>
          <p:spPr>
            <a:xfrm>
              <a:off x="0" y="-47625"/>
              <a:ext cx="1083733" cy="1168353"/>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13" name="Google Shape;113;p2"/>
          <p:cNvSpPr/>
          <p:nvPr/>
        </p:nvSpPr>
        <p:spPr>
          <a:xfrm>
            <a:off x="9211559" y="5467917"/>
            <a:ext cx="9076441" cy="4819083"/>
          </a:xfrm>
          <a:custGeom>
            <a:rect b="b" l="l" r="r" t="t"/>
            <a:pathLst>
              <a:path extrusionOk="0" h="639575" w="1204600">
                <a:moveTo>
                  <a:pt x="0" y="0"/>
                </a:moveTo>
                <a:lnTo>
                  <a:pt x="1204600" y="0"/>
                </a:lnTo>
                <a:lnTo>
                  <a:pt x="1204600" y="639575"/>
                </a:lnTo>
                <a:lnTo>
                  <a:pt x="0" y="639575"/>
                </a:lnTo>
                <a:close/>
              </a:path>
            </a:pathLst>
          </a:custGeom>
          <a:blipFill rotWithShape="1">
            <a:blip r:embed="rId3">
              <a:alphaModFix/>
            </a:blip>
            <a:stretch>
              <a:fillRect b="-3677" l="0" r="0" t="-3677"/>
            </a:stretch>
          </a:blipFill>
          <a:ln>
            <a:noFill/>
          </a:ln>
        </p:spPr>
      </p:sp>
      <p:sp>
        <p:nvSpPr>
          <p:cNvPr id="114" name="Google Shape;114;p2"/>
          <p:cNvSpPr/>
          <p:nvPr/>
        </p:nvSpPr>
        <p:spPr>
          <a:xfrm>
            <a:off x="1037299" y="1499283"/>
            <a:ext cx="349538" cy="303551"/>
          </a:xfrm>
          <a:custGeom>
            <a:rect b="b" l="l" r="r" t="t"/>
            <a:pathLst>
              <a:path extrusionOk="0" h="303551" w="349538">
                <a:moveTo>
                  <a:pt x="0" y="0"/>
                </a:moveTo>
                <a:lnTo>
                  <a:pt x="349538" y="0"/>
                </a:lnTo>
                <a:lnTo>
                  <a:pt x="349538" y="303551"/>
                </a:lnTo>
                <a:lnTo>
                  <a:pt x="0" y="303551"/>
                </a:lnTo>
                <a:lnTo>
                  <a:pt x="0" y="0"/>
                </a:lnTo>
                <a:close/>
              </a:path>
            </a:pathLst>
          </a:custGeom>
          <a:blipFill rotWithShape="1">
            <a:blip r:embed="rId4">
              <a:alphaModFix/>
            </a:blip>
            <a:stretch>
              <a:fillRect b="-7347" l="0" r="0" t="-7347"/>
            </a:stretch>
          </a:blipFill>
          <a:ln>
            <a:noFill/>
          </a:ln>
        </p:spPr>
      </p:sp>
      <p:sp>
        <p:nvSpPr>
          <p:cNvPr id="115" name="Google Shape;115;p2"/>
          <p:cNvSpPr/>
          <p:nvPr/>
        </p:nvSpPr>
        <p:spPr>
          <a:xfrm>
            <a:off x="1028627" y="4401404"/>
            <a:ext cx="367058" cy="320031"/>
          </a:xfrm>
          <a:custGeom>
            <a:rect b="b" l="l" r="r" t="t"/>
            <a:pathLst>
              <a:path extrusionOk="0" h="320031" w="367058">
                <a:moveTo>
                  <a:pt x="0" y="0"/>
                </a:moveTo>
                <a:lnTo>
                  <a:pt x="367058" y="0"/>
                </a:lnTo>
                <a:lnTo>
                  <a:pt x="367058" y="320031"/>
                </a:lnTo>
                <a:lnTo>
                  <a:pt x="0" y="320031"/>
                </a:lnTo>
                <a:lnTo>
                  <a:pt x="0" y="0"/>
                </a:lnTo>
                <a:close/>
              </a:path>
            </a:pathLst>
          </a:custGeom>
          <a:blipFill rotWithShape="1">
            <a:blip r:embed="rId5">
              <a:alphaModFix/>
            </a:blip>
            <a:stretch>
              <a:fillRect b="-7347" l="0" r="0" t="-7347"/>
            </a:stretch>
          </a:blipFill>
          <a:ln>
            <a:noFill/>
          </a:ln>
        </p:spPr>
      </p:sp>
      <p:sp>
        <p:nvSpPr>
          <p:cNvPr id="116" name="Google Shape;116;p2"/>
          <p:cNvSpPr/>
          <p:nvPr/>
        </p:nvSpPr>
        <p:spPr>
          <a:xfrm>
            <a:off x="1037267" y="7318964"/>
            <a:ext cx="349927" cy="305095"/>
          </a:xfrm>
          <a:custGeom>
            <a:rect b="b" l="l" r="r" t="t"/>
            <a:pathLst>
              <a:path extrusionOk="0" h="305095" w="349927">
                <a:moveTo>
                  <a:pt x="0" y="0"/>
                </a:moveTo>
                <a:lnTo>
                  <a:pt x="349927" y="0"/>
                </a:lnTo>
                <a:lnTo>
                  <a:pt x="349927" y="305095"/>
                </a:lnTo>
                <a:lnTo>
                  <a:pt x="0" y="305095"/>
                </a:lnTo>
                <a:lnTo>
                  <a:pt x="0" y="0"/>
                </a:lnTo>
                <a:close/>
              </a:path>
            </a:pathLst>
          </a:custGeom>
          <a:blipFill rotWithShape="1">
            <a:blip r:embed="rId6">
              <a:alphaModFix/>
            </a:blip>
            <a:stretch>
              <a:fillRect b="-7347" l="0" r="0" t="-7347"/>
            </a:stretch>
          </a:blipFill>
          <a:ln>
            <a:noFill/>
          </a:ln>
        </p:spPr>
      </p:sp>
      <p:sp>
        <p:nvSpPr>
          <p:cNvPr id="117" name="Google Shape;117;p2"/>
          <p:cNvSpPr/>
          <p:nvPr/>
        </p:nvSpPr>
        <p:spPr>
          <a:xfrm>
            <a:off x="16789184" y="258357"/>
            <a:ext cx="1842887" cy="770343"/>
          </a:xfrm>
          <a:custGeom>
            <a:rect b="b" l="l" r="r" t="t"/>
            <a:pathLst>
              <a:path extrusionOk="0" h="770343" w="1842887">
                <a:moveTo>
                  <a:pt x="0" y="0"/>
                </a:moveTo>
                <a:lnTo>
                  <a:pt x="1842887" y="0"/>
                </a:lnTo>
                <a:lnTo>
                  <a:pt x="1842887" y="770343"/>
                </a:lnTo>
                <a:lnTo>
                  <a:pt x="0" y="770343"/>
                </a:lnTo>
                <a:lnTo>
                  <a:pt x="0" y="0"/>
                </a:lnTo>
                <a:close/>
              </a:path>
            </a:pathLst>
          </a:custGeom>
          <a:noFill/>
          <a:ln>
            <a:noFill/>
          </a:ln>
        </p:spPr>
      </p:sp>
      <p:sp>
        <p:nvSpPr>
          <p:cNvPr id="118" name="Google Shape;118;p2"/>
          <p:cNvSpPr/>
          <p:nvPr/>
        </p:nvSpPr>
        <p:spPr>
          <a:xfrm>
            <a:off x="17024" y="9258300"/>
            <a:ext cx="1011676" cy="1011676"/>
          </a:xfrm>
          <a:custGeom>
            <a:rect b="b" l="l" r="r" t="t"/>
            <a:pathLst>
              <a:path extrusionOk="0" h="1011676" w="1011676">
                <a:moveTo>
                  <a:pt x="0" y="0"/>
                </a:moveTo>
                <a:lnTo>
                  <a:pt x="1011676" y="0"/>
                </a:lnTo>
                <a:lnTo>
                  <a:pt x="1011676" y="1011676"/>
                </a:lnTo>
                <a:lnTo>
                  <a:pt x="0" y="1011676"/>
                </a:lnTo>
                <a:lnTo>
                  <a:pt x="0" y="0"/>
                </a:lnTo>
                <a:close/>
              </a:path>
            </a:pathLst>
          </a:custGeom>
          <a:noFill/>
          <a:ln>
            <a:noFill/>
          </a:ln>
        </p:spPr>
      </p:sp>
      <p:sp>
        <p:nvSpPr>
          <p:cNvPr id="119" name="Google Shape;119;p2"/>
          <p:cNvSpPr txBox="1"/>
          <p:nvPr/>
        </p:nvSpPr>
        <p:spPr>
          <a:xfrm>
            <a:off x="9211559" y="1339393"/>
            <a:ext cx="7107591" cy="720814"/>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lang="en-US" sz="4262">
                <a:solidFill>
                  <a:srgbClr val="FFFFFF"/>
                </a:solidFill>
                <a:latin typeface="Montserrat"/>
                <a:ea typeface="Montserrat"/>
                <a:cs typeface="Montserrat"/>
                <a:sym typeface="Montserrat"/>
              </a:rPr>
              <a:t>PRESENTATION OUTLINE</a:t>
            </a:r>
            <a:endParaRPr/>
          </a:p>
        </p:txBody>
      </p:sp>
      <p:sp>
        <p:nvSpPr>
          <p:cNvPr id="120" name="Google Shape;120;p2"/>
          <p:cNvSpPr txBox="1"/>
          <p:nvPr/>
        </p:nvSpPr>
        <p:spPr>
          <a:xfrm>
            <a:off x="9211559" y="2641605"/>
            <a:ext cx="8047741" cy="1433429"/>
          </a:xfrm>
          <a:prstGeom prst="rect">
            <a:avLst/>
          </a:prstGeom>
          <a:noFill/>
          <a:ln>
            <a:noFill/>
          </a:ln>
        </p:spPr>
        <p:txBody>
          <a:bodyPr anchorCtr="0" anchor="t" bIns="0" lIns="0" spcFirstLastPara="1" rIns="0" wrap="square" tIns="0">
            <a:spAutoFit/>
          </a:bodyPr>
          <a:lstStyle/>
          <a:p>
            <a:pPr indent="0" lvl="0" marL="0" marR="0" rtl="0" algn="l">
              <a:lnSpc>
                <a:spcPct val="140048"/>
              </a:lnSpc>
              <a:spcBef>
                <a:spcPts val="0"/>
              </a:spcBef>
              <a:spcAft>
                <a:spcPts val="0"/>
              </a:spcAft>
              <a:buNone/>
            </a:pPr>
            <a:r>
              <a:rPr lang="en-US" sz="2065">
                <a:solidFill>
                  <a:srgbClr val="FFFFFF"/>
                </a:solidFill>
                <a:latin typeface="Roboto"/>
                <a:ea typeface="Roboto"/>
                <a:cs typeface="Roboto"/>
                <a:sym typeface="Roboto"/>
              </a:rPr>
              <a:t>This presentation provides a comprehensive overview of MSQH and introduces the 7th Edition Service Standards, covering the key pillars of healthcare quality, accreditation, and continuous improvement in Malaysia.</a:t>
            </a:r>
            <a:endParaRPr/>
          </a:p>
        </p:txBody>
      </p:sp>
      <p:sp>
        <p:nvSpPr>
          <p:cNvPr id="121" name="Google Shape;121;p2"/>
          <p:cNvSpPr txBox="1"/>
          <p:nvPr/>
        </p:nvSpPr>
        <p:spPr>
          <a:xfrm>
            <a:off x="1570573" y="1367968"/>
            <a:ext cx="6844373" cy="4222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lang="en-US" sz="2499">
                <a:solidFill>
                  <a:srgbClr val="3F88FF"/>
                </a:solidFill>
                <a:latin typeface="Roboto"/>
                <a:ea typeface="Roboto"/>
                <a:cs typeface="Roboto"/>
                <a:sym typeface="Roboto"/>
              </a:rPr>
              <a:t>Healthcare Facilities and Levels of Services</a:t>
            </a:r>
            <a:endParaRPr/>
          </a:p>
        </p:txBody>
      </p:sp>
      <p:sp>
        <p:nvSpPr>
          <p:cNvPr id="122" name="Google Shape;122;p2"/>
          <p:cNvSpPr txBox="1"/>
          <p:nvPr/>
        </p:nvSpPr>
        <p:spPr>
          <a:xfrm>
            <a:off x="1570573" y="4278075"/>
            <a:ext cx="6844373" cy="86042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lang="en-US" sz="2499">
                <a:solidFill>
                  <a:srgbClr val="3F88FF"/>
                </a:solidFill>
                <a:latin typeface="Roboto"/>
                <a:ea typeface="Roboto"/>
                <a:cs typeface="Roboto"/>
                <a:sym typeface="Roboto"/>
              </a:rPr>
              <a:t>Philosophy, Implementation Strategies and Values</a:t>
            </a:r>
            <a:endParaRPr/>
          </a:p>
        </p:txBody>
      </p:sp>
      <p:sp>
        <p:nvSpPr>
          <p:cNvPr id="123" name="Google Shape;123;p2"/>
          <p:cNvSpPr txBox="1"/>
          <p:nvPr/>
        </p:nvSpPr>
        <p:spPr>
          <a:xfrm>
            <a:off x="1028711" y="2105223"/>
            <a:ext cx="7386236" cy="12985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FFFFFF"/>
                </a:solidFill>
                <a:latin typeface="Roboto"/>
                <a:ea typeface="Roboto"/>
                <a:cs typeface="Roboto"/>
                <a:sym typeface="Roboto"/>
              </a:rPr>
              <a:t>Types of healthcare facilities, levels of care (Primary, Secondary, Tertiary), and the scope of services covered under MSQH accreditation standards.</a:t>
            </a:r>
            <a:endParaRPr/>
          </a:p>
        </p:txBody>
      </p:sp>
      <p:sp>
        <p:nvSpPr>
          <p:cNvPr id="124" name="Google Shape;124;p2"/>
          <p:cNvSpPr txBox="1"/>
          <p:nvPr/>
        </p:nvSpPr>
        <p:spPr>
          <a:xfrm>
            <a:off x="1028711" y="5015329"/>
            <a:ext cx="7386236" cy="12985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FFFFFF"/>
                </a:solidFill>
                <a:latin typeface="Roboto"/>
                <a:ea typeface="Roboto"/>
                <a:cs typeface="Roboto"/>
                <a:sym typeface="Roboto"/>
              </a:rPr>
              <a:t>MSQH's core philosophy, the 5E implementation strategies, and the five organisational values guiding quality healthcare delivery.</a:t>
            </a:r>
            <a:endParaRPr/>
          </a:p>
        </p:txBody>
      </p:sp>
      <p:sp>
        <p:nvSpPr>
          <p:cNvPr id="125" name="Google Shape;125;p2"/>
          <p:cNvSpPr txBox="1"/>
          <p:nvPr/>
        </p:nvSpPr>
        <p:spPr>
          <a:xfrm>
            <a:off x="1570573" y="7188181"/>
            <a:ext cx="6844373" cy="4222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lang="en-US" sz="2499">
                <a:solidFill>
                  <a:srgbClr val="3F88FF"/>
                </a:solidFill>
                <a:latin typeface="Roboto"/>
                <a:ea typeface="Roboto"/>
                <a:cs typeface="Roboto"/>
                <a:sym typeface="Roboto"/>
              </a:rPr>
              <a:t>The Quality Measurement Framework</a:t>
            </a:r>
            <a:endParaRPr/>
          </a:p>
        </p:txBody>
      </p:sp>
      <p:sp>
        <p:nvSpPr>
          <p:cNvPr id="126" name="Google Shape;126;p2"/>
          <p:cNvSpPr txBox="1"/>
          <p:nvPr/>
        </p:nvSpPr>
        <p:spPr>
          <a:xfrm>
            <a:off x="1028711" y="7925435"/>
            <a:ext cx="7386236" cy="12985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FFFFFF"/>
                </a:solidFill>
                <a:latin typeface="Roboto"/>
                <a:ea typeface="Roboto"/>
                <a:cs typeface="Roboto"/>
                <a:sym typeface="Roboto"/>
              </a:rPr>
              <a:t>The Dimension of Quality, Donabedian Operational Model, organisational quality and accountability, and the role of Continuous Quality Improvement (CQI).</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840"/>
        </a:solidFill>
      </p:bgPr>
    </p:bg>
    <p:spTree>
      <p:nvGrpSpPr>
        <p:cNvPr id="455" name="Shape 455"/>
        <p:cNvGrpSpPr/>
        <p:nvPr/>
      </p:nvGrpSpPr>
      <p:grpSpPr>
        <a:xfrm>
          <a:off x="0" y="0"/>
          <a:ext cx="0" cy="0"/>
          <a:chOff x="0" y="0"/>
          <a:chExt cx="0" cy="0"/>
        </a:xfrm>
      </p:grpSpPr>
      <p:sp>
        <p:nvSpPr>
          <p:cNvPr id="456" name="Google Shape;456;p20"/>
          <p:cNvSpPr/>
          <p:nvPr/>
        </p:nvSpPr>
        <p:spPr>
          <a:xfrm>
            <a:off x="10335227" y="0"/>
            <a:ext cx="7952773" cy="4819083"/>
          </a:xfrm>
          <a:custGeom>
            <a:rect b="b" l="l" r="r" t="t"/>
            <a:pathLst>
              <a:path extrusionOk="0" h="639575" w="1055470">
                <a:moveTo>
                  <a:pt x="0" y="0"/>
                </a:moveTo>
                <a:lnTo>
                  <a:pt x="1055470" y="0"/>
                </a:lnTo>
                <a:lnTo>
                  <a:pt x="1055470" y="639575"/>
                </a:lnTo>
                <a:lnTo>
                  <a:pt x="0" y="639575"/>
                </a:lnTo>
                <a:close/>
              </a:path>
            </a:pathLst>
          </a:custGeom>
          <a:blipFill rotWithShape="1">
            <a:blip r:embed="rId3">
              <a:alphaModFix/>
            </a:blip>
            <a:stretch>
              <a:fillRect b="0" l="-3154" r="-3154" t="0"/>
            </a:stretch>
          </a:blipFill>
          <a:ln>
            <a:noFill/>
          </a:ln>
        </p:spPr>
      </p:sp>
      <p:sp>
        <p:nvSpPr>
          <p:cNvPr id="457" name="Google Shape;457;p20"/>
          <p:cNvSpPr/>
          <p:nvPr/>
        </p:nvSpPr>
        <p:spPr>
          <a:xfrm>
            <a:off x="7368672" y="757813"/>
            <a:ext cx="1842887" cy="770343"/>
          </a:xfrm>
          <a:custGeom>
            <a:rect b="b" l="l" r="r" t="t"/>
            <a:pathLst>
              <a:path extrusionOk="0" h="770343" w="1842887">
                <a:moveTo>
                  <a:pt x="0" y="0"/>
                </a:moveTo>
                <a:lnTo>
                  <a:pt x="1842887" y="0"/>
                </a:lnTo>
                <a:lnTo>
                  <a:pt x="1842887" y="770343"/>
                </a:lnTo>
                <a:lnTo>
                  <a:pt x="0" y="770343"/>
                </a:lnTo>
                <a:lnTo>
                  <a:pt x="0" y="0"/>
                </a:lnTo>
                <a:close/>
              </a:path>
            </a:pathLst>
          </a:custGeom>
          <a:noFill/>
          <a:ln>
            <a:noFill/>
          </a:ln>
        </p:spPr>
      </p:sp>
      <p:sp>
        <p:nvSpPr>
          <p:cNvPr id="458" name="Google Shape;458;p20"/>
          <p:cNvSpPr/>
          <p:nvPr/>
        </p:nvSpPr>
        <p:spPr>
          <a:xfrm>
            <a:off x="17259300" y="9258300"/>
            <a:ext cx="1011676" cy="1011676"/>
          </a:xfrm>
          <a:custGeom>
            <a:rect b="b" l="l" r="r" t="t"/>
            <a:pathLst>
              <a:path extrusionOk="0" h="1011676" w="1011676">
                <a:moveTo>
                  <a:pt x="0" y="0"/>
                </a:moveTo>
                <a:lnTo>
                  <a:pt x="1011676" y="0"/>
                </a:lnTo>
                <a:lnTo>
                  <a:pt x="1011676" y="1011676"/>
                </a:lnTo>
                <a:lnTo>
                  <a:pt x="0" y="1011676"/>
                </a:lnTo>
                <a:lnTo>
                  <a:pt x="0" y="0"/>
                </a:lnTo>
                <a:close/>
              </a:path>
            </a:pathLst>
          </a:custGeom>
          <a:noFill/>
          <a:ln>
            <a:noFill/>
          </a:ln>
        </p:spPr>
      </p:sp>
      <p:sp>
        <p:nvSpPr>
          <p:cNvPr id="459" name="Google Shape;459;p20"/>
          <p:cNvSpPr txBox="1"/>
          <p:nvPr/>
        </p:nvSpPr>
        <p:spPr>
          <a:xfrm>
            <a:off x="1028700" y="1909626"/>
            <a:ext cx="6706589"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3500">
                <a:solidFill>
                  <a:srgbClr val="FFFFFF"/>
                </a:solidFill>
                <a:latin typeface="Montserrat"/>
                <a:ea typeface="Montserrat"/>
                <a:cs typeface="Montserrat"/>
                <a:sym typeface="Montserrat"/>
              </a:rPr>
              <a:t>ACT 586</a:t>
            </a:r>
            <a:endParaRPr/>
          </a:p>
        </p:txBody>
      </p:sp>
      <p:sp>
        <p:nvSpPr>
          <p:cNvPr id="460" name="Google Shape;460;p20"/>
          <p:cNvSpPr txBox="1"/>
          <p:nvPr/>
        </p:nvSpPr>
        <p:spPr>
          <a:xfrm>
            <a:off x="1028700" y="2672241"/>
            <a:ext cx="6706589" cy="12255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3500">
                <a:solidFill>
                  <a:srgbClr val="FFFFFF"/>
                </a:solidFill>
                <a:latin typeface="Montserrat"/>
                <a:ea typeface="Montserrat"/>
                <a:cs typeface="Montserrat"/>
                <a:sym typeface="Montserrat"/>
              </a:rPr>
              <a:t>PHFSA 1998 &amp; REGULATIONS 2006</a:t>
            </a:r>
            <a:endParaRPr/>
          </a:p>
        </p:txBody>
      </p:sp>
      <p:sp>
        <p:nvSpPr>
          <p:cNvPr id="461" name="Google Shape;461;p20"/>
          <p:cNvSpPr txBox="1"/>
          <p:nvPr/>
        </p:nvSpPr>
        <p:spPr>
          <a:xfrm>
            <a:off x="1011146" y="4110102"/>
            <a:ext cx="7107591" cy="31781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FFFFF"/>
                </a:solidFill>
                <a:latin typeface="Roboto"/>
                <a:ea typeface="Roboto"/>
                <a:cs typeface="Roboto"/>
                <a:sym typeface="Roboto"/>
              </a:rPr>
              <a:t>The Private Healthcare Facilities and Services Act (PHFSA) 1998, also known as AKTA 586, along with its Regulations 2006, has been enforced since 2006. This is the only Act in Malaysia that specifically justifies and mandates the establishment of standards for healthcare facilities and services.</a:t>
            </a:r>
            <a:endParaRPr/>
          </a:p>
          <a:p>
            <a:pPr indent="0" lvl="0" marL="0" marR="0" rtl="0" algn="l">
              <a:lnSpc>
                <a:spcPct val="140000"/>
              </a:lnSpc>
              <a:spcBef>
                <a:spcPts val="0"/>
              </a:spcBef>
              <a:spcAft>
                <a:spcPts val="0"/>
              </a:spcAft>
              <a:buNone/>
            </a:pPr>
            <a:r>
              <a:rPr lang="en-US" sz="2000">
                <a:solidFill>
                  <a:srgbClr val="FFFFFF"/>
                </a:solidFill>
                <a:latin typeface="Roboto"/>
                <a:ea typeface="Roboto"/>
                <a:cs typeface="Roboto"/>
                <a:sym typeface="Roboto"/>
              </a:rPr>
              <a:t>Act 586 provides the legal framework governing all private healthcare facilities and services in Malaysia, ensuring minimum standards are upheld across the sector.</a:t>
            </a:r>
            <a:endParaRPr/>
          </a:p>
        </p:txBody>
      </p:sp>
      <p:sp>
        <p:nvSpPr>
          <p:cNvPr id="462" name="Google Shape;462;p20"/>
          <p:cNvSpPr txBox="1"/>
          <p:nvPr/>
        </p:nvSpPr>
        <p:spPr>
          <a:xfrm>
            <a:off x="1011146" y="7545452"/>
            <a:ext cx="7107591" cy="14160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FFFFF"/>
                </a:solidFill>
                <a:latin typeface="Roboto"/>
                <a:ea typeface="Roboto"/>
                <a:cs typeface="Roboto"/>
                <a:sym typeface="Roboto"/>
              </a:rPr>
              <a:t>MSQH accreditation standards are developed in alignment with Act 586, ensuring that accredited facilities comply with the legal requirements set forth under PHFSA 1998 &amp; Regulations 2006.</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840"/>
        </a:solidFill>
      </p:bgPr>
    </p:bg>
    <p:spTree>
      <p:nvGrpSpPr>
        <p:cNvPr id="466" name="Shape 466"/>
        <p:cNvGrpSpPr/>
        <p:nvPr/>
      </p:nvGrpSpPr>
      <p:grpSpPr>
        <a:xfrm>
          <a:off x="0" y="0"/>
          <a:ext cx="0" cy="0"/>
          <a:chOff x="0" y="0"/>
          <a:chExt cx="0" cy="0"/>
        </a:xfrm>
      </p:grpSpPr>
      <p:grpSp>
        <p:nvGrpSpPr>
          <p:cNvPr id="467" name="Google Shape;467;p21"/>
          <p:cNvGrpSpPr/>
          <p:nvPr/>
        </p:nvGrpSpPr>
        <p:grpSpPr>
          <a:xfrm>
            <a:off x="214748" y="4426169"/>
            <a:ext cx="1840557" cy="2021383"/>
            <a:chOff x="0" y="-47625"/>
            <a:chExt cx="484756" cy="532381"/>
          </a:xfrm>
        </p:grpSpPr>
        <p:sp>
          <p:nvSpPr>
            <p:cNvPr id="468" name="Google Shape;468;p21"/>
            <p:cNvSpPr/>
            <p:nvPr/>
          </p:nvSpPr>
          <p:spPr>
            <a:xfrm>
              <a:off x="0" y="0"/>
              <a:ext cx="484756" cy="484756"/>
            </a:xfrm>
            <a:custGeom>
              <a:rect b="b" l="l" r="r" t="t"/>
              <a:pathLst>
                <a:path extrusionOk="0" h="484756" w="484756">
                  <a:moveTo>
                    <a:pt x="0" y="0"/>
                  </a:moveTo>
                  <a:lnTo>
                    <a:pt x="484756" y="0"/>
                  </a:lnTo>
                  <a:lnTo>
                    <a:pt x="484756" y="484756"/>
                  </a:lnTo>
                  <a:lnTo>
                    <a:pt x="0" y="484756"/>
                  </a:lnTo>
                  <a:close/>
                </a:path>
              </a:pathLst>
            </a:custGeom>
            <a:solidFill>
              <a:srgbClr val="3F88FF"/>
            </a:solidFill>
            <a:ln>
              <a:noFill/>
            </a:ln>
          </p:spPr>
        </p:sp>
        <p:sp>
          <p:nvSpPr>
            <p:cNvPr id="469" name="Google Shape;469;p21"/>
            <p:cNvSpPr txBox="1"/>
            <p:nvPr/>
          </p:nvSpPr>
          <p:spPr>
            <a:xfrm>
              <a:off x="0" y="-47625"/>
              <a:ext cx="484756" cy="532381"/>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70" name="Google Shape;470;p21"/>
          <p:cNvGrpSpPr/>
          <p:nvPr/>
        </p:nvGrpSpPr>
        <p:grpSpPr>
          <a:xfrm>
            <a:off x="214748" y="6738248"/>
            <a:ext cx="1840557" cy="2021383"/>
            <a:chOff x="0" y="-47625"/>
            <a:chExt cx="484756" cy="532381"/>
          </a:xfrm>
        </p:grpSpPr>
        <p:sp>
          <p:nvSpPr>
            <p:cNvPr id="471" name="Google Shape;471;p21"/>
            <p:cNvSpPr/>
            <p:nvPr/>
          </p:nvSpPr>
          <p:spPr>
            <a:xfrm>
              <a:off x="0" y="0"/>
              <a:ext cx="484756" cy="484756"/>
            </a:xfrm>
            <a:custGeom>
              <a:rect b="b" l="l" r="r" t="t"/>
              <a:pathLst>
                <a:path extrusionOk="0" h="484756" w="484756">
                  <a:moveTo>
                    <a:pt x="0" y="0"/>
                  </a:moveTo>
                  <a:lnTo>
                    <a:pt x="484756" y="0"/>
                  </a:lnTo>
                  <a:lnTo>
                    <a:pt x="484756" y="484756"/>
                  </a:lnTo>
                  <a:lnTo>
                    <a:pt x="0" y="484756"/>
                  </a:lnTo>
                  <a:close/>
                </a:path>
              </a:pathLst>
            </a:custGeom>
            <a:solidFill>
              <a:srgbClr val="3F88FF"/>
            </a:solidFill>
            <a:ln>
              <a:noFill/>
            </a:ln>
          </p:spPr>
        </p:sp>
        <p:sp>
          <p:nvSpPr>
            <p:cNvPr id="472" name="Google Shape;472;p21"/>
            <p:cNvSpPr txBox="1"/>
            <p:nvPr/>
          </p:nvSpPr>
          <p:spPr>
            <a:xfrm>
              <a:off x="0" y="-47625"/>
              <a:ext cx="484756" cy="532381"/>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73" name="Google Shape;473;p21"/>
          <p:cNvGrpSpPr/>
          <p:nvPr/>
        </p:nvGrpSpPr>
        <p:grpSpPr>
          <a:xfrm>
            <a:off x="9144000" y="1324334"/>
            <a:ext cx="1840557" cy="2021383"/>
            <a:chOff x="0" y="-47625"/>
            <a:chExt cx="484756" cy="532381"/>
          </a:xfrm>
        </p:grpSpPr>
        <p:sp>
          <p:nvSpPr>
            <p:cNvPr id="474" name="Google Shape;474;p21"/>
            <p:cNvSpPr/>
            <p:nvPr/>
          </p:nvSpPr>
          <p:spPr>
            <a:xfrm>
              <a:off x="0" y="0"/>
              <a:ext cx="484756" cy="484756"/>
            </a:xfrm>
            <a:custGeom>
              <a:rect b="b" l="l" r="r" t="t"/>
              <a:pathLst>
                <a:path extrusionOk="0" h="484756" w="484756">
                  <a:moveTo>
                    <a:pt x="0" y="0"/>
                  </a:moveTo>
                  <a:lnTo>
                    <a:pt x="484756" y="0"/>
                  </a:lnTo>
                  <a:lnTo>
                    <a:pt x="484756" y="484756"/>
                  </a:lnTo>
                  <a:lnTo>
                    <a:pt x="0" y="484756"/>
                  </a:lnTo>
                  <a:close/>
                </a:path>
              </a:pathLst>
            </a:custGeom>
            <a:solidFill>
              <a:srgbClr val="3F88FF"/>
            </a:solidFill>
            <a:ln>
              <a:noFill/>
            </a:ln>
          </p:spPr>
        </p:sp>
        <p:sp>
          <p:nvSpPr>
            <p:cNvPr id="475" name="Google Shape;475;p21"/>
            <p:cNvSpPr txBox="1"/>
            <p:nvPr/>
          </p:nvSpPr>
          <p:spPr>
            <a:xfrm>
              <a:off x="0" y="-47625"/>
              <a:ext cx="484756" cy="532381"/>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76" name="Google Shape;476;p21"/>
          <p:cNvSpPr/>
          <p:nvPr/>
        </p:nvSpPr>
        <p:spPr>
          <a:xfrm>
            <a:off x="694947" y="4959188"/>
            <a:ext cx="869748" cy="1085098"/>
          </a:xfrm>
          <a:custGeom>
            <a:rect b="b" l="l" r="r" t="t"/>
            <a:pathLst>
              <a:path extrusionOk="0" h="1085098" w="869748">
                <a:moveTo>
                  <a:pt x="0" y="0"/>
                </a:moveTo>
                <a:lnTo>
                  <a:pt x="869748" y="0"/>
                </a:lnTo>
                <a:lnTo>
                  <a:pt x="869748" y="1085098"/>
                </a:lnTo>
                <a:lnTo>
                  <a:pt x="0" y="1085098"/>
                </a:lnTo>
                <a:lnTo>
                  <a:pt x="0" y="0"/>
                </a:lnTo>
                <a:close/>
              </a:path>
            </a:pathLst>
          </a:custGeom>
          <a:blipFill rotWithShape="1">
            <a:blip r:embed="rId3">
              <a:alphaModFix/>
            </a:blip>
            <a:stretch>
              <a:fillRect b="0" l="0" r="0" t="0"/>
            </a:stretch>
          </a:blipFill>
          <a:ln>
            <a:noFill/>
          </a:ln>
        </p:spPr>
      </p:sp>
      <p:sp>
        <p:nvSpPr>
          <p:cNvPr id="477" name="Google Shape;477;p21"/>
          <p:cNvSpPr/>
          <p:nvPr/>
        </p:nvSpPr>
        <p:spPr>
          <a:xfrm>
            <a:off x="571126" y="7248120"/>
            <a:ext cx="1082067" cy="1143532"/>
          </a:xfrm>
          <a:custGeom>
            <a:rect b="b" l="l" r="r" t="t"/>
            <a:pathLst>
              <a:path extrusionOk="0" h="1143532" w="1082067">
                <a:moveTo>
                  <a:pt x="0" y="0"/>
                </a:moveTo>
                <a:lnTo>
                  <a:pt x="1082067" y="0"/>
                </a:lnTo>
                <a:lnTo>
                  <a:pt x="1082067" y="1143532"/>
                </a:lnTo>
                <a:lnTo>
                  <a:pt x="0" y="1143532"/>
                </a:lnTo>
                <a:lnTo>
                  <a:pt x="0" y="0"/>
                </a:lnTo>
                <a:close/>
              </a:path>
            </a:pathLst>
          </a:custGeom>
          <a:blipFill rotWithShape="1">
            <a:blip r:embed="rId4">
              <a:alphaModFix/>
            </a:blip>
            <a:stretch>
              <a:fillRect b="0" l="0" r="0" t="0"/>
            </a:stretch>
          </a:blipFill>
          <a:ln>
            <a:noFill/>
          </a:ln>
        </p:spPr>
      </p:sp>
      <p:sp>
        <p:nvSpPr>
          <p:cNvPr id="478" name="Google Shape;478;p21"/>
          <p:cNvSpPr/>
          <p:nvPr/>
        </p:nvSpPr>
        <p:spPr>
          <a:xfrm>
            <a:off x="9543267" y="1909587"/>
            <a:ext cx="1089282" cy="1104468"/>
          </a:xfrm>
          <a:custGeom>
            <a:rect b="b" l="l" r="r" t="t"/>
            <a:pathLst>
              <a:path extrusionOk="0" h="1104468" w="1089282">
                <a:moveTo>
                  <a:pt x="0" y="0"/>
                </a:moveTo>
                <a:lnTo>
                  <a:pt x="1089282" y="0"/>
                </a:lnTo>
                <a:lnTo>
                  <a:pt x="1089282" y="1104468"/>
                </a:lnTo>
                <a:lnTo>
                  <a:pt x="0" y="1104468"/>
                </a:lnTo>
                <a:lnTo>
                  <a:pt x="0" y="0"/>
                </a:lnTo>
                <a:close/>
              </a:path>
            </a:pathLst>
          </a:custGeom>
          <a:blipFill rotWithShape="1">
            <a:blip r:embed="rId5">
              <a:alphaModFix/>
            </a:blip>
            <a:stretch>
              <a:fillRect b="0" l="0" r="0" t="0"/>
            </a:stretch>
          </a:blipFill>
          <a:ln>
            <a:noFill/>
          </a:ln>
        </p:spPr>
      </p:sp>
      <p:sp>
        <p:nvSpPr>
          <p:cNvPr id="479" name="Google Shape;479;p21"/>
          <p:cNvSpPr txBox="1"/>
          <p:nvPr/>
        </p:nvSpPr>
        <p:spPr>
          <a:xfrm>
            <a:off x="1028700" y="1532013"/>
            <a:ext cx="6393551" cy="8579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5025">
                <a:solidFill>
                  <a:srgbClr val="FFFFFF"/>
                </a:solidFill>
                <a:latin typeface="Montserrat"/>
                <a:ea typeface="Montserrat"/>
                <a:cs typeface="Montserrat"/>
                <a:sym typeface="Montserrat"/>
              </a:rPr>
              <a:t>ACT 586:</a:t>
            </a:r>
            <a:endParaRPr/>
          </a:p>
        </p:txBody>
      </p:sp>
      <p:sp>
        <p:nvSpPr>
          <p:cNvPr id="480" name="Google Shape;480;p21"/>
          <p:cNvSpPr txBox="1"/>
          <p:nvPr/>
        </p:nvSpPr>
        <p:spPr>
          <a:xfrm>
            <a:off x="1028700" y="2294628"/>
            <a:ext cx="6393551" cy="8579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5025">
                <a:solidFill>
                  <a:srgbClr val="FFFFFF"/>
                </a:solidFill>
                <a:latin typeface="Montserrat"/>
                <a:ea typeface="Montserrat"/>
                <a:cs typeface="Montserrat"/>
                <a:sym typeface="Montserrat"/>
              </a:rPr>
              <a:t>OBJECTIVES</a:t>
            </a:r>
            <a:endParaRPr/>
          </a:p>
        </p:txBody>
      </p:sp>
      <p:sp>
        <p:nvSpPr>
          <p:cNvPr id="481" name="Google Shape;481;p21"/>
          <p:cNvSpPr txBox="1"/>
          <p:nvPr/>
        </p:nvSpPr>
        <p:spPr>
          <a:xfrm>
            <a:off x="1028700" y="3057243"/>
            <a:ext cx="6393551" cy="8579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5025">
                <a:solidFill>
                  <a:srgbClr val="FFFFFF"/>
                </a:solidFill>
                <a:latin typeface="Montserrat"/>
                <a:ea typeface="Montserrat"/>
                <a:cs typeface="Montserrat"/>
                <a:sym typeface="Montserrat"/>
              </a:rPr>
              <a:t>PHFSA 1998</a:t>
            </a:r>
            <a:endParaRPr/>
          </a:p>
        </p:txBody>
      </p:sp>
      <p:sp>
        <p:nvSpPr>
          <p:cNvPr id="482" name="Google Shape;482;p21"/>
          <p:cNvSpPr txBox="1"/>
          <p:nvPr/>
        </p:nvSpPr>
        <p:spPr>
          <a:xfrm>
            <a:off x="2484485" y="4540320"/>
            <a:ext cx="6439923" cy="53815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3135">
                <a:solidFill>
                  <a:srgbClr val="3F88FF"/>
                </a:solidFill>
                <a:latin typeface="Roboto"/>
                <a:ea typeface="Roboto"/>
                <a:cs typeface="Roboto"/>
                <a:sym typeface="Roboto"/>
              </a:rPr>
              <a:t>Minimum Standards</a:t>
            </a:r>
            <a:endParaRPr/>
          </a:p>
        </p:txBody>
      </p:sp>
      <p:sp>
        <p:nvSpPr>
          <p:cNvPr id="483" name="Google Shape;483;p21"/>
          <p:cNvSpPr txBox="1"/>
          <p:nvPr/>
        </p:nvSpPr>
        <p:spPr>
          <a:xfrm>
            <a:off x="2484485" y="6761430"/>
            <a:ext cx="6439923" cy="53815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3135">
                <a:solidFill>
                  <a:srgbClr val="3F88FF"/>
                </a:solidFill>
                <a:latin typeface="Roboto"/>
                <a:ea typeface="Roboto"/>
                <a:cs typeface="Roboto"/>
                <a:sym typeface="Roboto"/>
              </a:rPr>
              <a:t>Integrity</a:t>
            </a:r>
            <a:endParaRPr/>
          </a:p>
        </p:txBody>
      </p:sp>
      <p:sp>
        <p:nvSpPr>
          <p:cNvPr id="484" name="Google Shape;484;p21"/>
          <p:cNvSpPr txBox="1"/>
          <p:nvPr/>
        </p:nvSpPr>
        <p:spPr>
          <a:xfrm>
            <a:off x="2484485" y="5185807"/>
            <a:ext cx="6439923" cy="999524"/>
          </a:xfrm>
          <a:prstGeom prst="rect">
            <a:avLst/>
          </a:prstGeom>
          <a:noFill/>
          <a:ln>
            <a:noFill/>
          </a:ln>
        </p:spPr>
        <p:txBody>
          <a:bodyPr anchorCtr="0" anchor="t" bIns="0" lIns="0" spcFirstLastPara="1" rIns="0" wrap="square" tIns="0">
            <a:spAutoFit/>
          </a:bodyPr>
          <a:lstStyle/>
          <a:p>
            <a:pPr indent="0" lvl="0" marL="0" marR="0" rtl="0" algn="l">
              <a:lnSpc>
                <a:spcPct val="140042"/>
              </a:lnSpc>
              <a:spcBef>
                <a:spcPts val="0"/>
              </a:spcBef>
              <a:spcAft>
                <a:spcPts val="0"/>
              </a:spcAft>
              <a:buNone/>
            </a:pPr>
            <a:r>
              <a:rPr lang="en-US" sz="1898">
                <a:solidFill>
                  <a:srgbClr val="FFFFFF"/>
                </a:solidFill>
                <a:latin typeface="Roboto"/>
                <a:ea typeface="Roboto"/>
                <a:cs typeface="Roboto"/>
                <a:sym typeface="Roboto"/>
              </a:rPr>
              <a:t>Impose and ensure minimum standards in private healthcare facilities and services to guarantee a consistent baseline of safe and quality care for all patients.</a:t>
            </a:r>
            <a:endParaRPr/>
          </a:p>
        </p:txBody>
      </p:sp>
      <p:sp>
        <p:nvSpPr>
          <p:cNvPr id="485" name="Google Shape;485;p21"/>
          <p:cNvSpPr txBox="1"/>
          <p:nvPr/>
        </p:nvSpPr>
        <p:spPr>
          <a:xfrm>
            <a:off x="2484485" y="7517734"/>
            <a:ext cx="6439923" cy="999524"/>
          </a:xfrm>
          <a:prstGeom prst="rect">
            <a:avLst/>
          </a:prstGeom>
          <a:noFill/>
          <a:ln>
            <a:noFill/>
          </a:ln>
        </p:spPr>
        <p:txBody>
          <a:bodyPr anchorCtr="0" anchor="t" bIns="0" lIns="0" spcFirstLastPara="1" rIns="0" wrap="square" tIns="0">
            <a:spAutoFit/>
          </a:bodyPr>
          <a:lstStyle/>
          <a:p>
            <a:pPr indent="0" lvl="0" marL="0" marR="0" rtl="0" algn="l">
              <a:lnSpc>
                <a:spcPct val="140042"/>
              </a:lnSpc>
              <a:spcBef>
                <a:spcPts val="0"/>
              </a:spcBef>
              <a:spcAft>
                <a:spcPts val="0"/>
              </a:spcAft>
              <a:buNone/>
            </a:pPr>
            <a:r>
              <a:rPr lang="en-US" sz="1898">
                <a:solidFill>
                  <a:srgbClr val="FFFFFF"/>
                </a:solidFill>
                <a:latin typeface="Roboto"/>
                <a:ea typeface="Roboto"/>
                <a:cs typeface="Roboto"/>
                <a:sym typeface="Roboto"/>
              </a:rPr>
              <a:t>Ensure integrity among healthcare professionals  upholding honesty and strong moral principles in all aspects of clinical practice and patient interaction.</a:t>
            </a:r>
            <a:endParaRPr/>
          </a:p>
        </p:txBody>
      </p:sp>
      <p:sp>
        <p:nvSpPr>
          <p:cNvPr id="486" name="Google Shape;486;p21"/>
          <p:cNvSpPr txBox="1"/>
          <p:nvPr/>
        </p:nvSpPr>
        <p:spPr>
          <a:xfrm>
            <a:off x="11413737" y="1367365"/>
            <a:ext cx="6439923" cy="53815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3135">
                <a:solidFill>
                  <a:srgbClr val="3F88FF"/>
                </a:solidFill>
                <a:latin typeface="Roboto"/>
                <a:ea typeface="Roboto"/>
                <a:cs typeface="Roboto"/>
                <a:sym typeface="Roboto"/>
              </a:rPr>
              <a:t>Professionalism</a:t>
            </a:r>
            <a:endParaRPr/>
          </a:p>
        </p:txBody>
      </p:sp>
      <p:sp>
        <p:nvSpPr>
          <p:cNvPr id="487" name="Google Shape;487;p21"/>
          <p:cNvSpPr txBox="1"/>
          <p:nvPr/>
        </p:nvSpPr>
        <p:spPr>
          <a:xfrm>
            <a:off x="11413737" y="2123669"/>
            <a:ext cx="6439923" cy="999524"/>
          </a:xfrm>
          <a:prstGeom prst="rect">
            <a:avLst/>
          </a:prstGeom>
          <a:noFill/>
          <a:ln>
            <a:noFill/>
          </a:ln>
        </p:spPr>
        <p:txBody>
          <a:bodyPr anchorCtr="0" anchor="t" bIns="0" lIns="0" spcFirstLastPara="1" rIns="0" wrap="square" tIns="0">
            <a:spAutoFit/>
          </a:bodyPr>
          <a:lstStyle/>
          <a:p>
            <a:pPr indent="0" lvl="0" marL="0" marR="0" rtl="0" algn="l">
              <a:lnSpc>
                <a:spcPct val="140042"/>
              </a:lnSpc>
              <a:spcBef>
                <a:spcPts val="0"/>
              </a:spcBef>
              <a:spcAft>
                <a:spcPts val="0"/>
              </a:spcAft>
              <a:buNone/>
            </a:pPr>
            <a:r>
              <a:rPr lang="en-US" sz="1898">
                <a:solidFill>
                  <a:srgbClr val="FFFFFF"/>
                </a:solidFill>
                <a:latin typeface="Roboto"/>
                <a:ea typeface="Roboto"/>
                <a:cs typeface="Roboto"/>
                <a:sym typeface="Roboto"/>
              </a:rPr>
              <a:t>Ensure professionalism among healthcare professions by maintaining high levels of competence, skill, and ethical conduct in the delivery of healthcare services.</a:t>
            </a:r>
            <a:endParaRPr/>
          </a:p>
        </p:txBody>
      </p:sp>
      <p:grpSp>
        <p:nvGrpSpPr>
          <p:cNvPr id="488" name="Google Shape;488;p21"/>
          <p:cNvGrpSpPr/>
          <p:nvPr/>
        </p:nvGrpSpPr>
        <p:grpSpPr>
          <a:xfrm>
            <a:off x="0" y="9694410"/>
            <a:ext cx="18288000" cy="592590"/>
            <a:chOff x="0" y="-47625"/>
            <a:chExt cx="4816593" cy="156073"/>
          </a:xfrm>
        </p:grpSpPr>
        <p:sp>
          <p:nvSpPr>
            <p:cNvPr id="489" name="Google Shape;489;p21"/>
            <p:cNvSpPr/>
            <p:nvPr/>
          </p:nvSpPr>
          <p:spPr>
            <a:xfrm>
              <a:off x="0" y="0"/>
              <a:ext cx="4816592" cy="108448"/>
            </a:xfrm>
            <a:custGeom>
              <a:rect b="b" l="l" r="r" t="t"/>
              <a:pathLst>
                <a:path extrusionOk="0" h="108448" w="4816592">
                  <a:moveTo>
                    <a:pt x="0" y="0"/>
                  </a:moveTo>
                  <a:lnTo>
                    <a:pt x="4816592" y="0"/>
                  </a:lnTo>
                  <a:lnTo>
                    <a:pt x="4816592" y="108448"/>
                  </a:lnTo>
                  <a:lnTo>
                    <a:pt x="0" y="108448"/>
                  </a:lnTo>
                  <a:close/>
                </a:path>
              </a:pathLst>
            </a:custGeom>
            <a:solidFill>
              <a:srgbClr val="3F88FF"/>
            </a:solidFill>
            <a:ln>
              <a:noFill/>
            </a:ln>
          </p:spPr>
        </p:sp>
        <p:sp>
          <p:nvSpPr>
            <p:cNvPr id="490" name="Google Shape;490;p21"/>
            <p:cNvSpPr txBox="1"/>
            <p:nvPr/>
          </p:nvSpPr>
          <p:spPr>
            <a:xfrm>
              <a:off x="0" y="-47625"/>
              <a:ext cx="4816593" cy="156073"/>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91" name="Google Shape;491;p21"/>
          <p:cNvSpPr/>
          <p:nvPr/>
        </p:nvSpPr>
        <p:spPr>
          <a:xfrm>
            <a:off x="16789184" y="258357"/>
            <a:ext cx="1842887" cy="770343"/>
          </a:xfrm>
          <a:custGeom>
            <a:rect b="b" l="l" r="r" t="t"/>
            <a:pathLst>
              <a:path extrusionOk="0" h="770343" w="1842887">
                <a:moveTo>
                  <a:pt x="0" y="0"/>
                </a:moveTo>
                <a:lnTo>
                  <a:pt x="1842887" y="0"/>
                </a:lnTo>
                <a:lnTo>
                  <a:pt x="1842887" y="770343"/>
                </a:lnTo>
                <a:lnTo>
                  <a:pt x="0" y="770343"/>
                </a:lnTo>
                <a:lnTo>
                  <a:pt x="0" y="0"/>
                </a:lnTo>
                <a:close/>
              </a:path>
            </a:pathLst>
          </a:custGeom>
          <a:noFill/>
          <a:ln>
            <a:noFill/>
          </a:ln>
        </p:spPr>
      </p:sp>
      <p:sp>
        <p:nvSpPr>
          <p:cNvPr id="492" name="Google Shape;492;p21"/>
          <p:cNvSpPr/>
          <p:nvPr/>
        </p:nvSpPr>
        <p:spPr>
          <a:xfrm>
            <a:off x="6916413" y="137122"/>
            <a:ext cx="1011676" cy="1011676"/>
          </a:xfrm>
          <a:custGeom>
            <a:rect b="b" l="l" r="r" t="t"/>
            <a:pathLst>
              <a:path extrusionOk="0" h="1011676" w="1011676">
                <a:moveTo>
                  <a:pt x="0" y="0"/>
                </a:moveTo>
                <a:lnTo>
                  <a:pt x="1011676" y="0"/>
                </a:lnTo>
                <a:lnTo>
                  <a:pt x="1011676" y="1011677"/>
                </a:lnTo>
                <a:lnTo>
                  <a:pt x="0" y="1011677"/>
                </a:lnTo>
                <a:lnTo>
                  <a:pt x="0" y="0"/>
                </a:lnTo>
                <a:close/>
              </a:path>
            </a:pathLst>
          </a:custGeom>
          <a:noFill/>
          <a:ln>
            <a:noFill/>
          </a:ln>
        </p:spPr>
      </p:sp>
      <p:grpSp>
        <p:nvGrpSpPr>
          <p:cNvPr id="493" name="Google Shape;493;p21"/>
          <p:cNvGrpSpPr/>
          <p:nvPr/>
        </p:nvGrpSpPr>
        <p:grpSpPr>
          <a:xfrm>
            <a:off x="9144000" y="6288683"/>
            <a:ext cx="1840557" cy="2021383"/>
            <a:chOff x="0" y="-47625"/>
            <a:chExt cx="484756" cy="532381"/>
          </a:xfrm>
        </p:grpSpPr>
        <p:sp>
          <p:nvSpPr>
            <p:cNvPr id="494" name="Google Shape;494;p21"/>
            <p:cNvSpPr/>
            <p:nvPr/>
          </p:nvSpPr>
          <p:spPr>
            <a:xfrm>
              <a:off x="0" y="0"/>
              <a:ext cx="484756" cy="484756"/>
            </a:xfrm>
            <a:custGeom>
              <a:rect b="b" l="l" r="r" t="t"/>
              <a:pathLst>
                <a:path extrusionOk="0" h="484756" w="484756">
                  <a:moveTo>
                    <a:pt x="0" y="0"/>
                  </a:moveTo>
                  <a:lnTo>
                    <a:pt x="484756" y="0"/>
                  </a:lnTo>
                  <a:lnTo>
                    <a:pt x="484756" y="484756"/>
                  </a:lnTo>
                  <a:lnTo>
                    <a:pt x="0" y="484756"/>
                  </a:lnTo>
                  <a:close/>
                </a:path>
              </a:pathLst>
            </a:custGeom>
            <a:solidFill>
              <a:srgbClr val="3F88FF"/>
            </a:solidFill>
            <a:ln>
              <a:noFill/>
            </a:ln>
          </p:spPr>
        </p:sp>
        <p:sp>
          <p:nvSpPr>
            <p:cNvPr id="495" name="Google Shape;495;p21"/>
            <p:cNvSpPr txBox="1"/>
            <p:nvPr/>
          </p:nvSpPr>
          <p:spPr>
            <a:xfrm>
              <a:off x="0" y="-47625"/>
              <a:ext cx="484756" cy="532381"/>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96" name="Google Shape;496;p21"/>
          <p:cNvSpPr txBox="1"/>
          <p:nvPr/>
        </p:nvSpPr>
        <p:spPr>
          <a:xfrm>
            <a:off x="11413182" y="6380877"/>
            <a:ext cx="6439923" cy="53815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3135">
                <a:solidFill>
                  <a:srgbClr val="3F88FF"/>
                </a:solidFill>
                <a:latin typeface="Roboto"/>
                <a:ea typeface="Roboto"/>
                <a:cs typeface="Roboto"/>
                <a:sym typeface="Roboto"/>
              </a:rPr>
              <a:t>Social and National Interest</a:t>
            </a:r>
            <a:endParaRPr/>
          </a:p>
        </p:txBody>
      </p:sp>
      <p:sp>
        <p:nvSpPr>
          <p:cNvPr id="497" name="Google Shape;497;p21"/>
          <p:cNvSpPr txBox="1"/>
          <p:nvPr/>
        </p:nvSpPr>
        <p:spPr>
          <a:xfrm>
            <a:off x="11413737" y="7088018"/>
            <a:ext cx="6439923" cy="999524"/>
          </a:xfrm>
          <a:prstGeom prst="rect">
            <a:avLst/>
          </a:prstGeom>
          <a:noFill/>
          <a:ln>
            <a:noFill/>
          </a:ln>
        </p:spPr>
        <p:txBody>
          <a:bodyPr anchorCtr="0" anchor="t" bIns="0" lIns="0" spcFirstLastPara="1" rIns="0" wrap="square" tIns="0">
            <a:spAutoFit/>
          </a:bodyPr>
          <a:lstStyle/>
          <a:p>
            <a:pPr indent="0" lvl="0" marL="0" marR="0" rtl="0" algn="l">
              <a:lnSpc>
                <a:spcPct val="140042"/>
              </a:lnSpc>
              <a:spcBef>
                <a:spcPts val="0"/>
              </a:spcBef>
              <a:spcAft>
                <a:spcPts val="0"/>
              </a:spcAft>
              <a:buNone/>
            </a:pPr>
            <a:r>
              <a:rPr lang="en-US" sz="1898">
                <a:solidFill>
                  <a:srgbClr val="FFFFFF"/>
                </a:solidFill>
                <a:latin typeface="Roboto"/>
                <a:ea typeface="Roboto"/>
                <a:cs typeface="Roboto"/>
                <a:sym typeface="Roboto"/>
              </a:rPr>
              <a:t>Address broader social and national interests to ensure healthcare services contribute positively to the well-being of the population and nation.</a:t>
            </a:r>
            <a:endParaRPr/>
          </a:p>
        </p:txBody>
      </p:sp>
      <p:sp>
        <p:nvSpPr>
          <p:cNvPr id="498" name="Google Shape;498;p21"/>
          <p:cNvSpPr/>
          <p:nvPr/>
        </p:nvSpPr>
        <p:spPr>
          <a:xfrm>
            <a:off x="9523245" y="6869872"/>
            <a:ext cx="1082067" cy="1143532"/>
          </a:xfrm>
          <a:custGeom>
            <a:rect b="b" l="l" r="r" t="t"/>
            <a:pathLst>
              <a:path extrusionOk="0" h="1143532" w="1082067">
                <a:moveTo>
                  <a:pt x="0" y="0"/>
                </a:moveTo>
                <a:lnTo>
                  <a:pt x="1082067" y="0"/>
                </a:lnTo>
                <a:lnTo>
                  <a:pt x="1082067" y="1143532"/>
                </a:lnTo>
                <a:lnTo>
                  <a:pt x="0" y="1143532"/>
                </a:lnTo>
                <a:lnTo>
                  <a:pt x="0" y="0"/>
                </a:lnTo>
                <a:close/>
              </a:path>
            </a:pathLst>
          </a:custGeom>
          <a:blipFill rotWithShape="1">
            <a:blip r:embed="rId4">
              <a:alphaModFix/>
            </a:blip>
            <a:stretch>
              <a:fillRect b="0" l="0" r="0" t="0"/>
            </a:stretch>
          </a:blipFill>
          <a:ln>
            <a:noFill/>
          </a:ln>
        </p:spPr>
      </p:sp>
      <p:grpSp>
        <p:nvGrpSpPr>
          <p:cNvPr id="499" name="Google Shape;499;p21"/>
          <p:cNvGrpSpPr/>
          <p:nvPr/>
        </p:nvGrpSpPr>
        <p:grpSpPr>
          <a:xfrm>
            <a:off x="9144000" y="3913492"/>
            <a:ext cx="1840557" cy="2021383"/>
            <a:chOff x="0" y="-47625"/>
            <a:chExt cx="484756" cy="532381"/>
          </a:xfrm>
        </p:grpSpPr>
        <p:sp>
          <p:nvSpPr>
            <p:cNvPr id="500" name="Google Shape;500;p21"/>
            <p:cNvSpPr/>
            <p:nvPr/>
          </p:nvSpPr>
          <p:spPr>
            <a:xfrm>
              <a:off x="0" y="0"/>
              <a:ext cx="484756" cy="484756"/>
            </a:xfrm>
            <a:custGeom>
              <a:rect b="b" l="l" r="r" t="t"/>
              <a:pathLst>
                <a:path extrusionOk="0" h="484756" w="484756">
                  <a:moveTo>
                    <a:pt x="0" y="0"/>
                  </a:moveTo>
                  <a:lnTo>
                    <a:pt x="484756" y="0"/>
                  </a:lnTo>
                  <a:lnTo>
                    <a:pt x="484756" y="484756"/>
                  </a:lnTo>
                  <a:lnTo>
                    <a:pt x="0" y="484756"/>
                  </a:lnTo>
                  <a:close/>
                </a:path>
              </a:pathLst>
            </a:custGeom>
            <a:solidFill>
              <a:srgbClr val="3F88FF"/>
            </a:solidFill>
            <a:ln>
              <a:noFill/>
            </a:ln>
          </p:spPr>
        </p:sp>
        <p:sp>
          <p:nvSpPr>
            <p:cNvPr id="501" name="Google Shape;501;p21"/>
            <p:cNvSpPr txBox="1"/>
            <p:nvPr/>
          </p:nvSpPr>
          <p:spPr>
            <a:xfrm>
              <a:off x="0" y="-47625"/>
              <a:ext cx="484756" cy="532381"/>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02" name="Google Shape;502;p21"/>
          <p:cNvSpPr/>
          <p:nvPr/>
        </p:nvSpPr>
        <p:spPr>
          <a:xfrm>
            <a:off x="9624199" y="4446511"/>
            <a:ext cx="869748" cy="1085098"/>
          </a:xfrm>
          <a:custGeom>
            <a:rect b="b" l="l" r="r" t="t"/>
            <a:pathLst>
              <a:path extrusionOk="0" h="1085098" w="869748">
                <a:moveTo>
                  <a:pt x="0" y="0"/>
                </a:moveTo>
                <a:lnTo>
                  <a:pt x="869748" y="0"/>
                </a:lnTo>
                <a:lnTo>
                  <a:pt x="869748" y="1085098"/>
                </a:lnTo>
                <a:lnTo>
                  <a:pt x="0" y="1085098"/>
                </a:lnTo>
                <a:lnTo>
                  <a:pt x="0" y="0"/>
                </a:lnTo>
                <a:close/>
              </a:path>
            </a:pathLst>
          </a:custGeom>
          <a:blipFill rotWithShape="1">
            <a:blip r:embed="rId3">
              <a:alphaModFix/>
            </a:blip>
            <a:stretch>
              <a:fillRect b="0" l="0" r="0" t="0"/>
            </a:stretch>
          </a:blipFill>
          <a:ln>
            <a:noFill/>
          </a:ln>
        </p:spPr>
      </p:sp>
      <p:sp>
        <p:nvSpPr>
          <p:cNvPr id="503" name="Google Shape;503;p21"/>
          <p:cNvSpPr txBox="1"/>
          <p:nvPr/>
        </p:nvSpPr>
        <p:spPr>
          <a:xfrm>
            <a:off x="11413737" y="3916826"/>
            <a:ext cx="6439923" cy="53815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3135">
                <a:solidFill>
                  <a:srgbClr val="3F88FF"/>
                </a:solidFill>
                <a:latin typeface="Roboto"/>
                <a:ea typeface="Roboto"/>
                <a:cs typeface="Roboto"/>
                <a:sym typeface="Roboto"/>
              </a:rPr>
              <a:t>Quality of Healthcare Facilities</a:t>
            </a:r>
            <a:endParaRPr/>
          </a:p>
        </p:txBody>
      </p:sp>
      <p:sp>
        <p:nvSpPr>
          <p:cNvPr id="504" name="Google Shape;504;p21"/>
          <p:cNvSpPr txBox="1"/>
          <p:nvPr/>
        </p:nvSpPr>
        <p:spPr>
          <a:xfrm>
            <a:off x="11413737" y="4673130"/>
            <a:ext cx="6439923" cy="999524"/>
          </a:xfrm>
          <a:prstGeom prst="rect">
            <a:avLst/>
          </a:prstGeom>
          <a:noFill/>
          <a:ln>
            <a:noFill/>
          </a:ln>
        </p:spPr>
        <p:txBody>
          <a:bodyPr anchorCtr="0" anchor="t" bIns="0" lIns="0" spcFirstLastPara="1" rIns="0" wrap="square" tIns="0">
            <a:spAutoFit/>
          </a:bodyPr>
          <a:lstStyle/>
          <a:p>
            <a:pPr indent="0" lvl="0" marL="0" marR="0" rtl="0" algn="l">
              <a:lnSpc>
                <a:spcPct val="140042"/>
              </a:lnSpc>
              <a:spcBef>
                <a:spcPts val="0"/>
              </a:spcBef>
              <a:spcAft>
                <a:spcPts val="0"/>
              </a:spcAft>
              <a:buNone/>
            </a:pPr>
            <a:r>
              <a:rPr lang="en-US" sz="1898">
                <a:solidFill>
                  <a:srgbClr val="FFFFFF"/>
                </a:solidFill>
                <a:latin typeface="Roboto"/>
                <a:ea typeface="Roboto"/>
                <a:cs typeface="Roboto"/>
                <a:sym typeface="Roboto"/>
              </a:rPr>
              <a:t>Ensure quality assurance in healthcare facilities including mortality review, incident reporting, and continuous improvement activities.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840"/>
        </a:solidFill>
      </p:bgPr>
    </p:bg>
    <p:spTree>
      <p:nvGrpSpPr>
        <p:cNvPr id="508" name="Shape 508"/>
        <p:cNvGrpSpPr/>
        <p:nvPr/>
      </p:nvGrpSpPr>
      <p:grpSpPr>
        <a:xfrm>
          <a:off x="0" y="0"/>
          <a:ext cx="0" cy="0"/>
          <a:chOff x="0" y="0"/>
          <a:chExt cx="0" cy="0"/>
        </a:xfrm>
      </p:grpSpPr>
      <p:sp>
        <p:nvSpPr>
          <p:cNvPr id="509" name="Google Shape;509;p22"/>
          <p:cNvSpPr txBox="1"/>
          <p:nvPr/>
        </p:nvSpPr>
        <p:spPr>
          <a:xfrm>
            <a:off x="9144000" y="1319493"/>
            <a:ext cx="7657444" cy="8579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5025">
                <a:solidFill>
                  <a:srgbClr val="FFFFFF"/>
                </a:solidFill>
                <a:latin typeface="Montserrat"/>
                <a:ea typeface="Montserrat"/>
                <a:cs typeface="Montserrat"/>
                <a:sym typeface="Montserrat"/>
              </a:rPr>
              <a:t>FOCUS OF MSQH</a:t>
            </a:r>
            <a:endParaRPr/>
          </a:p>
        </p:txBody>
      </p:sp>
      <p:grpSp>
        <p:nvGrpSpPr>
          <p:cNvPr id="510" name="Google Shape;510;p22"/>
          <p:cNvGrpSpPr/>
          <p:nvPr/>
        </p:nvGrpSpPr>
        <p:grpSpPr>
          <a:xfrm>
            <a:off x="6215705" y="4192177"/>
            <a:ext cx="2034481" cy="6094823"/>
            <a:chOff x="0" y="-47625"/>
            <a:chExt cx="535830" cy="1605221"/>
          </a:xfrm>
        </p:grpSpPr>
        <p:sp>
          <p:nvSpPr>
            <p:cNvPr id="511" name="Google Shape;511;p22"/>
            <p:cNvSpPr/>
            <p:nvPr/>
          </p:nvSpPr>
          <p:spPr>
            <a:xfrm>
              <a:off x="0" y="0"/>
              <a:ext cx="535830" cy="1557596"/>
            </a:xfrm>
            <a:custGeom>
              <a:rect b="b" l="l" r="r" t="t"/>
              <a:pathLst>
                <a:path extrusionOk="0" h="1557596" w="535830">
                  <a:moveTo>
                    <a:pt x="0" y="0"/>
                  </a:moveTo>
                  <a:lnTo>
                    <a:pt x="535830" y="0"/>
                  </a:lnTo>
                  <a:lnTo>
                    <a:pt x="535830" y="1557596"/>
                  </a:lnTo>
                  <a:lnTo>
                    <a:pt x="0" y="1557596"/>
                  </a:lnTo>
                  <a:close/>
                </a:path>
              </a:pathLst>
            </a:custGeom>
            <a:solidFill>
              <a:srgbClr val="3F88FF"/>
            </a:solidFill>
            <a:ln>
              <a:noFill/>
            </a:ln>
          </p:spPr>
        </p:sp>
        <p:sp>
          <p:nvSpPr>
            <p:cNvPr id="512" name="Google Shape;512;p22"/>
            <p:cNvSpPr txBox="1"/>
            <p:nvPr/>
          </p:nvSpPr>
          <p:spPr>
            <a:xfrm>
              <a:off x="0" y="-47625"/>
              <a:ext cx="535830" cy="1605221"/>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13" name="Google Shape;513;p22"/>
          <p:cNvSpPr/>
          <p:nvPr/>
        </p:nvSpPr>
        <p:spPr>
          <a:xfrm>
            <a:off x="0" y="2180053"/>
            <a:ext cx="7465839" cy="8106947"/>
          </a:xfrm>
          <a:custGeom>
            <a:rect b="b" l="l" r="r" t="t"/>
            <a:pathLst>
              <a:path extrusionOk="0" h="1075931" w="990845">
                <a:moveTo>
                  <a:pt x="0" y="0"/>
                </a:moveTo>
                <a:lnTo>
                  <a:pt x="990845" y="0"/>
                </a:lnTo>
                <a:lnTo>
                  <a:pt x="990845" y="1075931"/>
                </a:lnTo>
                <a:lnTo>
                  <a:pt x="0" y="1075931"/>
                </a:lnTo>
                <a:close/>
              </a:path>
            </a:pathLst>
          </a:custGeom>
          <a:blipFill rotWithShape="1">
            <a:blip r:embed="rId3">
              <a:alphaModFix/>
            </a:blip>
            <a:stretch>
              <a:fillRect b="0" l="-4294" r="-4294" t="0"/>
            </a:stretch>
          </a:blipFill>
          <a:ln>
            <a:noFill/>
          </a:ln>
        </p:spPr>
      </p:sp>
      <p:sp>
        <p:nvSpPr>
          <p:cNvPr id="514" name="Google Shape;514;p22"/>
          <p:cNvSpPr/>
          <p:nvPr/>
        </p:nvSpPr>
        <p:spPr>
          <a:xfrm>
            <a:off x="7204371" y="9584027"/>
            <a:ext cx="1842887" cy="770343"/>
          </a:xfrm>
          <a:custGeom>
            <a:rect b="b" l="l" r="r" t="t"/>
            <a:pathLst>
              <a:path extrusionOk="0" h="770343" w="1842887">
                <a:moveTo>
                  <a:pt x="0" y="0"/>
                </a:moveTo>
                <a:lnTo>
                  <a:pt x="1842887" y="0"/>
                </a:lnTo>
                <a:lnTo>
                  <a:pt x="1842887" y="770343"/>
                </a:lnTo>
                <a:lnTo>
                  <a:pt x="0" y="770343"/>
                </a:lnTo>
                <a:lnTo>
                  <a:pt x="0" y="0"/>
                </a:lnTo>
                <a:close/>
              </a:path>
            </a:pathLst>
          </a:custGeom>
          <a:noFill/>
          <a:ln>
            <a:noFill/>
          </a:ln>
        </p:spPr>
      </p:sp>
      <p:sp>
        <p:nvSpPr>
          <p:cNvPr id="515" name="Google Shape;515;p22"/>
          <p:cNvSpPr/>
          <p:nvPr/>
        </p:nvSpPr>
        <p:spPr>
          <a:xfrm>
            <a:off x="16283346" y="758943"/>
            <a:ext cx="1011676" cy="1011676"/>
          </a:xfrm>
          <a:custGeom>
            <a:rect b="b" l="l" r="r" t="t"/>
            <a:pathLst>
              <a:path extrusionOk="0" h="1011676" w="1011676">
                <a:moveTo>
                  <a:pt x="0" y="0"/>
                </a:moveTo>
                <a:lnTo>
                  <a:pt x="1011676" y="0"/>
                </a:lnTo>
                <a:lnTo>
                  <a:pt x="1011676" y="1011676"/>
                </a:lnTo>
                <a:lnTo>
                  <a:pt x="0" y="1011676"/>
                </a:lnTo>
                <a:lnTo>
                  <a:pt x="0" y="0"/>
                </a:lnTo>
                <a:close/>
              </a:path>
            </a:pathLst>
          </a:custGeom>
          <a:noFill/>
          <a:ln>
            <a:noFill/>
          </a:ln>
        </p:spPr>
      </p:sp>
      <p:sp>
        <p:nvSpPr>
          <p:cNvPr id="516" name="Google Shape;516;p22"/>
          <p:cNvSpPr txBox="1"/>
          <p:nvPr/>
        </p:nvSpPr>
        <p:spPr>
          <a:xfrm>
            <a:off x="9144000" y="2082108"/>
            <a:ext cx="7657444" cy="8579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5025">
                <a:solidFill>
                  <a:srgbClr val="FFFFFF"/>
                </a:solidFill>
                <a:latin typeface="Montserrat"/>
                <a:ea typeface="Montserrat"/>
                <a:cs typeface="Montserrat"/>
                <a:sym typeface="Montserrat"/>
              </a:rPr>
              <a:t>ACCREDITATION</a:t>
            </a:r>
            <a:endParaRPr/>
          </a:p>
        </p:txBody>
      </p:sp>
      <p:sp>
        <p:nvSpPr>
          <p:cNvPr id="517" name="Google Shape;517;p22"/>
          <p:cNvSpPr txBox="1"/>
          <p:nvPr/>
        </p:nvSpPr>
        <p:spPr>
          <a:xfrm>
            <a:off x="9144000" y="3547713"/>
            <a:ext cx="8115300" cy="24733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FFFFF"/>
                </a:solidFill>
                <a:latin typeface="Roboto"/>
                <a:ea typeface="Roboto"/>
                <a:cs typeface="Roboto"/>
                <a:sym typeface="Roboto"/>
              </a:rPr>
              <a:t>The focus of MSQH Accreditation is on the patient and staff to ensure:</a:t>
            </a:r>
            <a:endParaRPr/>
          </a:p>
          <a:p>
            <a:pPr indent="0" lvl="0" marL="0" marR="0" rtl="0" algn="l">
              <a:lnSpc>
                <a:spcPct val="140000"/>
              </a:lnSpc>
              <a:spcBef>
                <a:spcPts val="0"/>
              </a:spcBef>
              <a:spcAft>
                <a:spcPts val="0"/>
              </a:spcAft>
              <a:buNone/>
            </a:pPr>
            <a:r>
              <a:rPr lang="en-US" sz="2000">
                <a:solidFill>
                  <a:srgbClr val="FFFFFF"/>
                </a:solidFill>
                <a:latin typeface="Roboto"/>
                <a:ea typeface="Roboto"/>
                <a:cs typeface="Roboto"/>
                <a:sym typeface="Roboto"/>
              </a:rPr>
              <a:t>• Safe treatment for patients Accreditation standards are designed to ensure that every patient receives care that is safe, effective, and of the highest quality.</a:t>
            </a:r>
            <a:endParaRPr/>
          </a:p>
          <a:p>
            <a:pPr indent="0" lvl="0" marL="0" marR="0" rtl="0" algn="l">
              <a:lnSpc>
                <a:spcPct val="140000"/>
              </a:lnSpc>
              <a:spcBef>
                <a:spcPts val="0"/>
              </a:spcBef>
              <a:spcAft>
                <a:spcPts val="0"/>
              </a:spcAft>
              <a:buNone/>
            </a:pPr>
            <a:r>
              <a:rPr lang="en-US" sz="2000">
                <a:solidFill>
                  <a:srgbClr val="FFFFFF"/>
                </a:solidFill>
                <a:latin typeface="Roboto"/>
                <a:ea typeface="Roboto"/>
                <a:cs typeface="Roboto"/>
                <a:sym typeface="Roboto"/>
              </a:rPr>
              <a:t>• Safe environment for staff A safe working environment enables healthcare professionals to perform their duties with confidence, competence, and care.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840"/>
        </a:solidFill>
      </p:bgPr>
    </p:bg>
    <p:spTree>
      <p:nvGrpSpPr>
        <p:cNvPr id="521" name="Shape 521"/>
        <p:cNvGrpSpPr/>
        <p:nvPr/>
      </p:nvGrpSpPr>
      <p:grpSpPr>
        <a:xfrm>
          <a:off x="0" y="0"/>
          <a:ext cx="0" cy="0"/>
          <a:chOff x="0" y="0"/>
          <a:chExt cx="0" cy="0"/>
        </a:xfrm>
      </p:grpSpPr>
      <p:sp>
        <p:nvSpPr>
          <p:cNvPr id="522" name="Google Shape;522;p23"/>
          <p:cNvSpPr txBox="1"/>
          <p:nvPr/>
        </p:nvSpPr>
        <p:spPr>
          <a:xfrm>
            <a:off x="9144000" y="1018719"/>
            <a:ext cx="7657444" cy="8579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5025">
                <a:solidFill>
                  <a:srgbClr val="FFFFFF"/>
                </a:solidFill>
                <a:latin typeface="Montserrat"/>
                <a:ea typeface="Montserrat"/>
                <a:cs typeface="Montserrat"/>
                <a:sym typeface="Montserrat"/>
              </a:rPr>
              <a:t>FOCUS ON</a:t>
            </a:r>
            <a:endParaRPr/>
          </a:p>
        </p:txBody>
      </p:sp>
      <p:sp>
        <p:nvSpPr>
          <p:cNvPr id="523" name="Google Shape;523;p23"/>
          <p:cNvSpPr/>
          <p:nvPr/>
        </p:nvSpPr>
        <p:spPr>
          <a:xfrm>
            <a:off x="1028700" y="2023012"/>
            <a:ext cx="7007088" cy="4420147"/>
          </a:xfrm>
          <a:custGeom>
            <a:rect b="b" l="l" r="r" t="t"/>
            <a:pathLst>
              <a:path extrusionOk="0" h="586630" w="929961">
                <a:moveTo>
                  <a:pt x="0" y="0"/>
                </a:moveTo>
                <a:lnTo>
                  <a:pt x="929961" y="0"/>
                </a:lnTo>
                <a:lnTo>
                  <a:pt x="929961" y="586630"/>
                </a:lnTo>
                <a:lnTo>
                  <a:pt x="0" y="586630"/>
                </a:lnTo>
                <a:close/>
              </a:path>
            </a:pathLst>
          </a:custGeom>
          <a:blipFill rotWithShape="1">
            <a:blip r:embed="rId3">
              <a:alphaModFix/>
            </a:blip>
            <a:stretch>
              <a:fillRect b="-3403" l="0" r="0" t="-3403"/>
            </a:stretch>
          </a:blipFill>
          <a:ln>
            <a:noFill/>
          </a:ln>
        </p:spPr>
      </p:sp>
      <p:grpSp>
        <p:nvGrpSpPr>
          <p:cNvPr id="524" name="Google Shape;524;p23"/>
          <p:cNvGrpSpPr/>
          <p:nvPr/>
        </p:nvGrpSpPr>
        <p:grpSpPr>
          <a:xfrm>
            <a:off x="1028700" y="5909478"/>
            <a:ext cx="16230600" cy="3348822"/>
            <a:chOff x="0" y="-47625"/>
            <a:chExt cx="4274726" cy="881994"/>
          </a:xfrm>
        </p:grpSpPr>
        <p:sp>
          <p:nvSpPr>
            <p:cNvPr id="525" name="Google Shape;525;p23"/>
            <p:cNvSpPr/>
            <p:nvPr/>
          </p:nvSpPr>
          <p:spPr>
            <a:xfrm>
              <a:off x="0" y="0"/>
              <a:ext cx="4274726" cy="834369"/>
            </a:xfrm>
            <a:custGeom>
              <a:rect b="b" l="l" r="r" t="t"/>
              <a:pathLst>
                <a:path extrusionOk="0" h="834369" w="4274726">
                  <a:moveTo>
                    <a:pt x="0" y="0"/>
                  </a:moveTo>
                  <a:lnTo>
                    <a:pt x="4274726" y="0"/>
                  </a:lnTo>
                  <a:lnTo>
                    <a:pt x="4274726" y="834369"/>
                  </a:lnTo>
                  <a:lnTo>
                    <a:pt x="0" y="834369"/>
                  </a:lnTo>
                  <a:close/>
                </a:path>
              </a:pathLst>
            </a:custGeom>
            <a:solidFill>
              <a:srgbClr val="3F88FF"/>
            </a:solidFill>
            <a:ln>
              <a:noFill/>
            </a:ln>
          </p:spPr>
        </p:sp>
        <p:sp>
          <p:nvSpPr>
            <p:cNvPr id="526" name="Google Shape;526;p23"/>
            <p:cNvSpPr txBox="1"/>
            <p:nvPr/>
          </p:nvSpPr>
          <p:spPr>
            <a:xfrm>
              <a:off x="0" y="-47625"/>
              <a:ext cx="4274726" cy="881994"/>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27" name="Google Shape;527;p23"/>
          <p:cNvSpPr/>
          <p:nvPr/>
        </p:nvSpPr>
        <p:spPr>
          <a:xfrm>
            <a:off x="-814187" y="9258300"/>
            <a:ext cx="1842887" cy="770343"/>
          </a:xfrm>
          <a:custGeom>
            <a:rect b="b" l="l" r="r" t="t"/>
            <a:pathLst>
              <a:path extrusionOk="0" h="770343" w="1842887">
                <a:moveTo>
                  <a:pt x="0" y="0"/>
                </a:moveTo>
                <a:lnTo>
                  <a:pt x="1842887" y="0"/>
                </a:lnTo>
                <a:lnTo>
                  <a:pt x="1842887" y="770343"/>
                </a:lnTo>
                <a:lnTo>
                  <a:pt x="0" y="770343"/>
                </a:lnTo>
                <a:lnTo>
                  <a:pt x="0" y="0"/>
                </a:lnTo>
                <a:close/>
              </a:path>
            </a:pathLst>
          </a:custGeom>
          <a:noFill/>
          <a:ln>
            <a:noFill/>
          </a:ln>
        </p:spPr>
      </p:sp>
      <p:sp>
        <p:nvSpPr>
          <p:cNvPr id="528" name="Google Shape;528;p23"/>
          <p:cNvSpPr/>
          <p:nvPr/>
        </p:nvSpPr>
        <p:spPr>
          <a:xfrm>
            <a:off x="16483395" y="758943"/>
            <a:ext cx="1011676" cy="1011676"/>
          </a:xfrm>
          <a:custGeom>
            <a:rect b="b" l="l" r="r" t="t"/>
            <a:pathLst>
              <a:path extrusionOk="0" h="1011676" w="1011676">
                <a:moveTo>
                  <a:pt x="0" y="0"/>
                </a:moveTo>
                <a:lnTo>
                  <a:pt x="1011677" y="0"/>
                </a:lnTo>
                <a:lnTo>
                  <a:pt x="1011677" y="1011676"/>
                </a:lnTo>
                <a:lnTo>
                  <a:pt x="0" y="1011676"/>
                </a:lnTo>
                <a:lnTo>
                  <a:pt x="0" y="0"/>
                </a:lnTo>
                <a:close/>
              </a:path>
            </a:pathLst>
          </a:custGeom>
          <a:noFill/>
          <a:ln>
            <a:noFill/>
          </a:ln>
        </p:spPr>
      </p:sp>
      <p:sp>
        <p:nvSpPr>
          <p:cNvPr id="529" name="Google Shape;529;p23"/>
          <p:cNvSpPr txBox="1"/>
          <p:nvPr/>
        </p:nvSpPr>
        <p:spPr>
          <a:xfrm>
            <a:off x="9144000" y="1781333"/>
            <a:ext cx="7657444" cy="8579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5025">
                <a:solidFill>
                  <a:srgbClr val="FFFFFF"/>
                </a:solidFill>
                <a:latin typeface="Montserrat"/>
                <a:ea typeface="Montserrat"/>
                <a:cs typeface="Montserrat"/>
                <a:sym typeface="Montserrat"/>
              </a:rPr>
              <a:t>PATIENT SAFETY</a:t>
            </a:r>
            <a:endParaRPr/>
          </a:p>
        </p:txBody>
      </p:sp>
      <p:sp>
        <p:nvSpPr>
          <p:cNvPr id="530" name="Google Shape;530;p23"/>
          <p:cNvSpPr txBox="1"/>
          <p:nvPr/>
        </p:nvSpPr>
        <p:spPr>
          <a:xfrm>
            <a:off x="9144000" y="3085250"/>
            <a:ext cx="8115300" cy="1934259"/>
          </a:xfrm>
          <a:prstGeom prst="rect">
            <a:avLst/>
          </a:prstGeom>
          <a:noFill/>
          <a:ln>
            <a:noFill/>
          </a:ln>
        </p:spPr>
        <p:txBody>
          <a:bodyPr anchorCtr="0" anchor="t" bIns="0" lIns="0" spcFirstLastPara="1" rIns="0" wrap="square" tIns="0">
            <a:spAutoFit/>
          </a:bodyPr>
          <a:lstStyle/>
          <a:p>
            <a:pPr indent="0" lvl="0" marL="0" marR="0" rtl="0" algn="l">
              <a:lnSpc>
                <a:spcPct val="139989"/>
              </a:lnSpc>
              <a:spcBef>
                <a:spcPts val="0"/>
              </a:spcBef>
              <a:spcAft>
                <a:spcPts val="0"/>
              </a:spcAft>
              <a:buNone/>
            </a:pPr>
            <a:r>
              <a:rPr lang="en-US" sz="1848">
                <a:solidFill>
                  <a:srgbClr val="FFFFFF"/>
                </a:solidFill>
                <a:latin typeface="Roboto"/>
                <a:ea typeface="Roboto"/>
                <a:cs typeface="Roboto"/>
                <a:sym typeface="Roboto"/>
              </a:rPr>
              <a:t>Accreditation places strong emphasis on structure, process, risk management, outcome measurement, and Continuous Quality Improvement (CQI). It is fundamentally a risk reduction activity aimed at minimising errors and adverse events in healthcare delivery. When standards are consistently met or surpassed, the result is a safer, higher-quality healthcare environment for both patients and staff.</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840"/>
        </a:solidFill>
      </p:bgPr>
    </p:bg>
    <p:spTree>
      <p:nvGrpSpPr>
        <p:cNvPr id="534" name="Shape 534"/>
        <p:cNvGrpSpPr/>
        <p:nvPr/>
      </p:nvGrpSpPr>
      <p:grpSpPr>
        <a:xfrm>
          <a:off x="0" y="0"/>
          <a:ext cx="0" cy="0"/>
          <a:chOff x="0" y="0"/>
          <a:chExt cx="0" cy="0"/>
        </a:xfrm>
      </p:grpSpPr>
      <p:grpSp>
        <p:nvGrpSpPr>
          <p:cNvPr id="535" name="Google Shape;535;p24"/>
          <p:cNvGrpSpPr/>
          <p:nvPr/>
        </p:nvGrpSpPr>
        <p:grpSpPr>
          <a:xfrm>
            <a:off x="8549640" y="642471"/>
            <a:ext cx="1840557" cy="2021383"/>
            <a:chOff x="0" y="-47625"/>
            <a:chExt cx="484756" cy="532381"/>
          </a:xfrm>
        </p:grpSpPr>
        <p:sp>
          <p:nvSpPr>
            <p:cNvPr id="536" name="Google Shape;536;p24"/>
            <p:cNvSpPr/>
            <p:nvPr/>
          </p:nvSpPr>
          <p:spPr>
            <a:xfrm>
              <a:off x="0" y="0"/>
              <a:ext cx="484756" cy="484756"/>
            </a:xfrm>
            <a:custGeom>
              <a:rect b="b" l="l" r="r" t="t"/>
              <a:pathLst>
                <a:path extrusionOk="0" h="484756" w="484756">
                  <a:moveTo>
                    <a:pt x="0" y="0"/>
                  </a:moveTo>
                  <a:lnTo>
                    <a:pt x="484756" y="0"/>
                  </a:lnTo>
                  <a:lnTo>
                    <a:pt x="484756" y="484756"/>
                  </a:lnTo>
                  <a:lnTo>
                    <a:pt x="0" y="484756"/>
                  </a:lnTo>
                  <a:close/>
                </a:path>
              </a:pathLst>
            </a:custGeom>
            <a:solidFill>
              <a:srgbClr val="3F88FF"/>
            </a:solidFill>
            <a:ln>
              <a:noFill/>
            </a:ln>
          </p:spPr>
        </p:sp>
        <p:sp>
          <p:nvSpPr>
            <p:cNvPr id="537" name="Google Shape;537;p24"/>
            <p:cNvSpPr txBox="1"/>
            <p:nvPr/>
          </p:nvSpPr>
          <p:spPr>
            <a:xfrm>
              <a:off x="0" y="-47625"/>
              <a:ext cx="484756" cy="532381"/>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38" name="Google Shape;538;p24"/>
          <p:cNvGrpSpPr/>
          <p:nvPr/>
        </p:nvGrpSpPr>
        <p:grpSpPr>
          <a:xfrm>
            <a:off x="8549640" y="2928045"/>
            <a:ext cx="1840557" cy="2021383"/>
            <a:chOff x="0" y="-47625"/>
            <a:chExt cx="484756" cy="532381"/>
          </a:xfrm>
        </p:grpSpPr>
        <p:sp>
          <p:nvSpPr>
            <p:cNvPr id="539" name="Google Shape;539;p24"/>
            <p:cNvSpPr/>
            <p:nvPr/>
          </p:nvSpPr>
          <p:spPr>
            <a:xfrm>
              <a:off x="0" y="0"/>
              <a:ext cx="484756" cy="484756"/>
            </a:xfrm>
            <a:custGeom>
              <a:rect b="b" l="l" r="r" t="t"/>
              <a:pathLst>
                <a:path extrusionOk="0" h="484756" w="484756">
                  <a:moveTo>
                    <a:pt x="0" y="0"/>
                  </a:moveTo>
                  <a:lnTo>
                    <a:pt x="484756" y="0"/>
                  </a:lnTo>
                  <a:lnTo>
                    <a:pt x="484756" y="484756"/>
                  </a:lnTo>
                  <a:lnTo>
                    <a:pt x="0" y="484756"/>
                  </a:lnTo>
                  <a:close/>
                </a:path>
              </a:pathLst>
            </a:custGeom>
            <a:solidFill>
              <a:srgbClr val="3F88FF"/>
            </a:solidFill>
            <a:ln>
              <a:noFill/>
            </a:ln>
          </p:spPr>
        </p:sp>
        <p:sp>
          <p:nvSpPr>
            <p:cNvPr id="540" name="Google Shape;540;p24"/>
            <p:cNvSpPr txBox="1"/>
            <p:nvPr/>
          </p:nvSpPr>
          <p:spPr>
            <a:xfrm>
              <a:off x="0" y="-47625"/>
              <a:ext cx="484756" cy="532381"/>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41" name="Google Shape;541;p24"/>
          <p:cNvGrpSpPr/>
          <p:nvPr/>
        </p:nvGrpSpPr>
        <p:grpSpPr>
          <a:xfrm>
            <a:off x="8549640" y="5216277"/>
            <a:ext cx="1840557" cy="2021383"/>
            <a:chOff x="0" y="-47625"/>
            <a:chExt cx="484756" cy="532381"/>
          </a:xfrm>
        </p:grpSpPr>
        <p:sp>
          <p:nvSpPr>
            <p:cNvPr id="542" name="Google Shape;542;p24"/>
            <p:cNvSpPr/>
            <p:nvPr/>
          </p:nvSpPr>
          <p:spPr>
            <a:xfrm>
              <a:off x="0" y="0"/>
              <a:ext cx="484756" cy="484756"/>
            </a:xfrm>
            <a:custGeom>
              <a:rect b="b" l="l" r="r" t="t"/>
              <a:pathLst>
                <a:path extrusionOk="0" h="484756" w="484756">
                  <a:moveTo>
                    <a:pt x="0" y="0"/>
                  </a:moveTo>
                  <a:lnTo>
                    <a:pt x="484756" y="0"/>
                  </a:lnTo>
                  <a:lnTo>
                    <a:pt x="484756" y="484756"/>
                  </a:lnTo>
                  <a:lnTo>
                    <a:pt x="0" y="484756"/>
                  </a:lnTo>
                  <a:close/>
                </a:path>
              </a:pathLst>
            </a:custGeom>
            <a:solidFill>
              <a:srgbClr val="3F88FF"/>
            </a:solidFill>
            <a:ln>
              <a:noFill/>
            </a:ln>
          </p:spPr>
        </p:sp>
        <p:sp>
          <p:nvSpPr>
            <p:cNvPr id="543" name="Google Shape;543;p24"/>
            <p:cNvSpPr txBox="1"/>
            <p:nvPr/>
          </p:nvSpPr>
          <p:spPr>
            <a:xfrm>
              <a:off x="0" y="-47625"/>
              <a:ext cx="484756" cy="532381"/>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44" name="Google Shape;544;p24"/>
          <p:cNvSpPr/>
          <p:nvPr/>
        </p:nvSpPr>
        <p:spPr>
          <a:xfrm>
            <a:off x="9004950" y="1273606"/>
            <a:ext cx="895789" cy="895789"/>
          </a:xfrm>
          <a:custGeom>
            <a:rect b="b" l="l" r="r" t="t"/>
            <a:pathLst>
              <a:path extrusionOk="0" h="895789" w="895789">
                <a:moveTo>
                  <a:pt x="0" y="0"/>
                </a:moveTo>
                <a:lnTo>
                  <a:pt x="895789" y="0"/>
                </a:lnTo>
                <a:lnTo>
                  <a:pt x="895789" y="895789"/>
                </a:lnTo>
                <a:lnTo>
                  <a:pt x="0" y="895789"/>
                </a:lnTo>
                <a:lnTo>
                  <a:pt x="0" y="0"/>
                </a:lnTo>
                <a:close/>
              </a:path>
            </a:pathLst>
          </a:custGeom>
          <a:blipFill rotWithShape="1">
            <a:blip r:embed="rId3">
              <a:alphaModFix/>
            </a:blip>
            <a:stretch>
              <a:fillRect b="0" l="0" r="0" t="0"/>
            </a:stretch>
          </a:blipFill>
          <a:ln>
            <a:noFill/>
          </a:ln>
        </p:spPr>
      </p:sp>
      <p:sp>
        <p:nvSpPr>
          <p:cNvPr id="545" name="Google Shape;545;p24"/>
          <p:cNvSpPr/>
          <p:nvPr/>
        </p:nvSpPr>
        <p:spPr>
          <a:xfrm>
            <a:off x="9020163" y="3579913"/>
            <a:ext cx="898072" cy="896738"/>
          </a:xfrm>
          <a:custGeom>
            <a:rect b="b" l="l" r="r" t="t"/>
            <a:pathLst>
              <a:path extrusionOk="0" h="896738" w="898072">
                <a:moveTo>
                  <a:pt x="0" y="0"/>
                </a:moveTo>
                <a:lnTo>
                  <a:pt x="898072" y="0"/>
                </a:lnTo>
                <a:lnTo>
                  <a:pt x="898072" y="896738"/>
                </a:lnTo>
                <a:lnTo>
                  <a:pt x="0" y="896738"/>
                </a:lnTo>
                <a:lnTo>
                  <a:pt x="0" y="0"/>
                </a:lnTo>
                <a:close/>
              </a:path>
            </a:pathLst>
          </a:custGeom>
          <a:blipFill rotWithShape="1">
            <a:blip r:embed="rId4">
              <a:alphaModFix/>
            </a:blip>
            <a:stretch>
              <a:fillRect b="0" l="0" r="0" t="0"/>
            </a:stretch>
          </a:blipFill>
          <a:ln>
            <a:noFill/>
          </a:ln>
        </p:spPr>
      </p:sp>
      <p:sp>
        <p:nvSpPr>
          <p:cNvPr id="546" name="Google Shape;546;p24"/>
          <p:cNvSpPr/>
          <p:nvPr/>
        </p:nvSpPr>
        <p:spPr>
          <a:xfrm>
            <a:off x="8388684" y="5629965"/>
            <a:ext cx="2258711" cy="1082767"/>
          </a:xfrm>
          <a:custGeom>
            <a:rect b="b" l="l" r="r" t="t"/>
            <a:pathLst>
              <a:path extrusionOk="0" h="1082767" w="2258711">
                <a:moveTo>
                  <a:pt x="0" y="0"/>
                </a:moveTo>
                <a:lnTo>
                  <a:pt x="2258711" y="0"/>
                </a:lnTo>
                <a:lnTo>
                  <a:pt x="2258711" y="1082767"/>
                </a:lnTo>
                <a:lnTo>
                  <a:pt x="0" y="1082767"/>
                </a:lnTo>
                <a:lnTo>
                  <a:pt x="0" y="0"/>
                </a:lnTo>
                <a:close/>
              </a:path>
            </a:pathLst>
          </a:custGeom>
          <a:blipFill rotWithShape="1">
            <a:blip r:embed="rId5">
              <a:alphaModFix/>
            </a:blip>
            <a:stretch>
              <a:fillRect b="0" l="0" r="0" t="0"/>
            </a:stretch>
          </a:blipFill>
          <a:ln>
            <a:noFill/>
          </a:ln>
        </p:spPr>
      </p:sp>
      <p:sp>
        <p:nvSpPr>
          <p:cNvPr id="547" name="Google Shape;547;p24"/>
          <p:cNvSpPr txBox="1"/>
          <p:nvPr/>
        </p:nvSpPr>
        <p:spPr>
          <a:xfrm>
            <a:off x="1028700" y="2688247"/>
            <a:ext cx="6393551" cy="669925"/>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1" lang="en-US" sz="3999">
                <a:solidFill>
                  <a:srgbClr val="FFFFFF"/>
                </a:solidFill>
                <a:latin typeface="Montserrat"/>
                <a:ea typeface="Montserrat"/>
                <a:cs typeface="Montserrat"/>
                <a:sym typeface="Montserrat"/>
              </a:rPr>
              <a:t>IN ESSENCE</a:t>
            </a:r>
            <a:endParaRPr/>
          </a:p>
        </p:txBody>
      </p:sp>
      <p:sp>
        <p:nvSpPr>
          <p:cNvPr id="548" name="Google Shape;548;p24"/>
          <p:cNvSpPr txBox="1"/>
          <p:nvPr/>
        </p:nvSpPr>
        <p:spPr>
          <a:xfrm>
            <a:off x="1028700" y="3822527"/>
            <a:ext cx="6393551" cy="17684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FFFFF"/>
                </a:solidFill>
                <a:latin typeface="Roboto"/>
                <a:ea typeface="Roboto"/>
                <a:cs typeface="Roboto"/>
                <a:sym typeface="Roboto"/>
              </a:rPr>
              <a:t>A well understood and effectively implemented system within a healthcare organisation provides the foundation for sustained excellence. The following key benefits demonstrate how a structured approach transforms organisational performance and patient care delivery.</a:t>
            </a:r>
            <a:endParaRPr/>
          </a:p>
        </p:txBody>
      </p:sp>
      <p:sp>
        <p:nvSpPr>
          <p:cNvPr id="549" name="Google Shape;549;p24"/>
          <p:cNvSpPr txBox="1"/>
          <p:nvPr/>
        </p:nvSpPr>
        <p:spPr>
          <a:xfrm>
            <a:off x="10819377" y="1343676"/>
            <a:ext cx="6439923" cy="533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3000">
                <a:solidFill>
                  <a:srgbClr val="3F88FF"/>
                </a:solidFill>
                <a:latin typeface="Roboto"/>
                <a:ea typeface="Roboto"/>
                <a:cs typeface="Roboto"/>
                <a:sym typeface="Roboto"/>
              </a:rPr>
              <a:t>Facilitate Continuous Improvement</a:t>
            </a:r>
            <a:endParaRPr/>
          </a:p>
        </p:txBody>
      </p:sp>
      <p:sp>
        <p:nvSpPr>
          <p:cNvPr id="550" name="Google Shape;550;p24"/>
          <p:cNvSpPr txBox="1"/>
          <p:nvPr/>
        </p:nvSpPr>
        <p:spPr>
          <a:xfrm>
            <a:off x="10819377" y="3360887"/>
            <a:ext cx="6439923" cy="1066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3000">
                <a:solidFill>
                  <a:srgbClr val="3F88FF"/>
                </a:solidFill>
                <a:latin typeface="Roboto"/>
                <a:ea typeface="Roboto"/>
                <a:cs typeface="Roboto"/>
                <a:sym typeface="Roboto"/>
              </a:rPr>
              <a:t>Create Consistency Throughout the Organisation</a:t>
            </a:r>
            <a:endParaRPr/>
          </a:p>
        </p:txBody>
      </p:sp>
      <p:sp>
        <p:nvSpPr>
          <p:cNvPr id="551" name="Google Shape;551;p24"/>
          <p:cNvSpPr txBox="1"/>
          <p:nvPr/>
        </p:nvSpPr>
        <p:spPr>
          <a:xfrm>
            <a:off x="10819377" y="5914156"/>
            <a:ext cx="6439923" cy="533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3000">
                <a:solidFill>
                  <a:srgbClr val="3F88FF"/>
                </a:solidFill>
                <a:latin typeface="Roboto"/>
                <a:ea typeface="Roboto"/>
                <a:cs typeface="Roboto"/>
                <a:sym typeface="Roboto"/>
              </a:rPr>
              <a:t>Improve Decision-Making  </a:t>
            </a:r>
            <a:endParaRPr/>
          </a:p>
        </p:txBody>
      </p:sp>
      <p:grpSp>
        <p:nvGrpSpPr>
          <p:cNvPr id="552" name="Google Shape;552;p24"/>
          <p:cNvGrpSpPr/>
          <p:nvPr/>
        </p:nvGrpSpPr>
        <p:grpSpPr>
          <a:xfrm>
            <a:off x="0" y="9694410"/>
            <a:ext cx="18288000" cy="592590"/>
            <a:chOff x="0" y="-47625"/>
            <a:chExt cx="4816593" cy="156073"/>
          </a:xfrm>
        </p:grpSpPr>
        <p:sp>
          <p:nvSpPr>
            <p:cNvPr id="553" name="Google Shape;553;p24"/>
            <p:cNvSpPr/>
            <p:nvPr/>
          </p:nvSpPr>
          <p:spPr>
            <a:xfrm>
              <a:off x="0" y="0"/>
              <a:ext cx="4816592" cy="108448"/>
            </a:xfrm>
            <a:custGeom>
              <a:rect b="b" l="l" r="r" t="t"/>
              <a:pathLst>
                <a:path extrusionOk="0" h="108448" w="4816592">
                  <a:moveTo>
                    <a:pt x="0" y="0"/>
                  </a:moveTo>
                  <a:lnTo>
                    <a:pt x="4816592" y="0"/>
                  </a:lnTo>
                  <a:lnTo>
                    <a:pt x="4816592" y="108448"/>
                  </a:lnTo>
                  <a:lnTo>
                    <a:pt x="0" y="108448"/>
                  </a:lnTo>
                  <a:close/>
                </a:path>
              </a:pathLst>
            </a:custGeom>
            <a:solidFill>
              <a:srgbClr val="3F88FF"/>
            </a:solidFill>
            <a:ln>
              <a:noFill/>
            </a:ln>
          </p:spPr>
        </p:sp>
        <p:sp>
          <p:nvSpPr>
            <p:cNvPr id="554" name="Google Shape;554;p24"/>
            <p:cNvSpPr txBox="1"/>
            <p:nvPr/>
          </p:nvSpPr>
          <p:spPr>
            <a:xfrm>
              <a:off x="0" y="-47625"/>
              <a:ext cx="4816593" cy="156073"/>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55" name="Google Shape;555;p24"/>
          <p:cNvSpPr/>
          <p:nvPr/>
        </p:nvSpPr>
        <p:spPr>
          <a:xfrm>
            <a:off x="16789184" y="258357"/>
            <a:ext cx="1842887" cy="770343"/>
          </a:xfrm>
          <a:custGeom>
            <a:rect b="b" l="l" r="r" t="t"/>
            <a:pathLst>
              <a:path extrusionOk="0" h="770343" w="1842887">
                <a:moveTo>
                  <a:pt x="0" y="0"/>
                </a:moveTo>
                <a:lnTo>
                  <a:pt x="1842887" y="0"/>
                </a:lnTo>
                <a:lnTo>
                  <a:pt x="1842887" y="770343"/>
                </a:lnTo>
                <a:lnTo>
                  <a:pt x="0" y="770343"/>
                </a:lnTo>
                <a:lnTo>
                  <a:pt x="0" y="0"/>
                </a:lnTo>
                <a:close/>
              </a:path>
            </a:pathLst>
          </a:custGeom>
          <a:noFill/>
          <a:ln>
            <a:noFill/>
          </a:ln>
        </p:spPr>
      </p:sp>
      <p:sp>
        <p:nvSpPr>
          <p:cNvPr id="556" name="Google Shape;556;p24"/>
          <p:cNvSpPr/>
          <p:nvPr/>
        </p:nvSpPr>
        <p:spPr>
          <a:xfrm>
            <a:off x="6916413" y="1264781"/>
            <a:ext cx="1011676" cy="1011676"/>
          </a:xfrm>
          <a:custGeom>
            <a:rect b="b" l="l" r="r" t="t"/>
            <a:pathLst>
              <a:path extrusionOk="0" h="1011676" w="1011676">
                <a:moveTo>
                  <a:pt x="0" y="0"/>
                </a:moveTo>
                <a:lnTo>
                  <a:pt x="1011676" y="0"/>
                </a:lnTo>
                <a:lnTo>
                  <a:pt x="1011676" y="1011676"/>
                </a:lnTo>
                <a:lnTo>
                  <a:pt x="0" y="1011676"/>
                </a:lnTo>
                <a:lnTo>
                  <a:pt x="0" y="0"/>
                </a:lnTo>
                <a:close/>
              </a:path>
            </a:pathLst>
          </a:custGeom>
          <a:noFill/>
          <a:ln>
            <a:noFill/>
          </a:ln>
        </p:spPr>
      </p:sp>
      <p:grpSp>
        <p:nvGrpSpPr>
          <p:cNvPr id="557" name="Google Shape;557;p24"/>
          <p:cNvGrpSpPr/>
          <p:nvPr/>
        </p:nvGrpSpPr>
        <p:grpSpPr>
          <a:xfrm>
            <a:off x="8549640" y="7504509"/>
            <a:ext cx="1840557" cy="2021383"/>
            <a:chOff x="0" y="-47625"/>
            <a:chExt cx="484756" cy="532381"/>
          </a:xfrm>
        </p:grpSpPr>
        <p:sp>
          <p:nvSpPr>
            <p:cNvPr id="558" name="Google Shape;558;p24"/>
            <p:cNvSpPr/>
            <p:nvPr/>
          </p:nvSpPr>
          <p:spPr>
            <a:xfrm>
              <a:off x="0" y="0"/>
              <a:ext cx="484756" cy="484756"/>
            </a:xfrm>
            <a:custGeom>
              <a:rect b="b" l="l" r="r" t="t"/>
              <a:pathLst>
                <a:path extrusionOk="0" h="484756" w="484756">
                  <a:moveTo>
                    <a:pt x="0" y="0"/>
                  </a:moveTo>
                  <a:lnTo>
                    <a:pt x="484756" y="0"/>
                  </a:lnTo>
                  <a:lnTo>
                    <a:pt x="484756" y="484756"/>
                  </a:lnTo>
                  <a:lnTo>
                    <a:pt x="0" y="484756"/>
                  </a:lnTo>
                  <a:close/>
                </a:path>
              </a:pathLst>
            </a:custGeom>
            <a:solidFill>
              <a:srgbClr val="3F88FF"/>
            </a:solidFill>
            <a:ln>
              <a:noFill/>
            </a:ln>
          </p:spPr>
        </p:sp>
        <p:sp>
          <p:nvSpPr>
            <p:cNvPr id="559" name="Google Shape;559;p24"/>
            <p:cNvSpPr txBox="1"/>
            <p:nvPr/>
          </p:nvSpPr>
          <p:spPr>
            <a:xfrm>
              <a:off x="0" y="-47625"/>
              <a:ext cx="484756" cy="532381"/>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60" name="Google Shape;560;p24"/>
          <p:cNvSpPr/>
          <p:nvPr/>
        </p:nvSpPr>
        <p:spPr>
          <a:xfrm>
            <a:off x="9004950" y="8401239"/>
            <a:ext cx="895789" cy="895789"/>
          </a:xfrm>
          <a:custGeom>
            <a:rect b="b" l="l" r="r" t="t"/>
            <a:pathLst>
              <a:path extrusionOk="0" h="895789" w="895789">
                <a:moveTo>
                  <a:pt x="0" y="0"/>
                </a:moveTo>
                <a:lnTo>
                  <a:pt x="895789" y="0"/>
                </a:lnTo>
                <a:lnTo>
                  <a:pt x="895789" y="895789"/>
                </a:lnTo>
                <a:lnTo>
                  <a:pt x="0" y="895789"/>
                </a:lnTo>
                <a:lnTo>
                  <a:pt x="0" y="0"/>
                </a:lnTo>
                <a:close/>
              </a:path>
            </a:pathLst>
          </a:custGeom>
          <a:blipFill rotWithShape="1">
            <a:blip r:embed="rId3">
              <a:alphaModFix/>
            </a:blip>
            <a:stretch>
              <a:fillRect b="0" l="0" r="0" t="0"/>
            </a:stretch>
          </a:blipFill>
          <a:ln>
            <a:noFill/>
          </a:ln>
        </p:spPr>
      </p:sp>
      <p:sp>
        <p:nvSpPr>
          <p:cNvPr id="561" name="Google Shape;561;p24"/>
          <p:cNvSpPr txBox="1"/>
          <p:nvPr/>
        </p:nvSpPr>
        <p:spPr>
          <a:xfrm>
            <a:off x="10819377" y="8205714"/>
            <a:ext cx="6439923" cy="533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3000">
                <a:solidFill>
                  <a:srgbClr val="3F88FF"/>
                </a:solidFill>
                <a:latin typeface="Roboto"/>
                <a:ea typeface="Roboto"/>
                <a:cs typeface="Roboto"/>
                <a:sym typeface="Roboto"/>
              </a:rPr>
              <a:t>Reduce Dependence on Individuals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840"/>
        </a:solidFill>
      </p:bgPr>
    </p:bg>
    <p:spTree>
      <p:nvGrpSpPr>
        <p:cNvPr id="565" name="Shape 565"/>
        <p:cNvGrpSpPr/>
        <p:nvPr/>
      </p:nvGrpSpPr>
      <p:grpSpPr>
        <a:xfrm>
          <a:off x="0" y="0"/>
          <a:ext cx="0" cy="0"/>
          <a:chOff x="0" y="0"/>
          <a:chExt cx="0" cy="0"/>
        </a:xfrm>
      </p:grpSpPr>
      <p:grpSp>
        <p:nvGrpSpPr>
          <p:cNvPr id="566" name="Google Shape;566;p25"/>
          <p:cNvGrpSpPr/>
          <p:nvPr/>
        </p:nvGrpSpPr>
        <p:grpSpPr>
          <a:xfrm>
            <a:off x="8549640" y="573520"/>
            <a:ext cx="1840557" cy="2021383"/>
            <a:chOff x="0" y="-47625"/>
            <a:chExt cx="484756" cy="532381"/>
          </a:xfrm>
        </p:grpSpPr>
        <p:sp>
          <p:nvSpPr>
            <p:cNvPr id="567" name="Google Shape;567;p25"/>
            <p:cNvSpPr/>
            <p:nvPr/>
          </p:nvSpPr>
          <p:spPr>
            <a:xfrm>
              <a:off x="0" y="0"/>
              <a:ext cx="484756" cy="484756"/>
            </a:xfrm>
            <a:custGeom>
              <a:rect b="b" l="l" r="r" t="t"/>
              <a:pathLst>
                <a:path extrusionOk="0" h="484756" w="484756">
                  <a:moveTo>
                    <a:pt x="0" y="0"/>
                  </a:moveTo>
                  <a:lnTo>
                    <a:pt x="484756" y="0"/>
                  </a:lnTo>
                  <a:lnTo>
                    <a:pt x="484756" y="484756"/>
                  </a:lnTo>
                  <a:lnTo>
                    <a:pt x="0" y="484756"/>
                  </a:lnTo>
                  <a:close/>
                </a:path>
              </a:pathLst>
            </a:custGeom>
            <a:solidFill>
              <a:srgbClr val="3F88FF"/>
            </a:solidFill>
            <a:ln>
              <a:noFill/>
            </a:ln>
          </p:spPr>
        </p:sp>
        <p:sp>
          <p:nvSpPr>
            <p:cNvPr id="568" name="Google Shape;568;p25"/>
            <p:cNvSpPr txBox="1"/>
            <p:nvPr/>
          </p:nvSpPr>
          <p:spPr>
            <a:xfrm>
              <a:off x="0" y="-47625"/>
              <a:ext cx="484756" cy="532381"/>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69" name="Google Shape;569;p25"/>
          <p:cNvGrpSpPr/>
          <p:nvPr/>
        </p:nvGrpSpPr>
        <p:grpSpPr>
          <a:xfrm>
            <a:off x="8549640" y="2673613"/>
            <a:ext cx="1840557" cy="2021383"/>
            <a:chOff x="0" y="-47625"/>
            <a:chExt cx="484756" cy="532381"/>
          </a:xfrm>
        </p:grpSpPr>
        <p:sp>
          <p:nvSpPr>
            <p:cNvPr id="570" name="Google Shape;570;p25"/>
            <p:cNvSpPr/>
            <p:nvPr/>
          </p:nvSpPr>
          <p:spPr>
            <a:xfrm>
              <a:off x="0" y="0"/>
              <a:ext cx="484756" cy="484756"/>
            </a:xfrm>
            <a:custGeom>
              <a:rect b="b" l="l" r="r" t="t"/>
              <a:pathLst>
                <a:path extrusionOk="0" h="484756" w="484756">
                  <a:moveTo>
                    <a:pt x="0" y="0"/>
                  </a:moveTo>
                  <a:lnTo>
                    <a:pt x="484756" y="0"/>
                  </a:lnTo>
                  <a:lnTo>
                    <a:pt x="484756" y="484756"/>
                  </a:lnTo>
                  <a:lnTo>
                    <a:pt x="0" y="484756"/>
                  </a:lnTo>
                  <a:close/>
                </a:path>
              </a:pathLst>
            </a:custGeom>
            <a:solidFill>
              <a:srgbClr val="3F88FF"/>
            </a:solidFill>
            <a:ln>
              <a:noFill/>
            </a:ln>
          </p:spPr>
        </p:sp>
        <p:sp>
          <p:nvSpPr>
            <p:cNvPr id="571" name="Google Shape;571;p25"/>
            <p:cNvSpPr txBox="1"/>
            <p:nvPr/>
          </p:nvSpPr>
          <p:spPr>
            <a:xfrm>
              <a:off x="0" y="-47625"/>
              <a:ext cx="484756" cy="532381"/>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72" name="Google Shape;572;p25"/>
          <p:cNvGrpSpPr/>
          <p:nvPr/>
        </p:nvGrpSpPr>
        <p:grpSpPr>
          <a:xfrm>
            <a:off x="8549640" y="4979953"/>
            <a:ext cx="1840557" cy="2021383"/>
            <a:chOff x="0" y="-47625"/>
            <a:chExt cx="484756" cy="532381"/>
          </a:xfrm>
        </p:grpSpPr>
        <p:sp>
          <p:nvSpPr>
            <p:cNvPr id="573" name="Google Shape;573;p25"/>
            <p:cNvSpPr/>
            <p:nvPr/>
          </p:nvSpPr>
          <p:spPr>
            <a:xfrm>
              <a:off x="0" y="0"/>
              <a:ext cx="484756" cy="484756"/>
            </a:xfrm>
            <a:custGeom>
              <a:rect b="b" l="l" r="r" t="t"/>
              <a:pathLst>
                <a:path extrusionOk="0" h="484756" w="484756">
                  <a:moveTo>
                    <a:pt x="0" y="0"/>
                  </a:moveTo>
                  <a:lnTo>
                    <a:pt x="484756" y="0"/>
                  </a:lnTo>
                  <a:lnTo>
                    <a:pt x="484756" y="484756"/>
                  </a:lnTo>
                  <a:lnTo>
                    <a:pt x="0" y="484756"/>
                  </a:lnTo>
                  <a:close/>
                </a:path>
              </a:pathLst>
            </a:custGeom>
            <a:solidFill>
              <a:srgbClr val="3F88FF"/>
            </a:solidFill>
            <a:ln>
              <a:noFill/>
            </a:ln>
          </p:spPr>
        </p:sp>
        <p:sp>
          <p:nvSpPr>
            <p:cNvPr id="574" name="Google Shape;574;p25"/>
            <p:cNvSpPr txBox="1"/>
            <p:nvPr/>
          </p:nvSpPr>
          <p:spPr>
            <a:xfrm>
              <a:off x="0" y="-47625"/>
              <a:ext cx="484756" cy="532381"/>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75" name="Google Shape;575;p25"/>
          <p:cNvSpPr/>
          <p:nvPr/>
        </p:nvSpPr>
        <p:spPr>
          <a:xfrm>
            <a:off x="8908687" y="1073504"/>
            <a:ext cx="1024158" cy="1142255"/>
          </a:xfrm>
          <a:custGeom>
            <a:rect b="b" l="l" r="r" t="t"/>
            <a:pathLst>
              <a:path extrusionOk="0" h="1142255" w="1024158">
                <a:moveTo>
                  <a:pt x="0" y="0"/>
                </a:moveTo>
                <a:lnTo>
                  <a:pt x="1024158" y="0"/>
                </a:lnTo>
                <a:lnTo>
                  <a:pt x="1024158" y="1142255"/>
                </a:lnTo>
                <a:lnTo>
                  <a:pt x="0" y="1142255"/>
                </a:lnTo>
                <a:lnTo>
                  <a:pt x="0" y="0"/>
                </a:lnTo>
                <a:close/>
              </a:path>
            </a:pathLst>
          </a:custGeom>
          <a:blipFill rotWithShape="1">
            <a:blip r:embed="rId3">
              <a:alphaModFix/>
            </a:blip>
            <a:stretch>
              <a:fillRect b="0" l="0" r="0" t="0"/>
            </a:stretch>
          </a:blipFill>
          <a:ln>
            <a:noFill/>
          </a:ln>
        </p:spPr>
      </p:sp>
      <p:sp>
        <p:nvSpPr>
          <p:cNvPr id="576" name="Google Shape;576;p25"/>
          <p:cNvSpPr/>
          <p:nvPr/>
        </p:nvSpPr>
        <p:spPr>
          <a:xfrm>
            <a:off x="8854569" y="3187210"/>
            <a:ext cx="1228673" cy="978024"/>
          </a:xfrm>
          <a:custGeom>
            <a:rect b="b" l="l" r="r" t="t"/>
            <a:pathLst>
              <a:path extrusionOk="0" h="978024" w="1228673">
                <a:moveTo>
                  <a:pt x="0" y="0"/>
                </a:moveTo>
                <a:lnTo>
                  <a:pt x="1228673" y="0"/>
                </a:lnTo>
                <a:lnTo>
                  <a:pt x="1228673" y="978024"/>
                </a:lnTo>
                <a:lnTo>
                  <a:pt x="0" y="978024"/>
                </a:lnTo>
                <a:lnTo>
                  <a:pt x="0" y="0"/>
                </a:lnTo>
                <a:close/>
              </a:path>
            </a:pathLst>
          </a:custGeom>
          <a:blipFill rotWithShape="1">
            <a:blip r:embed="rId4">
              <a:alphaModFix/>
            </a:blip>
            <a:stretch>
              <a:fillRect b="0" l="0" r="0" t="0"/>
            </a:stretch>
          </a:blipFill>
          <a:ln>
            <a:noFill/>
          </a:ln>
        </p:spPr>
      </p:sp>
      <p:sp>
        <p:nvSpPr>
          <p:cNvPr id="577" name="Google Shape;577;p25"/>
          <p:cNvSpPr/>
          <p:nvPr/>
        </p:nvSpPr>
        <p:spPr>
          <a:xfrm>
            <a:off x="9087015" y="5629217"/>
            <a:ext cx="867761" cy="996916"/>
          </a:xfrm>
          <a:custGeom>
            <a:rect b="b" l="l" r="r" t="t"/>
            <a:pathLst>
              <a:path extrusionOk="0" h="996916" w="867761">
                <a:moveTo>
                  <a:pt x="0" y="0"/>
                </a:moveTo>
                <a:lnTo>
                  <a:pt x="867761" y="0"/>
                </a:lnTo>
                <a:lnTo>
                  <a:pt x="867761" y="996917"/>
                </a:lnTo>
                <a:lnTo>
                  <a:pt x="0" y="996917"/>
                </a:lnTo>
                <a:lnTo>
                  <a:pt x="0" y="0"/>
                </a:lnTo>
                <a:close/>
              </a:path>
            </a:pathLst>
          </a:custGeom>
          <a:blipFill rotWithShape="1">
            <a:blip r:embed="rId5">
              <a:alphaModFix/>
            </a:blip>
            <a:stretch>
              <a:fillRect b="0" l="0" r="0" t="0"/>
            </a:stretch>
          </a:blipFill>
          <a:ln>
            <a:noFill/>
          </a:ln>
        </p:spPr>
      </p:sp>
      <p:sp>
        <p:nvSpPr>
          <p:cNvPr id="578" name="Google Shape;578;p25"/>
          <p:cNvSpPr txBox="1"/>
          <p:nvPr/>
        </p:nvSpPr>
        <p:spPr>
          <a:xfrm>
            <a:off x="1028700" y="1675369"/>
            <a:ext cx="6393551" cy="870585"/>
          </a:xfrm>
          <a:prstGeom prst="rect">
            <a:avLst/>
          </a:prstGeom>
          <a:noFill/>
          <a:ln>
            <a:noFill/>
          </a:ln>
        </p:spPr>
        <p:txBody>
          <a:bodyPr anchorCtr="0" anchor="t" bIns="0" lIns="0" spcFirstLastPara="1" rIns="0" wrap="square" tIns="0">
            <a:spAutoFit/>
          </a:bodyPr>
          <a:lstStyle/>
          <a:p>
            <a:pPr indent="0" lvl="0" marL="0" marR="0" rtl="0" algn="l">
              <a:lnSpc>
                <a:spcPct val="139980"/>
              </a:lnSpc>
              <a:spcBef>
                <a:spcPts val="0"/>
              </a:spcBef>
              <a:spcAft>
                <a:spcPts val="0"/>
              </a:spcAft>
              <a:buNone/>
            </a:pPr>
            <a:r>
              <a:rPr b="1" lang="en-US" sz="5100">
                <a:solidFill>
                  <a:srgbClr val="FFFFFF"/>
                </a:solidFill>
                <a:latin typeface="Montserrat"/>
                <a:ea typeface="Montserrat"/>
                <a:cs typeface="Montserrat"/>
                <a:sym typeface="Montserrat"/>
              </a:rPr>
              <a:t>IN ESSENCE</a:t>
            </a:r>
            <a:endParaRPr/>
          </a:p>
        </p:txBody>
      </p:sp>
      <p:sp>
        <p:nvSpPr>
          <p:cNvPr id="579" name="Google Shape;579;p25"/>
          <p:cNvSpPr txBox="1"/>
          <p:nvPr/>
        </p:nvSpPr>
        <p:spPr>
          <a:xfrm>
            <a:off x="1028700" y="3228933"/>
            <a:ext cx="6393551" cy="2157366"/>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lang="en-US" sz="2064">
                <a:solidFill>
                  <a:srgbClr val="FFFFFF"/>
                </a:solidFill>
                <a:latin typeface="Roboto"/>
                <a:ea typeface="Roboto"/>
                <a:cs typeface="Roboto"/>
                <a:sym typeface="Roboto"/>
              </a:rPr>
              <a:t>A well understood and implemented quality system also helps the organisation drive meaningful change across professional and managerial dimensions, leading to improved performance, better clinical outcomes, and a culture of standardised, consistent practice throughout the facility.</a:t>
            </a:r>
            <a:endParaRPr/>
          </a:p>
        </p:txBody>
      </p:sp>
      <p:sp>
        <p:nvSpPr>
          <p:cNvPr id="580" name="Google Shape;580;p25"/>
          <p:cNvSpPr txBox="1"/>
          <p:nvPr/>
        </p:nvSpPr>
        <p:spPr>
          <a:xfrm>
            <a:off x="10819377" y="586379"/>
            <a:ext cx="6439923" cy="445977"/>
          </a:xfrm>
          <a:prstGeom prst="rect">
            <a:avLst/>
          </a:prstGeom>
          <a:noFill/>
          <a:ln>
            <a:noFill/>
          </a:ln>
        </p:spPr>
        <p:txBody>
          <a:bodyPr anchorCtr="0" anchor="t" bIns="0" lIns="0" spcFirstLastPara="1" rIns="0" wrap="square" tIns="0">
            <a:spAutoFit/>
          </a:bodyPr>
          <a:lstStyle/>
          <a:p>
            <a:pPr indent="0" lvl="0" marL="0" marR="0" rtl="0" algn="l">
              <a:lnSpc>
                <a:spcPct val="140039"/>
              </a:lnSpc>
              <a:spcBef>
                <a:spcPts val="0"/>
              </a:spcBef>
              <a:spcAft>
                <a:spcPts val="0"/>
              </a:spcAft>
              <a:buNone/>
            </a:pPr>
            <a:r>
              <a:rPr b="1" lang="en-US" sz="2560">
                <a:solidFill>
                  <a:srgbClr val="3F88FF"/>
                </a:solidFill>
                <a:latin typeface="Roboto"/>
                <a:ea typeface="Roboto"/>
                <a:cs typeface="Roboto"/>
                <a:sym typeface="Roboto"/>
              </a:rPr>
              <a:t>Changes in Professional Practices</a:t>
            </a:r>
            <a:endParaRPr/>
          </a:p>
        </p:txBody>
      </p:sp>
      <p:sp>
        <p:nvSpPr>
          <p:cNvPr id="581" name="Google Shape;581;p25"/>
          <p:cNvSpPr txBox="1"/>
          <p:nvPr/>
        </p:nvSpPr>
        <p:spPr>
          <a:xfrm>
            <a:off x="10819377" y="2706320"/>
            <a:ext cx="6439923" cy="445977"/>
          </a:xfrm>
          <a:prstGeom prst="rect">
            <a:avLst/>
          </a:prstGeom>
          <a:noFill/>
          <a:ln>
            <a:noFill/>
          </a:ln>
        </p:spPr>
        <p:txBody>
          <a:bodyPr anchorCtr="0" anchor="t" bIns="0" lIns="0" spcFirstLastPara="1" rIns="0" wrap="square" tIns="0">
            <a:spAutoFit/>
          </a:bodyPr>
          <a:lstStyle/>
          <a:p>
            <a:pPr indent="0" lvl="0" marL="0" marR="0" rtl="0" algn="l">
              <a:lnSpc>
                <a:spcPct val="140039"/>
              </a:lnSpc>
              <a:spcBef>
                <a:spcPts val="0"/>
              </a:spcBef>
              <a:spcAft>
                <a:spcPts val="0"/>
              </a:spcAft>
              <a:buNone/>
            </a:pPr>
            <a:r>
              <a:rPr b="1" lang="en-US" sz="2560">
                <a:solidFill>
                  <a:srgbClr val="3F88FF"/>
                </a:solidFill>
                <a:latin typeface="Roboto"/>
                <a:ea typeface="Roboto"/>
                <a:cs typeface="Roboto"/>
                <a:sym typeface="Roboto"/>
              </a:rPr>
              <a:t>Managerial and Organisational Changes</a:t>
            </a:r>
            <a:endParaRPr/>
          </a:p>
        </p:txBody>
      </p:sp>
      <p:sp>
        <p:nvSpPr>
          <p:cNvPr id="582" name="Google Shape;582;p25"/>
          <p:cNvSpPr txBox="1"/>
          <p:nvPr/>
        </p:nvSpPr>
        <p:spPr>
          <a:xfrm>
            <a:off x="10819377" y="5032509"/>
            <a:ext cx="6439923" cy="899848"/>
          </a:xfrm>
          <a:prstGeom prst="rect">
            <a:avLst/>
          </a:prstGeom>
          <a:noFill/>
          <a:ln>
            <a:noFill/>
          </a:ln>
        </p:spPr>
        <p:txBody>
          <a:bodyPr anchorCtr="0" anchor="t" bIns="0" lIns="0" spcFirstLastPara="1" rIns="0" wrap="square" tIns="0">
            <a:spAutoFit/>
          </a:bodyPr>
          <a:lstStyle/>
          <a:p>
            <a:pPr indent="0" lvl="0" marL="0" marR="0" rtl="0" algn="l">
              <a:lnSpc>
                <a:spcPct val="140039"/>
              </a:lnSpc>
              <a:spcBef>
                <a:spcPts val="0"/>
              </a:spcBef>
              <a:spcAft>
                <a:spcPts val="0"/>
              </a:spcAft>
              <a:buNone/>
            </a:pPr>
            <a:r>
              <a:rPr b="1" lang="en-US" sz="2560">
                <a:solidFill>
                  <a:srgbClr val="3F88FF"/>
                </a:solidFill>
                <a:latin typeface="Roboto"/>
                <a:ea typeface="Roboto"/>
                <a:cs typeface="Roboto"/>
                <a:sym typeface="Roboto"/>
              </a:rPr>
              <a:t>Improves business performance and clinical outcomes</a:t>
            </a:r>
            <a:endParaRPr/>
          </a:p>
        </p:txBody>
      </p:sp>
      <p:grpSp>
        <p:nvGrpSpPr>
          <p:cNvPr id="583" name="Google Shape;583;p25"/>
          <p:cNvGrpSpPr/>
          <p:nvPr/>
        </p:nvGrpSpPr>
        <p:grpSpPr>
          <a:xfrm>
            <a:off x="0" y="9694410"/>
            <a:ext cx="18288000" cy="592590"/>
            <a:chOff x="0" y="-47625"/>
            <a:chExt cx="4816593" cy="156073"/>
          </a:xfrm>
        </p:grpSpPr>
        <p:sp>
          <p:nvSpPr>
            <p:cNvPr id="584" name="Google Shape;584;p25"/>
            <p:cNvSpPr/>
            <p:nvPr/>
          </p:nvSpPr>
          <p:spPr>
            <a:xfrm>
              <a:off x="0" y="0"/>
              <a:ext cx="4816592" cy="108448"/>
            </a:xfrm>
            <a:custGeom>
              <a:rect b="b" l="l" r="r" t="t"/>
              <a:pathLst>
                <a:path extrusionOk="0" h="108448" w="4816592">
                  <a:moveTo>
                    <a:pt x="0" y="0"/>
                  </a:moveTo>
                  <a:lnTo>
                    <a:pt x="4816592" y="0"/>
                  </a:lnTo>
                  <a:lnTo>
                    <a:pt x="4816592" y="108448"/>
                  </a:lnTo>
                  <a:lnTo>
                    <a:pt x="0" y="108448"/>
                  </a:lnTo>
                  <a:close/>
                </a:path>
              </a:pathLst>
            </a:custGeom>
            <a:solidFill>
              <a:srgbClr val="3F88FF"/>
            </a:solidFill>
            <a:ln>
              <a:noFill/>
            </a:ln>
          </p:spPr>
        </p:sp>
        <p:sp>
          <p:nvSpPr>
            <p:cNvPr id="585" name="Google Shape;585;p25"/>
            <p:cNvSpPr txBox="1"/>
            <p:nvPr/>
          </p:nvSpPr>
          <p:spPr>
            <a:xfrm>
              <a:off x="0" y="-47625"/>
              <a:ext cx="4816593" cy="156073"/>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86" name="Google Shape;586;p25"/>
          <p:cNvSpPr/>
          <p:nvPr/>
        </p:nvSpPr>
        <p:spPr>
          <a:xfrm>
            <a:off x="16789184" y="258357"/>
            <a:ext cx="1842887" cy="770343"/>
          </a:xfrm>
          <a:custGeom>
            <a:rect b="b" l="l" r="r" t="t"/>
            <a:pathLst>
              <a:path extrusionOk="0" h="770343" w="1842887">
                <a:moveTo>
                  <a:pt x="0" y="0"/>
                </a:moveTo>
                <a:lnTo>
                  <a:pt x="1842887" y="0"/>
                </a:lnTo>
                <a:lnTo>
                  <a:pt x="1842887" y="770343"/>
                </a:lnTo>
                <a:lnTo>
                  <a:pt x="0" y="770343"/>
                </a:lnTo>
                <a:lnTo>
                  <a:pt x="0" y="0"/>
                </a:lnTo>
                <a:close/>
              </a:path>
            </a:pathLst>
          </a:custGeom>
          <a:noFill/>
          <a:ln>
            <a:noFill/>
          </a:ln>
        </p:spPr>
      </p:sp>
      <p:sp>
        <p:nvSpPr>
          <p:cNvPr id="587" name="Google Shape;587;p25"/>
          <p:cNvSpPr/>
          <p:nvPr/>
        </p:nvSpPr>
        <p:spPr>
          <a:xfrm>
            <a:off x="6916413" y="1264781"/>
            <a:ext cx="1011676" cy="1011676"/>
          </a:xfrm>
          <a:custGeom>
            <a:rect b="b" l="l" r="r" t="t"/>
            <a:pathLst>
              <a:path extrusionOk="0" h="1011676" w="1011676">
                <a:moveTo>
                  <a:pt x="0" y="0"/>
                </a:moveTo>
                <a:lnTo>
                  <a:pt x="1011676" y="0"/>
                </a:lnTo>
                <a:lnTo>
                  <a:pt x="1011676" y="1011676"/>
                </a:lnTo>
                <a:lnTo>
                  <a:pt x="0" y="1011676"/>
                </a:lnTo>
                <a:lnTo>
                  <a:pt x="0" y="0"/>
                </a:lnTo>
                <a:close/>
              </a:path>
            </a:pathLst>
          </a:custGeom>
          <a:noFill/>
          <a:ln>
            <a:noFill/>
          </a:ln>
        </p:spPr>
      </p:sp>
      <p:grpSp>
        <p:nvGrpSpPr>
          <p:cNvPr id="588" name="Google Shape;588;p25"/>
          <p:cNvGrpSpPr/>
          <p:nvPr/>
        </p:nvGrpSpPr>
        <p:grpSpPr>
          <a:xfrm>
            <a:off x="8549640" y="7236917"/>
            <a:ext cx="1840557" cy="2021383"/>
            <a:chOff x="0" y="-47625"/>
            <a:chExt cx="484756" cy="532381"/>
          </a:xfrm>
        </p:grpSpPr>
        <p:sp>
          <p:nvSpPr>
            <p:cNvPr id="589" name="Google Shape;589;p25"/>
            <p:cNvSpPr/>
            <p:nvPr/>
          </p:nvSpPr>
          <p:spPr>
            <a:xfrm>
              <a:off x="0" y="0"/>
              <a:ext cx="484756" cy="484756"/>
            </a:xfrm>
            <a:custGeom>
              <a:rect b="b" l="l" r="r" t="t"/>
              <a:pathLst>
                <a:path extrusionOk="0" h="484756" w="484756">
                  <a:moveTo>
                    <a:pt x="0" y="0"/>
                  </a:moveTo>
                  <a:lnTo>
                    <a:pt x="484756" y="0"/>
                  </a:lnTo>
                  <a:lnTo>
                    <a:pt x="484756" y="484756"/>
                  </a:lnTo>
                  <a:lnTo>
                    <a:pt x="0" y="484756"/>
                  </a:lnTo>
                  <a:close/>
                </a:path>
              </a:pathLst>
            </a:custGeom>
            <a:solidFill>
              <a:srgbClr val="3F88FF"/>
            </a:solidFill>
            <a:ln>
              <a:noFill/>
            </a:ln>
          </p:spPr>
        </p:sp>
        <p:sp>
          <p:nvSpPr>
            <p:cNvPr id="590" name="Google Shape;590;p25"/>
            <p:cNvSpPr txBox="1"/>
            <p:nvPr/>
          </p:nvSpPr>
          <p:spPr>
            <a:xfrm>
              <a:off x="0" y="-47625"/>
              <a:ext cx="484756" cy="532381"/>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91" name="Google Shape;591;p25"/>
          <p:cNvSpPr/>
          <p:nvPr/>
        </p:nvSpPr>
        <p:spPr>
          <a:xfrm>
            <a:off x="9087015" y="7886181"/>
            <a:ext cx="867761" cy="996916"/>
          </a:xfrm>
          <a:custGeom>
            <a:rect b="b" l="l" r="r" t="t"/>
            <a:pathLst>
              <a:path extrusionOk="0" h="996916" w="867761">
                <a:moveTo>
                  <a:pt x="0" y="0"/>
                </a:moveTo>
                <a:lnTo>
                  <a:pt x="867761" y="0"/>
                </a:lnTo>
                <a:lnTo>
                  <a:pt x="867761" y="996917"/>
                </a:lnTo>
                <a:lnTo>
                  <a:pt x="0" y="996917"/>
                </a:lnTo>
                <a:lnTo>
                  <a:pt x="0" y="0"/>
                </a:lnTo>
                <a:close/>
              </a:path>
            </a:pathLst>
          </a:custGeom>
          <a:blipFill rotWithShape="1">
            <a:blip r:embed="rId5">
              <a:alphaModFix/>
            </a:blip>
            <a:stretch>
              <a:fillRect b="0" l="0" r="0" t="0"/>
            </a:stretch>
          </a:blipFill>
          <a:ln>
            <a:noFill/>
          </a:ln>
        </p:spPr>
      </p:sp>
      <p:sp>
        <p:nvSpPr>
          <p:cNvPr id="592" name="Google Shape;592;p25"/>
          <p:cNvSpPr txBox="1"/>
          <p:nvPr/>
        </p:nvSpPr>
        <p:spPr>
          <a:xfrm>
            <a:off x="10819377" y="7289473"/>
            <a:ext cx="6439923" cy="445977"/>
          </a:xfrm>
          <a:prstGeom prst="rect">
            <a:avLst/>
          </a:prstGeom>
          <a:noFill/>
          <a:ln>
            <a:noFill/>
          </a:ln>
        </p:spPr>
        <p:txBody>
          <a:bodyPr anchorCtr="0" anchor="t" bIns="0" lIns="0" spcFirstLastPara="1" rIns="0" wrap="square" tIns="0">
            <a:spAutoFit/>
          </a:bodyPr>
          <a:lstStyle/>
          <a:p>
            <a:pPr indent="0" lvl="0" marL="0" marR="0" rtl="0" algn="l">
              <a:lnSpc>
                <a:spcPct val="140039"/>
              </a:lnSpc>
              <a:spcBef>
                <a:spcPts val="0"/>
              </a:spcBef>
              <a:spcAft>
                <a:spcPts val="0"/>
              </a:spcAft>
              <a:buNone/>
            </a:pPr>
            <a:r>
              <a:rPr b="1" lang="en-US" sz="2560">
                <a:solidFill>
                  <a:srgbClr val="3F88FF"/>
                </a:solidFill>
                <a:latin typeface="Roboto"/>
                <a:ea typeface="Roboto"/>
                <a:cs typeface="Roboto"/>
                <a:sym typeface="Roboto"/>
              </a:rPr>
              <a:t>Uniformity and Standardisation of Practices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840"/>
        </a:solidFill>
      </p:bgPr>
    </p:bg>
    <p:spTree>
      <p:nvGrpSpPr>
        <p:cNvPr id="596" name="Shape 596"/>
        <p:cNvGrpSpPr/>
        <p:nvPr/>
      </p:nvGrpSpPr>
      <p:grpSpPr>
        <a:xfrm>
          <a:off x="0" y="0"/>
          <a:ext cx="0" cy="0"/>
          <a:chOff x="0" y="0"/>
          <a:chExt cx="0" cy="0"/>
        </a:xfrm>
      </p:grpSpPr>
      <p:grpSp>
        <p:nvGrpSpPr>
          <p:cNvPr id="597" name="Google Shape;597;p26"/>
          <p:cNvGrpSpPr/>
          <p:nvPr/>
        </p:nvGrpSpPr>
        <p:grpSpPr>
          <a:xfrm>
            <a:off x="6215705" y="4192177"/>
            <a:ext cx="2034481" cy="6094823"/>
            <a:chOff x="0" y="-47625"/>
            <a:chExt cx="535830" cy="1605221"/>
          </a:xfrm>
        </p:grpSpPr>
        <p:sp>
          <p:nvSpPr>
            <p:cNvPr id="598" name="Google Shape;598;p26"/>
            <p:cNvSpPr/>
            <p:nvPr/>
          </p:nvSpPr>
          <p:spPr>
            <a:xfrm>
              <a:off x="0" y="0"/>
              <a:ext cx="535830" cy="1557596"/>
            </a:xfrm>
            <a:custGeom>
              <a:rect b="b" l="l" r="r" t="t"/>
              <a:pathLst>
                <a:path extrusionOk="0" h="1557596" w="535830">
                  <a:moveTo>
                    <a:pt x="0" y="0"/>
                  </a:moveTo>
                  <a:lnTo>
                    <a:pt x="535830" y="0"/>
                  </a:lnTo>
                  <a:lnTo>
                    <a:pt x="535830" y="1557596"/>
                  </a:lnTo>
                  <a:lnTo>
                    <a:pt x="0" y="1557596"/>
                  </a:lnTo>
                  <a:close/>
                </a:path>
              </a:pathLst>
            </a:custGeom>
            <a:solidFill>
              <a:srgbClr val="3F88FF"/>
            </a:solidFill>
            <a:ln>
              <a:noFill/>
            </a:ln>
          </p:spPr>
        </p:sp>
        <p:sp>
          <p:nvSpPr>
            <p:cNvPr id="599" name="Google Shape;599;p26"/>
            <p:cNvSpPr txBox="1"/>
            <p:nvPr/>
          </p:nvSpPr>
          <p:spPr>
            <a:xfrm>
              <a:off x="0" y="-47625"/>
              <a:ext cx="535830" cy="1605221"/>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00" name="Google Shape;600;p26"/>
          <p:cNvSpPr/>
          <p:nvPr/>
        </p:nvSpPr>
        <p:spPr>
          <a:xfrm>
            <a:off x="28575" y="2180053"/>
            <a:ext cx="7465839" cy="8106947"/>
          </a:xfrm>
          <a:custGeom>
            <a:rect b="b" l="l" r="r" t="t"/>
            <a:pathLst>
              <a:path extrusionOk="0" h="1075931" w="990845">
                <a:moveTo>
                  <a:pt x="0" y="0"/>
                </a:moveTo>
                <a:lnTo>
                  <a:pt x="990845" y="0"/>
                </a:lnTo>
                <a:lnTo>
                  <a:pt x="990845" y="1075931"/>
                </a:lnTo>
                <a:lnTo>
                  <a:pt x="0" y="1075931"/>
                </a:lnTo>
                <a:close/>
              </a:path>
            </a:pathLst>
          </a:custGeom>
          <a:blipFill rotWithShape="1">
            <a:blip r:embed="rId3">
              <a:alphaModFix/>
            </a:blip>
            <a:stretch>
              <a:fillRect b="0" l="-31798" r="-31798" t="0"/>
            </a:stretch>
          </a:blipFill>
          <a:ln>
            <a:noFill/>
          </a:ln>
        </p:spPr>
      </p:sp>
      <p:sp>
        <p:nvSpPr>
          <p:cNvPr id="601" name="Google Shape;601;p26"/>
          <p:cNvSpPr/>
          <p:nvPr/>
        </p:nvSpPr>
        <p:spPr>
          <a:xfrm>
            <a:off x="7204371" y="9584027"/>
            <a:ext cx="1842887" cy="770343"/>
          </a:xfrm>
          <a:custGeom>
            <a:rect b="b" l="l" r="r" t="t"/>
            <a:pathLst>
              <a:path extrusionOk="0" h="770343" w="1842887">
                <a:moveTo>
                  <a:pt x="0" y="0"/>
                </a:moveTo>
                <a:lnTo>
                  <a:pt x="1842887" y="0"/>
                </a:lnTo>
                <a:lnTo>
                  <a:pt x="1842887" y="770343"/>
                </a:lnTo>
                <a:lnTo>
                  <a:pt x="0" y="770343"/>
                </a:lnTo>
                <a:lnTo>
                  <a:pt x="0" y="0"/>
                </a:lnTo>
                <a:close/>
              </a:path>
            </a:pathLst>
          </a:custGeom>
          <a:noFill/>
          <a:ln>
            <a:noFill/>
          </a:ln>
        </p:spPr>
      </p:sp>
      <p:sp>
        <p:nvSpPr>
          <p:cNvPr id="602" name="Google Shape;602;p26"/>
          <p:cNvSpPr/>
          <p:nvPr/>
        </p:nvSpPr>
        <p:spPr>
          <a:xfrm>
            <a:off x="16283346" y="758943"/>
            <a:ext cx="1011676" cy="1011676"/>
          </a:xfrm>
          <a:custGeom>
            <a:rect b="b" l="l" r="r" t="t"/>
            <a:pathLst>
              <a:path extrusionOk="0" h="1011676" w="1011676">
                <a:moveTo>
                  <a:pt x="0" y="0"/>
                </a:moveTo>
                <a:lnTo>
                  <a:pt x="1011676" y="0"/>
                </a:lnTo>
                <a:lnTo>
                  <a:pt x="1011676" y="1011676"/>
                </a:lnTo>
                <a:lnTo>
                  <a:pt x="0" y="1011676"/>
                </a:lnTo>
                <a:lnTo>
                  <a:pt x="0" y="0"/>
                </a:lnTo>
                <a:close/>
              </a:path>
            </a:pathLst>
          </a:custGeom>
          <a:noFill/>
          <a:ln>
            <a:noFill/>
          </a:ln>
        </p:spPr>
      </p:sp>
      <p:sp>
        <p:nvSpPr>
          <p:cNvPr id="603" name="Google Shape;603;p26"/>
          <p:cNvSpPr txBox="1"/>
          <p:nvPr/>
        </p:nvSpPr>
        <p:spPr>
          <a:xfrm>
            <a:off x="9144000" y="4268228"/>
            <a:ext cx="8115300" cy="26352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FFFFFF"/>
                </a:solidFill>
                <a:latin typeface="Roboto"/>
                <a:ea typeface="Roboto"/>
                <a:cs typeface="Roboto"/>
                <a:sym typeface="Roboto"/>
              </a:rPr>
              <a:t>"QUALITY HAS TO BE MANAGED; IT WILL NOT JUST HAPPEN"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2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666" l="0" r="0" t="-666"/>
            </a:stretch>
          </a:blipFill>
          <a:ln>
            <a:noFill/>
          </a:ln>
        </p:spPr>
      </p:sp>
      <p:grpSp>
        <p:nvGrpSpPr>
          <p:cNvPr id="609" name="Google Shape;609;p27"/>
          <p:cNvGrpSpPr/>
          <p:nvPr/>
        </p:nvGrpSpPr>
        <p:grpSpPr>
          <a:xfrm>
            <a:off x="1028700" y="5407609"/>
            <a:ext cx="7317927" cy="1484982"/>
            <a:chOff x="0" y="-38100"/>
            <a:chExt cx="1935387" cy="392736"/>
          </a:xfrm>
        </p:grpSpPr>
        <p:sp>
          <p:nvSpPr>
            <p:cNvPr id="610" name="Google Shape;610;p27"/>
            <p:cNvSpPr/>
            <p:nvPr/>
          </p:nvSpPr>
          <p:spPr>
            <a:xfrm>
              <a:off x="0" y="0"/>
              <a:ext cx="1935387" cy="354636"/>
            </a:xfrm>
            <a:custGeom>
              <a:rect b="b" l="l" r="r" t="t"/>
              <a:pathLst>
                <a:path extrusionOk="0" h="354636" w="1935387">
                  <a:moveTo>
                    <a:pt x="0" y="0"/>
                  </a:moveTo>
                  <a:lnTo>
                    <a:pt x="1935387" y="0"/>
                  </a:lnTo>
                  <a:lnTo>
                    <a:pt x="1935387" y="354636"/>
                  </a:lnTo>
                  <a:lnTo>
                    <a:pt x="0" y="354636"/>
                  </a:lnTo>
                  <a:close/>
                </a:path>
              </a:pathLst>
            </a:custGeom>
            <a:solidFill>
              <a:srgbClr val="3F88FF"/>
            </a:solidFill>
            <a:ln>
              <a:noFill/>
            </a:ln>
          </p:spPr>
        </p:sp>
        <p:sp>
          <p:nvSpPr>
            <p:cNvPr id="611" name="Google Shape;611;p27"/>
            <p:cNvSpPr txBox="1"/>
            <p:nvPr/>
          </p:nvSpPr>
          <p:spPr>
            <a:xfrm>
              <a:off x="0" y="-38100"/>
              <a:ext cx="1935387" cy="3927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12" name="Google Shape;612;p27"/>
          <p:cNvGrpSpPr/>
          <p:nvPr/>
        </p:nvGrpSpPr>
        <p:grpSpPr>
          <a:xfrm>
            <a:off x="13144500" y="4285393"/>
            <a:ext cx="4114800" cy="4646364"/>
            <a:chOff x="0" y="-47625"/>
            <a:chExt cx="1083733" cy="1223734"/>
          </a:xfrm>
        </p:grpSpPr>
        <p:sp>
          <p:nvSpPr>
            <p:cNvPr id="613" name="Google Shape;613;p27"/>
            <p:cNvSpPr/>
            <p:nvPr/>
          </p:nvSpPr>
          <p:spPr>
            <a:xfrm>
              <a:off x="0" y="0"/>
              <a:ext cx="1083733" cy="1176109"/>
            </a:xfrm>
            <a:custGeom>
              <a:rect b="b" l="l" r="r" t="t"/>
              <a:pathLst>
                <a:path extrusionOk="0" h="1176109" w="1083733">
                  <a:moveTo>
                    <a:pt x="0" y="0"/>
                  </a:moveTo>
                  <a:lnTo>
                    <a:pt x="1083733" y="0"/>
                  </a:lnTo>
                  <a:lnTo>
                    <a:pt x="1083733" y="1176109"/>
                  </a:lnTo>
                  <a:lnTo>
                    <a:pt x="0" y="1176109"/>
                  </a:lnTo>
                  <a:close/>
                </a:path>
              </a:pathLst>
            </a:custGeom>
            <a:solidFill>
              <a:srgbClr val="3F88FF"/>
            </a:solidFill>
            <a:ln>
              <a:noFill/>
            </a:ln>
          </p:spPr>
        </p:sp>
        <p:sp>
          <p:nvSpPr>
            <p:cNvPr id="614" name="Google Shape;614;p27"/>
            <p:cNvSpPr txBox="1"/>
            <p:nvPr/>
          </p:nvSpPr>
          <p:spPr>
            <a:xfrm>
              <a:off x="0" y="-47625"/>
              <a:ext cx="1083733" cy="1223734"/>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15" name="Google Shape;615;p27"/>
          <p:cNvSpPr/>
          <p:nvPr/>
        </p:nvSpPr>
        <p:spPr>
          <a:xfrm>
            <a:off x="10697740" y="3770652"/>
            <a:ext cx="5052945" cy="6516348"/>
          </a:xfrm>
          <a:custGeom>
            <a:rect b="b" l="l" r="r" t="t"/>
            <a:pathLst>
              <a:path extrusionOk="0" h="1009553" w="782833">
                <a:moveTo>
                  <a:pt x="0" y="0"/>
                </a:moveTo>
                <a:lnTo>
                  <a:pt x="782833" y="0"/>
                </a:lnTo>
                <a:lnTo>
                  <a:pt x="782833" y="1009553"/>
                </a:lnTo>
                <a:lnTo>
                  <a:pt x="0" y="1009553"/>
                </a:lnTo>
                <a:close/>
              </a:path>
            </a:pathLst>
          </a:custGeom>
          <a:blipFill rotWithShape="1">
            <a:blip r:embed="rId4">
              <a:alphaModFix/>
            </a:blip>
            <a:stretch>
              <a:fillRect b="0" l="-2149" r="-2149" t="0"/>
            </a:stretch>
          </a:blipFill>
          <a:ln>
            <a:noFill/>
          </a:ln>
        </p:spPr>
      </p:sp>
      <p:sp>
        <p:nvSpPr>
          <p:cNvPr id="616" name="Google Shape;616;p27"/>
          <p:cNvSpPr/>
          <p:nvPr/>
        </p:nvSpPr>
        <p:spPr>
          <a:xfrm>
            <a:off x="12277294" y="0"/>
            <a:ext cx="6010706" cy="6956398"/>
          </a:xfrm>
          <a:custGeom>
            <a:rect b="b" l="l" r="r" t="t"/>
            <a:pathLst>
              <a:path extrusionOk="0" h="1077728" w="931216">
                <a:moveTo>
                  <a:pt x="0" y="0"/>
                </a:moveTo>
                <a:lnTo>
                  <a:pt x="931216" y="0"/>
                </a:lnTo>
                <a:lnTo>
                  <a:pt x="931216" y="1077728"/>
                </a:lnTo>
                <a:lnTo>
                  <a:pt x="0" y="1077728"/>
                </a:lnTo>
                <a:close/>
              </a:path>
            </a:pathLst>
          </a:custGeom>
          <a:blipFill rotWithShape="1">
            <a:blip r:embed="rId5">
              <a:alphaModFix/>
            </a:blip>
            <a:stretch>
              <a:fillRect b="-3419" l="0" r="0" t="-3419"/>
            </a:stretch>
          </a:blipFill>
          <a:ln>
            <a:noFill/>
          </a:ln>
        </p:spPr>
      </p:sp>
      <p:sp>
        <p:nvSpPr>
          <p:cNvPr id="617" name="Google Shape;617;p27"/>
          <p:cNvSpPr/>
          <p:nvPr/>
        </p:nvSpPr>
        <p:spPr>
          <a:xfrm>
            <a:off x="16656366" y="7641185"/>
            <a:ext cx="1842887" cy="770343"/>
          </a:xfrm>
          <a:custGeom>
            <a:rect b="b" l="l" r="r" t="t"/>
            <a:pathLst>
              <a:path extrusionOk="0" h="770343" w="1842887">
                <a:moveTo>
                  <a:pt x="0" y="0"/>
                </a:moveTo>
                <a:lnTo>
                  <a:pt x="1842887" y="0"/>
                </a:lnTo>
                <a:lnTo>
                  <a:pt x="1842887" y="770343"/>
                </a:lnTo>
                <a:lnTo>
                  <a:pt x="0" y="770343"/>
                </a:lnTo>
                <a:lnTo>
                  <a:pt x="0" y="0"/>
                </a:lnTo>
                <a:close/>
              </a:path>
            </a:pathLst>
          </a:custGeom>
          <a:noFill/>
          <a:ln>
            <a:noFill/>
          </a:ln>
        </p:spPr>
      </p:sp>
      <p:sp>
        <p:nvSpPr>
          <p:cNvPr id="618" name="Google Shape;618;p27"/>
          <p:cNvSpPr/>
          <p:nvPr/>
        </p:nvSpPr>
        <p:spPr>
          <a:xfrm>
            <a:off x="9686064" y="1264781"/>
            <a:ext cx="1011676" cy="1011676"/>
          </a:xfrm>
          <a:custGeom>
            <a:rect b="b" l="l" r="r" t="t"/>
            <a:pathLst>
              <a:path extrusionOk="0" h="1011676" w="1011676">
                <a:moveTo>
                  <a:pt x="0" y="0"/>
                </a:moveTo>
                <a:lnTo>
                  <a:pt x="1011676" y="0"/>
                </a:lnTo>
                <a:lnTo>
                  <a:pt x="1011676" y="1011676"/>
                </a:lnTo>
                <a:lnTo>
                  <a:pt x="0" y="1011676"/>
                </a:lnTo>
                <a:lnTo>
                  <a:pt x="0" y="0"/>
                </a:lnTo>
                <a:close/>
              </a:path>
            </a:pathLst>
          </a:custGeom>
          <a:noFill/>
          <a:ln>
            <a:noFill/>
          </a:ln>
        </p:spPr>
      </p:sp>
      <p:grpSp>
        <p:nvGrpSpPr>
          <p:cNvPr id="619" name="Google Shape;619;p27"/>
          <p:cNvGrpSpPr/>
          <p:nvPr/>
        </p:nvGrpSpPr>
        <p:grpSpPr>
          <a:xfrm>
            <a:off x="1098261" y="8102536"/>
            <a:ext cx="651562" cy="651562"/>
            <a:chOff x="0" y="0"/>
            <a:chExt cx="812800" cy="812800"/>
          </a:xfrm>
        </p:grpSpPr>
        <p:sp>
          <p:nvSpPr>
            <p:cNvPr id="620" name="Google Shape;62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F8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22" name="Google Shape;622;p27"/>
          <p:cNvGrpSpPr/>
          <p:nvPr/>
        </p:nvGrpSpPr>
        <p:grpSpPr>
          <a:xfrm>
            <a:off x="4839973" y="8102536"/>
            <a:ext cx="651562" cy="651562"/>
            <a:chOff x="0" y="0"/>
            <a:chExt cx="812800" cy="812800"/>
          </a:xfrm>
        </p:grpSpPr>
        <p:sp>
          <p:nvSpPr>
            <p:cNvPr id="623" name="Google Shape;62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F8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25" name="Google Shape;625;p27"/>
          <p:cNvSpPr/>
          <p:nvPr/>
        </p:nvSpPr>
        <p:spPr>
          <a:xfrm>
            <a:off x="1216122" y="8220398"/>
            <a:ext cx="415839" cy="415839"/>
          </a:xfrm>
          <a:custGeom>
            <a:rect b="b" l="l" r="r" t="t"/>
            <a:pathLst>
              <a:path extrusionOk="0" h="415839" w="415839">
                <a:moveTo>
                  <a:pt x="0" y="0"/>
                </a:moveTo>
                <a:lnTo>
                  <a:pt x="415839" y="0"/>
                </a:lnTo>
                <a:lnTo>
                  <a:pt x="415839" y="415839"/>
                </a:lnTo>
                <a:lnTo>
                  <a:pt x="0" y="415839"/>
                </a:lnTo>
                <a:lnTo>
                  <a:pt x="0" y="0"/>
                </a:lnTo>
                <a:close/>
              </a:path>
            </a:pathLst>
          </a:custGeom>
          <a:noFill/>
          <a:ln>
            <a:noFill/>
          </a:ln>
        </p:spPr>
      </p:sp>
      <p:sp>
        <p:nvSpPr>
          <p:cNvPr id="626" name="Google Shape;626;p27"/>
          <p:cNvSpPr/>
          <p:nvPr/>
        </p:nvSpPr>
        <p:spPr>
          <a:xfrm>
            <a:off x="4955542" y="8220398"/>
            <a:ext cx="420425" cy="415839"/>
          </a:xfrm>
          <a:custGeom>
            <a:rect b="b" l="l" r="r" t="t"/>
            <a:pathLst>
              <a:path extrusionOk="0" h="415839" w="420425">
                <a:moveTo>
                  <a:pt x="0" y="0"/>
                </a:moveTo>
                <a:lnTo>
                  <a:pt x="420425" y="0"/>
                </a:lnTo>
                <a:lnTo>
                  <a:pt x="420425" y="415839"/>
                </a:lnTo>
                <a:lnTo>
                  <a:pt x="0" y="415839"/>
                </a:lnTo>
                <a:lnTo>
                  <a:pt x="0" y="0"/>
                </a:lnTo>
                <a:close/>
              </a:path>
            </a:pathLst>
          </a:custGeom>
          <a:noFill/>
          <a:ln>
            <a:noFill/>
          </a:ln>
        </p:spPr>
      </p:sp>
      <p:sp>
        <p:nvSpPr>
          <p:cNvPr id="627" name="Google Shape;627;p27"/>
          <p:cNvSpPr txBox="1"/>
          <p:nvPr/>
        </p:nvSpPr>
        <p:spPr>
          <a:xfrm>
            <a:off x="1028700" y="2903634"/>
            <a:ext cx="10039479" cy="1562749"/>
          </a:xfrm>
          <a:prstGeom prst="rect">
            <a:avLst/>
          </a:prstGeom>
          <a:noFill/>
          <a:ln>
            <a:noFill/>
          </a:ln>
        </p:spPr>
        <p:txBody>
          <a:bodyPr anchorCtr="0" anchor="t" bIns="0" lIns="0" spcFirstLastPara="1" rIns="0" wrap="square" tIns="0">
            <a:spAutoFit/>
          </a:bodyPr>
          <a:lstStyle/>
          <a:p>
            <a:pPr indent="0" lvl="0" marL="0" marR="0" rtl="0" algn="l">
              <a:lnSpc>
                <a:spcPct val="140002"/>
              </a:lnSpc>
              <a:spcBef>
                <a:spcPts val="0"/>
              </a:spcBef>
              <a:spcAft>
                <a:spcPts val="0"/>
              </a:spcAft>
              <a:buNone/>
            </a:pPr>
            <a:r>
              <a:rPr b="1" lang="en-US" sz="9167">
                <a:solidFill>
                  <a:srgbClr val="FFFFFF"/>
                </a:solidFill>
                <a:latin typeface="Montserrat"/>
                <a:ea typeface="Montserrat"/>
                <a:cs typeface="Montserrat"/>
                <a:sym typeface="Montserrat"/>
              </a:rPr>
              <a:t>THANK YOU!</a:t>
            </a:r>
            <a:endParaRPr/>
          </a:p>
        </p:txBody>
      </p:sp>
      <p:sp>
        <p:nvSpPr>
          <p:cNvPr id="628" name="Google Shape;628;p27"/>
          <p:cNvSpPr txBox="1"/>
          <p:nvPr/>
        </p:nvSpPr>
        <p:spPr>
          <a:xfrm>
            <a:off x="1028700" y="4221179"/>
            <a:ext cx="9055834" cy="629192"/>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lang="en-US" sz="3707">
                <a:solidFill>
                  <a:srgbClr val="FFFFFF"/>
                </a:solidFill>
                <a:latin typeface="Montserrat"/>
                <a:ea typeface="Montserrat"/>
                <a:cs typeface="Montserrat"/>
                <a:sym typeface="Montserrat"/>
              </a:rPr>
              <a:t>Malaysian Society for Quality in Health</a:t>
            </a:r>
            <a:endParaRPr/>
          </a:p>
        </p:txBody>
      </p:sp>
      <p:sp>
        <p:nvSpPr>
          <p:cNvPr id="629" name="Google Shape;629;p27"/>
          <p:cNvSpPr txBox="1"/>
          <p:nvPr/>
        </p:nvSpPr>
        <p:spPr>
          <a:xfrm>
            <a:off x="1569936" y="5738156"/>
            <a:ext cx="6483956" cy="716689"/>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lang="en-US" sz="2002">
                <a:solidFill>
                  <a:srgbClr val="001230"/>
                </a:solidFill>
                <a:latin typeface="Roboto"/>
                <a:ea typeface="Roboto"/>
                <a:cs typeface="Roboto"/>
                <a:sym typeface="Roboto"/>
              </a:rPr>
              <a:t>We hope this presentation provided a comprehensive overview of MSQH and the 7th Edition Service Standards.</a:t>
            </a:r>
            <a:endParaRPr/>
          </a:p>
        </p:txBody>
      </p:sp>
      <p:sp>
        <p:nvSpPr>
          <p:cNvPr id="630" name="Google Shape;630;p27"/>
          <p:cNvSpPr txBox="1"/>
          <p:nvPr/>
        </p:nvSpPr>
        <p:spPr>
          <a:xfrm>
            <a:off x="1911879" y="8030858"/>
            <a:ext cx="1763514" cy="216610"/>
          </a:xfrm>
          <a:prstGeom prst="rect">
            <a:avLst/>
          </a:prstGeom>
          <a:noFill/>
          <a:ln>
            <a:noFill/>
          </a:ln>
        </p:spPr>
        <p:txBody>
          <a:bodyPr anchorCtr="0" anchor="t" bIns="0" lIns="0" spcFirstLastPara="1" rIns="0" wrap="square" tIns="0">
            <a:spAutoFit/>
          </a:bodyPr>
          <a:lstStyle/>
          <a:p>
            <a:pPr indent="0" lvl="0" marL="0" marR="0" rtl="0" algn="l">
              <a:lnSpc>
                <a:spcPct val="139934"/>
              </a:lnSpc>
              <a:spcBef>
                <a:spcPts val="0"/>
              </a:spcBef>
              <a:spcAft>
                <a:spcPts val="0"/>
              </a:spcAft>
              <a:buNone/>
            </a:pPr>
            <a:r>
              <a:rPr lang="en-US" sz="1222" u="none" strike="noStrike">
                <a:solidFill>
                  <a:srgbClr val="FFFFFF"/>
                </a:solidFill>
                <a:latin typeface="Roboto"/>
                <a:ea typeface="Roboto"/>
                <a:cs typeface="Roboto"/>
                <a:sym typeface="Roboto"/>
              </a:rPr>
              <a:t>Contact Us</a:t>
            </a:r>
            <a:endParaRPr/>
          </a:p>
        </p:txBody>
      </p:sp>
      <p:sp>
        <p:nvSpPr>
          <p:cNvPr id="631" name="Google Shape;631;p27"/>
          <p:cNvSpPr txBox="1"/>
          <p:nvPr/>
        </p:nvSpPr>
        <p:spPr>
          <a:xfrm>
            <a:off x="5628137" y="8030858"/>
            <a:ext cx="1763514" cy="216610"/>
          </a:xfrm>
          <a:prstGeom prst="rect">
            <a:avLst/>
          </a:prstGeom>
          <a:noFill/>
          <a:ln>
            <a:noFill/>
          </a:ln>
        </p:spPr>
        <p:txBody>
          <a:bodyPr anchorCtr="0" anchor="t" bIns="0" lIns="0" spcFirstLastPara="1" rIns="0" wrap="square" tIns="0">
            <a:spAutoFit/>
          </a:bodyPr>
          <a:lstStyle/>
          <a:p>
            <a:pPr indent="0" lvl="0" marL="0" marR="0" rtl="0" algn="l">
              <a:lnSpc>
                <a:spcPct val="139934"/>
              </a:lnSpc>
              <a:spcBef>
                <a:spcPts val="0"/>
              </a:spcBef>
              <a:spcAft>
                <a:spcPts val="0"/>
              </a:spcAft>
              <a:buNone/>
            </a:pPr>
            <a:r>
              <a:rPr lang="en-US" sz="1222" u="none" strike="noStrike">
                <a:solidFill>
                  <a:srgbClr val="FFFFFF"/>
                </a:solidFill>
                <a:latin typeface="Roboto"/>
                <a:ea typeface="Roboto"/>
                <a:cs typeface="Roboto"/>
                <a:sym typeface="Roboto"/>
              </a:rPr>
              <a:t>Website</a:t>
            </a:r>
            <a:endParaRPr/>
          </a:p>
        </p:txBody>
      </p:sp>
      <p:sp>
        <p:nvSpPr>
          <p:cNvPr id="632" name="Google Shape;632;p27"/>
          <p:cNvSpPr txBox="1"/>
          <p:nvPr/>
        </p:nvSpPr>
        <p:spPr>
          <a:xfrm>
            <a:off x="1911879" y="8371398"/>
            <a:ext cx="2770182" cy="274682"/>
          </a:xfrm>
          <a:prstGeom prst="rect">
            <a:avLst/>
          </a:prstGeom>
          <a:noFill/>
          <a:ln>
            <a:noFill/>
          </a:ln>
        </p:spPr>
        <p:txBody>
          <a:bodyPr anchorCtr="0" anchor="t" bIns="0" lIns="0" spcFirstLastPara="1" rIns="0" wrap="square" tIns="0">
            <a:spAutoFit/>
          </a:bodyPr>
          <a:lstStyle/>
          <a:p>
            <a:pPr indent="0" lvl="0" marL="0" marR="0" rtl="0" algn="l">
              <a:lnSpc>
                <a:spcPct val="140064"/>
              </a:lnSpc>
              <a:spcBef>
                <a:spcPts val="0"/>
              </a:spcBef>
              <a:spcAft>
                <a:spcPts val="0"/>
              </a:spcAft>
              <a:buNone/>
            </a:pPr>
            <a:r>
              <a:rPr b="1" lang="en-US" sz="1560" u="none" strike="noStrike">
                <a:solidFill>
                  <a:srgbClr val="FFFFFF"/>
                </a:solidFill>
                <a:latin typeface="Roboto"/>
                <a:ea typeface="Roboto"/>
                <a:cs typeface="Roboto"/>
                <a:sym typeface="Roboto"/>
              </a:rPr>
              <a:t>+603-7726 1999</a:t>
            </a:r>
            <a:endParaRPr/>
          </a:p>
        </p:txBody>
      </p:sp>
      <p:sp>
        <p:nvSpPr>
          <p:cNvPr id="633" name="Google Shape;633;p27"/>
          <p:cNvSpPr txBox="1"/>
          <p:nvPr/>
        </p:nvSpPr>
        <p:spPr>
          <a:xfrm>
            <a:off x="5628137" y="8371398"/>
            <a:ext cx="3334452" cy="274682"/>
          </a:xfrm>
          <a:prstGeom prst="rect">
            <a:avLst/>
          </a:prstGeom>
          <a:noFill/>
          <a:ln>
            <a:noFill/>
          </a:ln>
        </p:spPr>
        <p:txBody>
          <a:bodyPr anchorCtr="0" anchor="t" bIns="0" lIns="0" spcFirstLastPara="1" rIns="0" wrap="square" tIns="0">
            <a:spAutoFit/>
          </a:bodyPr>
          <a:lstStyle/>
          <a:p>
            <a:pPr indent="0" lvl="0" marL="0" marR="0" rtl="0" algn="l">
              <a:lnSpc>
                <a:spcPct val="140064"/>
              </a:lnSpc>
              <a:spcBef>
                <a:spcPts val="0"/>
              </a:spcBef>
              <a:spcAft>
                <a:spcPts val="0"/>
              </a:spcAft>
              <a:buNone/>
            </a:pPr>
            <a:r>
              <a:rPr b="1" lang="en-US" sz="1560" u="none" strike="noStrike">
                <a:solidFill>
                  <a:srgbClr val="FFFFFF"/>
                </a:solidFill>
                <a:latin typeface="Roboto"/>
                <a:ea typeface="Roboto"/>
                <a:cs typeface="Roboto"/>
                <a:sym typeface="Roboto"/>
              </a:rPr>
              <a:t>www.msqh.com.my</a:t>
            </a:r>
            <a:endParaRPr/>
          </a:p>
        </p:txBody>
      </p:sp>
      <p:sp>
        <p:nvSpPr>
          <p:cNvPr id="634" name="Google Shape;634;p27"/>
          <p:cNvSpPr/>
          <p:nvPr/>
        </p:nvSpPr>
        <p:spPr>
          <a:xfrm>
            <a:off x="975278" y="989667"/>
            <a:ext cx="3137701" cy="1408043"/>
          </a:xfrm>
          <a:custGeom>
            <a:rect b="b" l="l" r="r" t="t"/>
            <a:pathLst>
              <a:path extrusionOk="0" h="1408043" w="3137701">
                <a:moveTo>
                  <a:pt x="0" y="0"/>
                </a:moveTo>
                <a:lnTo>
                  <a:pt x="3137700" y="0"/>
                </a:lnTo>
                <a:lnTo>
                  <a:pt x="3137700" y="1408043"/>
                </a:lnTo>
                <a:lnTo>
                  <a:pt x="0" y="1408043"/>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840"/>
        </a:solidFill>
      </p:bgPr>
    </p:bg>
    <p:spTree>
      <p:nvGrpSpPr>
        <p:cNvPr id="638" name="Shape 638"/>
        <p:cNvGrpSpPr/>
        <p:nvPr/>
      </p:nvGrpSpPr>
      <p:grpSpPr>
        <a:xfrm>
          <a:off x="0" y="0"/>
          <a:ext cx="0" cy="0"/>
          <a:chOff x="0" y="0"/>
          <a:chExt cx="0" cy="0"/>
        </a:xfrm>
      </p:grpSpPr>
      <p:sp>
        <p:nvSpPr>
          <p:cNvPr id="639" name="Google Shape;639;p28"/>
          <p:cNvSpPr txBox="1"/>
          <p:nvPr/>
        </p:nvSpPr>
        <p:spPr>
          <a:xfrm>
            <a:off x="9144000" y="1319493"/>
            <a:ext cx="7657444" cy="8579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5025">
                <a:solidFill>
                  <a:srgbClr val="FFFFFF"/>
                </a:solidFill>
                <a:latin typeface="Montserrat"/>
                <a:ea typeface="Montserrat"/>
                <a:cs typeface="Montserrat"/>
                <a:sym typeface="Montserrat"/>
              </a:rPr>
              <a:t>COPYRIGHT</a:t>
            </a:r>
            <a:endParaRPr/>
          </a:p>
        </p:txBody>
      </p:sp>
      <p:grpSp>
        <p:nvGrpSpPr>
          <p:cNvPr id="640" name="Google Shape;640;p28"/>
          <p:cNvGrpSpPr/>
          <p:nvPr/>
        </p:nvGrpSpPr>
        <p:grpSpPr>
          <a:xfrm>
            <a:off x="6215705" y="4192177"/>
            <a:ext cx="2034481" cy="6094823"/>
            <a:chOff x="0" y="-47625"/>
            <a:chExt cx="535830" cy="1605221"/>
          </a:xfrm>
        </p:grpSpPr>
        <p:sp>
          <p:nvSpPr>
            <p:cNvPr id="641" name="Google Shape;641;p28"/>
            <p:cNvSpPr/>
            <p:nvPr/>
          </p:nvSpPr>
          <p:spPr>
            <a:xfrm>
              <a:off x="0" y="0"/>
              <a:ext cx="535830" cy="1557596"/>
            </a:xfrm>
            <a:custGeom>
              <a:rect b="b" l="l" r="r" t="t"/>
              <a:pathLst>
                <a:path extrusionOk="0" h="1557596" w="535830">
                  <a:moveTo>
                    <a:pt x="0" y="0"/>
                  </a:moveTo>
                  <a:lnTo>
                    <a:pt x="535830" y="0"/>
                  </a:lnTo>
                  <a:lnTo>
                    <a:pt x="535830" y="1557596"/>
                  </a:lnTo>
                  <a:lnTo>
                    <a:pt x="0" y="1557596"/>
                  </a:lnTo>
                  <a:close/>
                </a:path>
              </a:pathLst>
            </a:custGeom>
            <a:solidFill>
              <a:srgbClr val="3F88FF"/>
            </a:solidFill>
            <a:ln>
              <a:noFill/>
            </a:ln>
          </p:spPr>
        </p:sp>
        <p:sp>
          <p:nvSpPr>
            <p:cNvPr id="642" name="Google Shape;642;p28"/>
            <p:cNvSpPr txBox="1"/>
            <p:nvPr/>
          </p:nvSpPr>
          <p:spPr>
            <a:xfrm>
              <a:off x="0" y="-47625"/>
              <a:ext cx="535830" cy="1605221"/>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43" name="Google Shape;643;p28"/>
          <p:cNvSpPr/>
          <p:nvPr/>
        </p:nvSpPr>
        <p:spPr>
          <a:xfrm>
            <a:off x="0" y="2180053"/>
            <a:ext cx="7465839" cy="8106947"/>
          </a:xfrm>
          <a:custGeom>
            <a:rect b="b" l="l" r="r" t="t"/>
            <a:pathLst>
              <a:path extrusionOk="0" h="1075931" w="990845">
                <a:moveTo>
                  <a:pt x="0" y="0"/>
                </a:moveTo>
                <a:lnTo>
                  <a:pt x="990845" y="0"/>
                </a:lnTo>
                <a:lnTo>
                  <a:pt x="990845" y="1075931"/>
                </a:lnTo>
                <a:lnTo>
                  <a:pt x="0" y="1075931"/>
                </a:lnTo>
                <a:close/>
              </a:path>
            </a:pathLst>
          </a:custGeom>
          <a:blipFill rotWithShape="1">
            <a:blip r:embed="rId3">
              <a:alphaModFix/>
            </a:blip>
            <a:stretch>
              <a:fillRect b="0" l="-4294" r="-4294" t="0"/>
            </a:stretch>
          </a:blipFill>
          <a:ln>
            <a:noFill/>
          </a:ln>
        </p:spPr>
      </p:sp>
      <p:sp>
        <p:nvSpPr>
          <p:cNvPr id="644" name="Google Shape;644;p28"/>
          <p:cNvSpPr/>
          <p:nvPr/>
        </p:nvSpPr>
        <p:spPr>
          <a:xfrm>
            <a:off x="7204371" y="9584027"/>
            <a:ext cx="1842887" cy="770343"/>
          </a:xfrm>
          <a:custGeom>
            <a:rect b="b" l="l" r="r" t="t"/>
            <a:pathLst>
              <a:path extrusionOk="0" h="770343" w="1842887">
                <a:moveTo>
                  <a:pt x="0" y="0"/>
                </a:moveTo>
                <a:lnTo>
                  <a:pt x="1842887" y="0"/>
                </a:lnTo>
                <a:lnTo>
                  <a:pt x="1842887" y="770343"/>
                </a:lnTo>
                <a:lnTo>
                  <a:pt x="0" y="770343"/>
                </a:lnTo>
                <a:lnTo>
                  <a:pt x="0" y="0"/>
                </a:lnTo>
                <a:close/>
              </a:path>
            </a:pathLst>
          </a:custGeom>
          <a:noFill/>
          <a:ln>
            <a:noFill/>
          </a:ln>
        </p:spPr>
      </p:sp>
      <p:sp>
        <p:nvSpPr>
          <p:cNvPr id="645" name="Google Shape;645;p28"/>
          <p:cNvSpPr/>
          <p:nvPr/>
        </p:nvSpPr>
        <p:spPr>
          <a:xfrm>
            <a:off x="16283346" y="758943"/>
            <a:ext cx="1011676" cy="1011676"/>
          </a:xfrm>
          <a:custGeom>
            <a:rect b="b" l="l" r="r" t="t"/>
            <a:pathLst>
              <a:path extrusionOk="0" h="1011676" w="1011676">
                <a:moveTo>
                  <a:pt x="0" y="0"/>
                </a:moveTo>
                <a:lnTo>
                  <a:pt x="1011676" y="0"/>
                </a:lnTo>
                <a:lnTo>
                  <a:pt x="1011676" y="1011676"/>
                </a:lnTo>
                <a:lnTo>
                  <a:pt x="0" y="1011676"/>
                </a:lnTo>
                <a:lnTo>
                  <a:pt x="0" y="0"/>
                </a:lnTo>
                <a:close/>
              </a:path>
            </a:pathLst>
          </a:custGeom>
          <a:noFill/>
          <a:ln>
            <a:noFill/>
          </a:ln>
        </p:spPr>
      </p:sp>
      <p:sp>
        <p:nvSpPr>
          <p:cNvPr id="646" name="Google Shape;646;p28"/>
          <p:cNvSpPr txBox="1"/>
          <p:nvPr/>
        </p:nvSpPr>
        <p:spPr>
          <a:xfrm>
            <a:off x="9144000" y="3386024"/>
            <a:ext cx="8115300" cy="2157366"/>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lang="en-US" sz="2064">
                <a:solidFill>
                  <a:srgbClr val="FFFFFF"/>
                </a:solidFill>
                <a:latin typeface="Roboto"/>
                <a:ea typeface="Roboto"/>
                <a:cs typeface="Roboto"/>
                <a:sym typeface="Roboto"/>
              </a:rPr>
              <a:t>© Malaysian Society for Quality in Health (MSQH)</a:t>
            </a:r>
            <a:endParaRPr/>
          </a:p>
          <a:p>
            <a:pPr indent="0" lvl="0" marL="0" marR="0" rtl="0" algn="l">
              <a:lnSpc>
                <a:spcPct val="140019"/>
              </a:lnSpc>
              <a:spcBef>
                <a:spcPts val="0"/>
              </a:spcBef>
              <a:spcAft>
                <a:spcPts val="0"/>
              </a:spcAft>
              <a:buNone/>
            </a:pPr>
            <a:r>
              <a:rPr lang="en-US" sz="2064">
                <a:solidFill>
                  <a:srgbClr val="FFFFFF"/>
                </a:solidFill>
                <a:latin typeface="Roboto"/>
                <a:ea typeface="Roboto"/>
                <a:cs typeface="Roboto"/>
                <a:sym typeface="Roboto"/>
              </a:rPr>
              <a:t>All rights reserved.</a:t>
            </a:r>
            <a:endParaRPr/>
          </a:p>
          <a:p>
            <a:pPr indent="0" lvl="0" marL="0" marR="0" rtl="0" algn="l">
              <a:lnSpc>
                <a:spcPct val="140019"/>
              </a:lnSpc>
              <a:spcBef>
                <a:spcPts val="0"/>
              </a:spcBef>
              <a:spcAft>
                <a:spcPts val="0"/>
              </a:spcAft>
              <a:buNone/>
            </a:pPr>
            <a:r>
              <a:rPr lang="en-US" sz="2064">
                <a:solidFill>
                  <a:srgbClr val="FFFFFF"/>
                </a:solidFill>
                <a:latin typeface="Roboto"/>
                <a:ea typeface="Roboto"/>
                <a:cs typeface="Roboto"/>
                <a:sym typeface="Roboto"/>
              </a:rPr>
              <a:t>No part of this presentation, including text, graphics, images, and other material, may be reproduced, distributed, transmitted, displayed, published, or broadcast in any form or by any means without the prior written permission of the Malaysian Society for Quality in Health.</a:t>
            </a:r>
            <a:endParaRPr/>
          </a:p>
        </p:txBody>
      </p:sp>
      <p:sp>
        <p:nvSpPr>
          <p:cNvPr id="647" name="Google Shape;647;p28"/>
          <p:cNvSpPr txBox="1"/>
          <p:nvPr/>
        </p:nvSpPr>
        <p:spPr>
          <a:xfrm>
            <a:off x="9144000" y="6352978"/>
            <a:ext cx="8115300" cy="2157366"/>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lang="en-US" sz="2064">
                <a:solidFill>
                  <a:srgbClr val="FFFFFF"/>
                </a:solidFill>
                <a:latin typeface="Roboto"/>
                <a:ea typeface="Roboto"/>
                <a:cs typeface="Roboto"/>
                <a:sym typeface="Roboto"/>
              </a:rPr>
              <a:t>Unauthorized reproduction or distribution of this material, or any portion thereof, may result in civil and criminal penalties and will be prosecuted to the maximum extent possible under the law.</a:t>
            </a:r>
            <a:endParaRPr/>
          </a:p>
          <a:p>
            <a:pPr indent="0" lvl="0" marL="0" marR="0" rtl="0" algn="l">
              <a:lnSpc>
                <a:spcPct val="140019"/>
              </a:lnSpc>
              <a:spcBef>
                <a:spcPts val="0"/>
              </a:spcBef>
              <a:spcAft>
                <a:spcPts val="0"/>
              </a:spcAft>
              <a:buNone/>
            </a:pPr>
            <a:r>
              <a:rPr lang="en-US" sz="2064">
                <a:solidFill>
                  <a:srgbClr val="FFFFFF"/>
                </a:solidFill>
                <a:latin typeface="Roboto"/>
                <a:ea typeface="Roboto"/>
                <a:cs typeface="Roboto"/>
                <a:sym typeface="Roboto"/>
              </a:rPr>
              <a:t>For permissions and enquiries, please contact:</a:t>
            </a:r>
            <a:endParaRPr/>
          </a:p>
          <a:p>
            <a:pPr indent="0" lvl="0" marL="0" marR="0" rtl="0" algn="l">
              <a:lnSpc>
                <a:spcPct val="140019"/>
              </a:lnSpc>
              <a:spcBef>
                <a:spcPts val="0"/>
              </a:spcBef>
              <a:spcAft>
                <a:spcPts val="0"/>
              </a:spcAft>
              <a:buNone/>
            </a:pPr>
            <a:r>
              <a:rPr lang="en-US" sz="2064">
                <a:solidFill>
                  <a:srgbClr val="FFFFFF"/>
                </a:solidFill>
                <a:latin typeface="Roboto"/>
                <a:ea typeface="Roboto"/>
                <a:cs typeface="Roboto"/>
                <a:sym typeface="Roboto"/>
              </a:rPr>
              <a:t>Malaysian Society for Quality in Health (MSQH)</a:t>
            </a:r>
            <a:endParaRPr/>
          </a:p>
          <a:p>
            <a:pPr indent="0" lvl="0" marL="0" marR="0" rtl="0" algn="l">
              <a:lnSpc>
                <a:spcPct val="140019"/>
              </a:lnSpc>
              <a:spcBef>
                <a:spcPts val="0"/>
              </a:spcBef>
              <a:spcAft>
                <a:spcPts val="0"/>
              </a:spcAft>
              <a:buNone/>
            </a:pPr>
            <a:r>
              <a:rPr lang="en-US" sz="2064">
                <a:solidFill>
                  <a:srgbClr val="FFFFFF"/>
                </a:solidFill>
                <a:latin typeface="Roboto"/>
                <a:ea typeface="Roboto"/>
                <a:cs typeface="Roboto"/>
                <a:sym typeface="Roboto"/>
              </a:rPr>
              <a:t>www.msqh.com.my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840"/>
        </a:solidFill>
      </p:bgPr>
    </p:bg>
    <p:spTree>
      <p:nvGrpSpPr>
        <p:cNvPr id="130" name="Shape 130"/>
        <p:cNvGrpSpPr/>
        <p:nvPr/>
      </p:nvGrpSpPr>
      <p:grpSpPr>
        <a:xfrm>
          <a:off x="0" y="0"/>
          <a:ext cx="0" cy="0"/>
          <a:chOff x="0" y="0"/>
          <a:chExt cx="0" cy="0"/>
        </a:xfrm>
      </p:grpSpPr>
      <p:grpSp>
        <p:nvGrpSpPr>
          <p:cNvPr id="131" name="Google Shape;131;p3"/>
          <p:cNvGrpSpPr/>
          <p:nvPr/>
        </p:nvGrpSpPr>
        <p:grpSpPr>
          <a:xfrm>
            <a:off x="7843471" y="-2413595"/>
            <a:ext cx="4114800" cy="4646364"/>
            <a:chOff x="0" y="-47625"/>
            <a:chExt cx="1083733" cy="1223734"/>
          </a:xfrm>
        </p:grpSpPr>
        <p:sp>
          <p:nvSpPr>
            <p:cNvPr id="132" name="Google Shape;132;p3"/>
            <p:cNvSpPr/>
            <p:nvPr/>
          </p:nvSpPr>
          <p:spPr>
            <a:xfrm>
              <a:off x="0" y="0"/>
              <a:ext cx="1083733" cy="1176109"/>
            </a:xfrm>
            <a:custGeom>
              <a:rect b="b" l="l" r="r" t="t"/>
              <a:pathLst>
                <a:path extrusionOk="0" h="1176109" w="1083733">
                  <a:moveTo>
                    <a:pt x="0" y="0"/>
                  </a:moveTo>
                  <a:lnTo>
                    <a:pt x="1083733" y="0"/>
                  </a:lnTo>
                  <a:lnTo>
                    <a:pt x="1083733" y="1176109"/>
                  </a:lnTo>
                  <a:lnTo>
                    <a:pt x="0" y="1176109"/>
                  </a:lnTo>
                  <a:close/>
                </a:path>
              </a:pathLst>
            </a:custGeom>
            <a:solidFill>
              <a:srgbClr val="3F88FF"/>
            </a:solidFill>
            <a:ln>
              <a:noFill/>
            </a:ln>
          </p:spPr>
        </p:sp>
        <p:sp>
          <p:nvSpPr>
            <p:cNvPr id="133" name="Google Shape;133;p3"/>
            <p:cNvSpPr txBox="1"/>
            <p:nvPr/>
          </p:nvSpPr>
          <p:spPr>
            <a:xfrm>
              <a:off x="0" y="-47625"/>
              <a:ext cx="1083733" cy="1223734"/>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4" name="Google Shape;134;p3"/>
          <p:cNvSpPr/>
          <p:nvPr/>
        </p:nvSpPr>
        <p:spPr>
          <a:xfrm>
            <a:off x="8881965" y="0"/>
            <a:ext cx="9406035" cy="4166631"/>
          </a:xfrm>
          <a:custGeom>
            <a:rect b="b" l="l" r="r" t="t"/>
            <a:pathLst>
              <a:path extrusionOk="0" h="552984" w="1248343">
                <a:moveTo>
                  <a:pt x="0" y="0"/>
                </a:moveTo>
                <a:lnTo>
                  <a:pt x="1248343" y="0"/>
                </a:lnTo>
                <a:lnTo>
                  <a:pt x="1248343" y="552984"/>
                </a:lnTo>
                <a:lnTo>
                  <a:pt x="0" y="552984"/>
                </a:lnTo>
                <a:close/>
              </a:path>
            </a:pathLst>
          </a:custGeom>
          <a:blipFill rotWithShape="1">
            <a:blip r:embed="rId3">
              <a:alphaModFix/>
            </a:blip>
            <a:stretch>
              <a:fillRect b="-14337" l="0" r="0" t="-14337"/>
            </a:stretch>
          </a:blipFill>
          <a:ln>
            <a:noFill/>
          </a:ln>
        </p:spPr>
      </p:sp>
      <p:grpSp>
        <p:nvGrpSpPr>
          <p:cNvPr id="135" name="Google Shape;135;p3"/>
          <p:cNvGrpSpPr/>
          <p:nvPr/>
        </p:nvGrpSpPr>
        <p:grpSpPr>
          <a:xfrm>
            <a:off x="0" y="9581252"/>
            <a:ext cx="18288000" cy="705748"/>
            <a:chOff x="0" y="-47625"/>
            <a:chExt cx="4816593" cy="185876"/>
          </a:xfrm>
        </p:grpSpPr>
        <p:sp>
          <p:nvSpPr>
            <p:cNvPr id="136" name="Google Shape;136;p3"/>
            <p:cNvSpPr/>
            <p:nvPr/>
          </p:nvSpPr>
          <p:spPr>
            <a:xfrm>
              <a:off x="0" y="0"/>
              <a:ext cx="4816592" cy="138251"/>
            </a:xfrm>
            <a:custGeom>
              <a:rect b="b" l="l" r="r" t="t"/>
              <a:pathLst>
                <a:path extrusionOk="0" h="138251" w="4816592">
                  <a:moveTo>
                    <a:pt x="0" y="0"/>
                  </a:moveTo>
                  <a:lnTo>
                    <a:pt x="4816592" y="0"/>
                  </a:lnTo>
                  <a:lnTo>
                    <a:pt x="4816592" y="138251"/>
                  </a:lnTo>
                  <a:lnTo>
                    <a:pt x="0" y="138251"/>
                  </a:lnTo>
                  <a:close/>
                </a:path>
              </a:pathLst>
            </a:custGeom>
            <a:solidFill>
              <a:srgbClr val="3F88FF"/>
            </a:solidFill>
            <a:ln>
              <a:noFill/>
            </a:ln>
          </p:spPr>
        </p:sp>
        <p:sp>
          <p:nvSpPr>
            <p:cNvPr id="137" name="Google Shape;137;p3"/>
            <p:cNvSpPr txBox="1"/>
            <p:nvPr/>
          </p:nvSpPr>
          <p:spPr>
            <a:xfrm>
              <a:off x="0" y="-47625"/>
              <a:ext cx="4816593" cy="185876"/>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8" name="Google Shape;138;p3"/>
          <p:cNvSpPr/>
          <p:nvPr/>
        </p:nvSpPr>
        <p:spPr>
          <a:xfrm>
            <a:off x="6694295" y="757813"/>
            <a:ext cx="1842887" cy="770343"/>
          </a:xfrm>
          <a:custGeom>
            <a:rect b="b" l="l" r="r" t="t"/>
            <a:pathLst>
              <a:path extrusionOk="0" h="770343" w="1842887">
                <a:moveTo>
                  <a:pt x="0" y="0"/>
                </a:moveTo>
                <a:lnTo>
                  <a:pt x="1842888" y="0"/>
                </a:lnTo>
                <a:lnTo>
                  <a:pt x="1842888" y="770343"/>
                </a:lnTo>
                <a:lnTo>
                  <a:pt x="0" y="770343"/>
                </a:lnTo>
                <a:lnTo>
                  <a:pt x="0" y="0"/>
                </a:lnTo>
                <a:close/>
              </a:path>
            </a:pathLst>
          </a:custGeom>
          <a:noFill/>
          <a:ln>
            <a:noFill/>
          </a:ln>
        </p:spPr>
      </p:sp>
      <p:sp>
        <p:nvSpPr>
          <p:cNvPr id="139" name="Google Shape;139;p3"/>
          <p:cNvSpPr/>
          <p:nvPr/>
        </p:nvSpPr>
        <p:spPr>
          <a:xfrm>
            <a:off x="16911284" y="4490322"/>
            <a:ext cx="1011676" cy="1011676"/>
          </a:xfrm>
          <a:custGeom>
            <a:rect b="b" l="l" r="r" t="t"/>
            <a:pathLst>
              <a:path extrusionOk="0" h="1011676" w="1011676">
                <a:moveTo>
                  <a:pt x="0" y="0"/>
                </a:moveTo>
                <a:lnTo>
                  <a:pt x="1011677" y="0"/>
                </a:lnTo>
                <a:lnTo>
                  <a:pt x="1011677" y="1011677"/>
                </a:lnTo>
                <a:lnTo>
                  <a:pt x="0" y="1011677"/>
                </a:lnTo>
                <a:lnTo>
                  <a:pt x="0" y="0"/>
                </a:lnTo>
                <a:close/>
              </a:path>
            </a:pathLst>
          </a:custGeom>
          <a:noFill/>
          <a:ln>
            <a:noFill/>
          </a:ln>
        </p:spPr>
      </p:sp>
      <p:sp>
        <p:nvSpPr>
          <p:cNvPr id="140" name="Google Shape;140;p3"/>
          <p:cNvSpPr txBox="1"/>
          <p:nvPr/>
        </p:nvSpPr>
        <p:spPr>
          <a:xfrm>
            <a:off x="1028700" y="1351061"/>
            <a:ext cx="6706589" cy="669925"/>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1" lang="en-US" sz="3999">
                <a:solidFill>
                  <a:srgbClr val="FFFFFF"/>
                </a:solidFill>
                <a:latin typeface="Montserrat"/>
                <a:ea typeface="Montserrat"/>
                <a:cs typeface="Montserrat"/>
                <a:sym typeface="Montserrat"/>
              </a:rPr>
              <a:t>HEALTHCARE</a:t>
            </a:r>
            <a:endParaRPr/>
          </a:p>
        </p:txBody>
      </p:sp>
      <p:sp>
        <p:nvSpPr>
          <p:cNvPr id="141" name="Google Shape;141;p3"/>
          <p:cNvSpPr txBox="1"/>
          <p:nvPr/>
        </p:nvSpPr>
        <p:spPr>
          <a:xfrm>
            <a:off x="1028700" y="2166094"/>
            <a:ext cx="6706589" cy="669925"/>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1" lang="en-US" sz="3999">
                <a:solidFill>
                  <a:srgbClr val="FFFFFF"/>
                </a:solidFill>
                <a:latin typeface="Montserrat"/>
                <a:ea typeface="Montserrat"/>
                <a:cs typeface="Montserrat"/>
                <a:sym typeface="Montserrat"/>
              </a:rPr>
              <a:t>FACILITIES</a:t>
            </a:r>
            <a:endParaRPr/>
          </a:p>
        </p:txBody>
      </p:sp>
      <p:sp>
        <p:nvSpPr>
          <p:cNvPr id="142" name="Google Shape;142;p3"/>
          <p:cNvSpPr txBox="1"/>
          <p:nvPr/>
        </p:nvSpPr>
        <p:spPr>
          <a:xfrm>
            <a:off x="1733550" y="4609824"/>
            <a:ext cx="3127776" cy="173672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lang="en-US" sz="2499">
                <a:solidFill>
                  <a:srgbClr val="3F88FF"/>
                </a:solidFill>
                <a:latin typeface="Roboto"/>
                <a:ea typeface="Roboto"/>
                <a:cs typeface="Roboto"/>
                <a:sym typeface="Roboto"/>
              </a:rPr>
              <a:t>Hospitals</a:t>
            </a:r>
            <a:endParaRPr/>
          </a:p>
          <a:p>
            <a:pPr indent="0" lvl="0" marL="0" marR="0" rtl="0" algn="l">
              <a:lnSpc>
                <a:spcPct val="140016"/>
              </a:lnSpc>
              <a:spcBef>
                <a:spcPts val="0"/>
              </a:spcBef>
              <a:spcAft>
                <a:spcPts val="0"/>
              </a:spcAft>
              <a:buNone/>
            </a:pPr>
            <a:r>
              <a:rPr b="1" lang="en-US" sz="2499">
                <a:solidFill>
                  <a:srgbClr val="3F88FF"/>
                </a:solidFill>
                <a:latin typeface="Roboto"/>
                <a:ea typeface="Roboto"/>
                <a:cs typeface="Roboto"/>
                <a:sym typeface="Roboto"/>
              </a:rPr>
              <a:t>Medical Clinics</a:t>
            </a:r>
            <a:endParaRPr/>
          </a:p>
          <a:p>
            <a:pPr indent="0" lvl="0" marL="0" marR="0" rtl="0" algn="l">
              <a:lnSpc>
                <a:spcPct val="140016"/>
              </a:lnSpc>
              <a:spcBef>
                <a:spcPts val="0"/>
              </a:spcBef>
              <a:spcAft>
                <a:spcPts val="0"/>
              </a:spcAft>
              <a:buNone/>
            </a:pPr>
            <a:r>
              <a:rPr b="1" lang="en-US" sz="2499">
                <a:solidFill>
                  <a:srgbClr val="3F88FF"/>
                </a:solidFill>
                <a:latin typeface="Roboto"/>
                <a:ea typeface="Roboto"/>
                <a:cs typeface="Roboto"/>
                <a:sym typeface="Roboto"/>
              </a:rPr>
              <a:t>Dialysis Centers</a:t>
            </a:r>
            <a:endParaRPr/>
          </a:p>
          <a:p>
            <a:pPr indent="0" lvl="0" marL="0" marR="0" rtl="0" algn="l">
              <a:lnSpc>
                <a:spcPct val="140016"/>
              </a:lnSpc>
              <a:spcBef>
                <a:spcPts val="0"/>
              </a:spcBef>
              <a:spcAft>
                <a:spcPts val="0"/>
              </a:spcAft>
              <a:buNone/>
            </a:pPr>
            <a:r>
              <a:rPr b="1" lang="en-US" sz="2499">
                <a:solidFill>
                  <a:srgbClr val="3F88FF"/>
                </a:solidFill>
                <a:latin typeface="Roboto"/>
                <a:ea typeface="Roboto"/>
                <a:cs typeface="Roboto"/>
                <a:sym typeface="Roboto"/>
              </a:rPr>
              <a:t>Dental Clinics</a:t>
            </a:r>
            <a:endParaRPr/>
          </a:p>
        </p:txBody>
      </p:sp>
      <p:sp>
        <p:nvSpPr>
          <p:cNvPr id="143" name="Google Shape;143;p3"/>
          <p:cNvSpPr txBox="1"/>
          <p:nvPr/>
        </p:nvSpPr>
        <p:spPr>
          <a:xfrm>
            <a:off x="1028700" y="5161498"/>
            <a:ext cx="922040" cy="590132"/>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b="1" lang="en-US" sz="3391">
                <a:solidFill>
                  <a:srgbClr val="3F88FF"/>
                </a:solidFill>
                <a:latin typeface="Roboto"/>
                <a:ea typeface="Roboto"/>
                <a:cs typeface="Roboto"/>
                <a:sym typeface="Roboto"/>
              </a:rPr>
              <a:t>01</a:t>
            </a:r>
            <a:endParaRPr/>
          </a:p>
        </p:txBody>
      </p:sp>
      <p:sp>
        <p:nvSpPr>
          <p:cNvPr id="144" name="Google Shape;144;p3"/>
          <p:cNvSpPr txBox="1"/>
          <p:nvPr/>
        </p:nvSpPr>
        <p:spPr>
          <a:xfrm>
            <a:off x="6775851" y="5161498"/>
            <a:ext cx="922040" cy="590132"/>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b="1" lang="en-US" sz="3391">
                <a:solidFill>
                  <a:srgbClr val="3F88FF"/>
                </a:solidFill>
                <a:latin typeface="Roboto"/>
                <a:ea typeface="Roboto"/>
                <a:cs typeface="Roboto"/>
                <a:sym typeface="Roboto"/>
              </a:rPr>
              <a:t>02</a:t>
            </a:r>
            <a:endParaRPr/>
          </a:p>
        </p:txBody>
      </p:sp>
      <p:sp>
        <p:nvSpPr>
          <p:cNvPr id="145" name="Google Shape;145;p3"/>
          <p:cNvSpPr txBox="1"/>
          <p:nvPr/>
        </p:nvSpPr>
        <p:spPr>
          <a:xfrm>
            <a:off x="7487029" y="4262747"/>
            <a:ext cx="3125020" cy="21748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lang="en-US" sz="2499">
                <a:solidFill>
                  <a:srgbClr val="3F88FF"/>
                </a:solidFill>
                <a:latin typeface="Roboto"/>
                <a:ea typeface="Roboto"/>
                <a:cs typeface="Roboto"/>
                <a:sym typeface="Roboto"/>
              </a:rPr>
              <a:t>Ambulatory Care Centres</a:t>
            </a:r>
            <a:endParaRPr b="1" sz="2499">
              <a:solidFill>
                <a:srgbClr val="3F88FF"/>
              </a:solidFill>
              <a:latin typeface="Roboto"/>
              <a:ea typeface="Roboto"/>
              <a:cs typeface="Roboto"/>
              <a:sym typeface="Roboto"/>
            </a:endParaRPr>
          </a:p>
          <a:p>
            <a:pPr indent="0" lvl="0" marL="0" marR="0" rtl="0" algn="l">
              <a:lnSpc>
                <a:spcPct val="140016"/>
              </a:lnSpc>
              <a:spcBef>
                <a:spcPts val="0"/>
              </a:spcBef>
              <a:spcAft>
                <a:spcPts val="0"/>
              </a:spcAft>
              <a:buNone/>
            </a:pPr>
            <a:r>
              <a:rPr b="1" lang="en-US" sz="2499">
                <a:solidFill>
                  <a:srgbClr val="3F88FF"/>
                </a:solidFill>
                <a:latin typeface="Roboto"/>
                <a:ea typeface="Roboto"/>
                <a:cs typeface="Roboto"/>
                <a:sym typeface="Roboto"/>
              </a:rPr>
              <a:t>Blood Banks</a:t>
            </a:r>
            <a:endParaRPr/>
          </a:p>
          <a:p>
            <a:pPr indent="0" lvl="0" marL="0" marR="0" rtl="0" algn="l">
              <a:lnSpc>
                <a:spcPct val="140016"/>
              </a:lnSpc>
              <a:spcBef>
                <a:spcPts val="0"/>
              </a:spcBef>
              <a:spcAft>
                <a:spcPts val="0"/>
              </a:spcAft>
              <a:buNone/>
            </a:pPr>
            <a:r>
              <a:rPr b="1" lang="en-US" sz="2499">
                <a:solidFill>
                  <a:srgbClr val="3F88FF"/>
                </a:solidFill>
                <a:latin typeface="Roboto"/>
                <a:ea typeface="Roboto"/>
                <a:cs typeface="Roboto"/>
                <a:sym typeface="Roboto"/>
              </a:rPr>
              <a:t>Nursing Homes</a:t>
            </a:r>
            <a:endParaRPr/>
          </a:p>
          <a:p>
            <a:pPr indent="0" lvl="0" marL="0" marR="0" rtl="0" algn="l">
              <a:lnSpc>
                <a:spcPct val="140016"/>
              </a:lnSpc>
              <a:spcBef>
                <a:spcPts val="0"/>
              </a:spcBef>
              <a:spcAft>
                <a:spcPts val="0"/>
              </a:spcAft>
              <a:buNone/>
            </a:pPr>
            <a:r>
              <a:rPr b="1" lang="en-US" sz="2499">
                <a:solidFill>
                  <a:srgbClr val="3F88FF"/>
                </a:solidFill>
                <a:latin typeface="Roboto"/>
                <a:ea typeface="Roboto"/>
                <a:cs typeface="Roboto"/>
                <a:sym typeface="Roboto"/>
              </a:rPr>
              <a:t>Birthing Centers</a:t>
            </a:r>
            <a:endParaRPr/>
          </a:p>
        </p:txBody>
      </p:sp>
      <p:sp>
        <p:nvSpPr>
          <p:cNvPr id="146" name="Google Shape;146;p3"/>
          <p:cNvSpPr txBox="1"/>
          <p:nvPr/>
        </p:nvSpPr>
        <p:spPr>
          <a:xfrm>
            <a:off x="1028700" y="6641824"/>
            <a:ext cx="4736298" cy="1553755"/>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lang="en-US" sz="2203">
                <a:solidFill>
                  <a:srgbClr val="FFFFFF"/>
                </a:solidFill>
                <a:latin typeface="Roboto"/>
                <a:ea typeface="Roboto"/>
                <a:cs typeface="Roboto"/>
                <a:sym typeface="Roboto"/>
              </a:rPr>
              <a:t>Types of licensed healthcare facilities providing a full spectrum of inpatient, outpatient, and specialized medical services to the community.</a:t>
            </a:r>
            <a:endParaRPr/>
          </a:p>
        </p:txBody>
      </p:sp>
      <p:sp>
        <p:nvSpPr>
          <p:cNvPr id="147" name="Google Shape;147;p3"/>
          <p:cNvSpPr txBox="1"/>
          <p:nvPr/>
        </p:nvSpPr>
        <p:spPr>
          <a:xfrm>
            <a:off x="6775851" y="6641824"/>
            <a:ext cx="4736298" cy="1553755"/>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lang="en-US" sz="2203">
                <a:solidFill>
                  <a:srgbClr val="FFFFFF"/>
                </a:solidFill>
                <a:latin typeface="Roboto"/>
                <a:ea typeface="Roboto"/>
                <a:cs typeface="Roboto"/>
                <a:sym typeface="Roboto"/>
              </a:rPr>
              <a:t>Facilities offering targeted clinical and therapeutic services, supporting both acute and chronic care needs across diverse patient populations.</a:t>
            </a:r>
            <a:endParaRPr/>
          </a:p>
        </p:txBody>
      </p:sp>
      <p:sp>
        <p:nvSpPr>
          <p:cNvPr id="148" name="Google Shape;148;p3"/>
          <p:cNvSpPr txBox="1"/>
          <p:nvPr/>
        </p:nvSpPr>
        <p:spPr>
          <a:xfrm>
            <a:off x="13331424" y="4262747"/>
            <a:ext cx="4085699" cy="21748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lang="en-US" sz="2499">
                <a:solidFill>
                  <a:srgbClr val="3F88FF"/>
                </a:solidFill>
                <a:latin typeface="Roboto"/>
                <a:ea typeface="Roboto"/>
                <a:cs typeface="Roboto"/>
                <a:sym typeface="Roboto"/>
              </a:rPr>
              <a:t>Imaging &amp; Radiology Centers</a:t>
            </a:r>
            <a:endParaRPr/>
          </a:p>
          <a:p>
            <a:pPr indent="0" lvl="0" marL="0" marR="0" rtl="0" algn="l">
              <a:lnSpc>
                <a:spcPct val="140016"/>
              </a:lnSpc>
              <a:spcBef>
                <a:spcPts val="0"/>
              </a:spcBef>
              <a:spcAft>
                <a:spcPts val="0"/>
              </a:spcAft>
              <a:buNone/>
            </a:pPr>
            <a:r>
              <a:rPr b="1" lang="en-US" sz="2499">
                <a:solidFill>
                  <a:srgbClr val="3F88FF"/>
                </a:solidFill>
                <a:latin typeface="Roboto"/>
                <a:ea typeface="Roboto"/>
                <a:cs typeface="Roboto"/>
                <a:sym typeface="Roboto"/>
              </a:rPr>
              <a:t>Day Care Centers</a:t>
            </a:r>
            <a:endParaRPr/>
          </a:p>
          <a:p>
            <a:pPr indent="0" lvl="0" marL="0" marR="0" rtl="0" algn="l">
              <a:lnSpc>
                <a:spcPct val="140016"/>
              </a:lnSpc>
              <a:spcBef>
                <a:spcPts val="0"/>
              </a:spcBef>
              <a:spcAft>
                <a:spcPts val="0"/>
              </a:spcAft>
              <a:buNone/>
            </a:pPr>
            <a:r>
              <a:rPr b="1" lang="en-US" sz="2499">
                <a:solidFill>
                  <a:srgbClr val="3F88FF"/>
                </a:solidFill>
                <a:latin typeface="Roboto"/>
                <a:ea typeface="Roboto"/>
                <a:cs typeface="Roboto"/>
                <a:sym typeface="Roboto"/>
              </a:rPr>
              <a:t>Diabetic Education Centres</a:t>
            </a:r>
            <a:endParaRPr b="1" sz="2499">
              <a:solidFill>
                <a:srgbClr val="3F88FF"/>
              </a:solidFill>
              <a:latin typeface="Roboto"/>
              <a:ea typeface="Roboto"/>
              <a:cs typeface="Roboto"/>
              <a:sym typeface="Roboto"/>
            </a:endParaRPr>
          </a:p>
          <a:p>
            <a:pPr indent="0" lvl="0" marL="0" marR="0" rtl="0" algn="l">
              <a:lnSpc>
                <a:spcPct val="140016"/>
              </a:lnSpc>
              <a:spcBef>
                <a:spcPts val="0"/>
              </a:spcBef>
              <a:spcAft>
                <a:spcPts val="0"/>
              </a:spcAft>
              <a:buNone/>
            </a:pPr>
            <a:r>
              <a:rPr b="1" lang="en-US" sz="2499">
                <a:solidFill>
                  <a:srgbClr val="3F88FF"/>
                </a:solidFill>
                <a:latin typeface="Roboto"/>
                <a:ea typeface="Roboto"/>
                <a:cs typeface="Roboto"/>
                <a:sym typeface="Roboto"/>
              </a:rPr>
              <a:t>Hospice</a:t>
            </a:r>
            <a:endParaRPr/>
          </a:p>
        </p:txBody>
      </p:sp>
      <p:sp>
        <p:nvSpPr>
          <p:cNvPr id="149" name="Google Shape;149;p3"/>
          <p:cNvSpPr txBox="1"/>
          <p:nvPr/>
        </p:nvSpPr>
        <p:spPr>
          <a:xfrm>
            <a:off x="12523002" y="6636086"/>
            <a:ext cx="4736298" cy="194428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lang="en-US" sz="2203">
                <a:solidFill>
                  <a:srgbClr val="FFFFFF"/>
                </a:solidFill>
                <a:latin typeface="Roboto"/>
                <a:ea typeface="Roboto"/>
                <a:cs typeface="Roboto"/>
                <a:sym typeface="Roboto"/>
              </a:rPr>
              <a:t>Specialized centers providing diagnostic, palliative, rehabilitative, and education-based services to enhance patient outcomes and continuity of care.</a:t>
            </a:r>
            <a:endParaRPr/>
          </a:p>
        </p:txBody>
      </p:sp>
      <p:sp>
        <p:nvSpPr>
          <p:cNvPr id="150" name="Google Shape;150;p3"/>
          <p:cNvSpPr txBox="1"/>
          <p:nvPr/>
        </p:nvSpPr>
        <p:spPr>
          <a:xfrm>
            <a:off x="12523002" y="5161498"/>
            <a:ext cx="922040" cy="590132"/>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b="1" lang="en-US" sz="3391">
                <a:solidFill>
                  <a:srgbClr val="3F88FF"/>
                </a:solidFill>
                <a:latin typeface="Roboto"/>
                <a:ea typeface="Roboto"/>
                <a:cs typeface="Roboto"/>
                <a:sym typeface="Roboto"/>
              </a:rPr>
              <a:t>03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840"/>
        </a:solidFill>
      </p:bgPr>
    </p:bg>
    <p:spTree>
      <p:nvGrpSpPr>
        <p:cNvPr id="154" name="Shape 154"/>
        <p:cNvGrpSpPr/>
        <p:nvPr/>
      </p:nvGrpSpPr>
      <p:grpSpPr>
        <a:xfrm>
          <a:off x="0" y="0"/>
          <a:ext cx="0" cy="0"/>
          <a:chOff x="0" y="0"/>
          <a:chExt cx="0" cy="0"/>
        </a:xfrm>
      </p:grpSpPr>
      <p:sp>
        <p:nvSpPr>
          <p:cNvPr id="155" name="Google Shape;155;p4"/>
          <p:cNvSpPr/>
          <p:nvPr/>
        </p:nvSpPr>
        <p:spPr>
          <a:xfrm>
            <a:off x="9702642" y="2108615"/>
            <a:ext cx="7952773" cy="4819083"/>
          </a:xfrm>
          <a:custGeom>
            <a:rect b="b" l="l" r="r" t="t"/>
            <a:pathLst>
              <a:path extrusionOk="0" h="639575" w="1055470">
                <a:moveTo>
                  <a:pt x="0" y="0"/>
                </a:moveTo>
                <a:lnTo>
                  <a:pt x="1055470" y="0"/>
                </a:lnTo>
                <a:lnTo>
                  <a:pt x="1055470" y="639575"/>
                </a:lnTo>
                <a:lnTo>
                  <a:pt x="0" y="639575"/>
                </a:lnTo>
                <a:close/>
              </a:path>
            </a:pathLst>
          </a:custGeom>
          <a:blipFill rotWithShape="1">
            <a:blip r:embed="rId3">
              <a:alphaModFix/>
            </a:blip>
            <a:stretch>
              <a:fillRect b="0" l="-3154" r="-3154" t="0"/>
            </a:stretch>
          </a:blipFill>
          <a:ln>
            <a:noFill/>
          </a:ln>
        </p:spPr>
      </p:sp>
      <p:grpSp>
        <p:nvGrpSpPr>
          <p:cNvPr id="156" name="Google Shape;156;p4"/>
          <p:cNvGrpSpPr/>
          <p:nvPr/>
        </p:nvGrpSpPr>
        <p:grpSpPr>
          <a:xfrm>
            <a:off x="1028700" y="3409890"/>
            <a:ext cx="8047741" cy="6094823"/>
            <a:chOff x="0" y="-47625"/>
            <a:chExt cx="2119570" cy="1605221"/>
          </a:xfrm>
        </p:grpSpPr>
        <p:sp>
          <p:nvSpPr>
            <p:cNvPr id="157" name="Google Shape;157;p4"/>
            <p:cNvSpPr/>
            <p:nvPr/>
          </p:nvSpPr>
          <p:spPr>
            <a:xfrm>
              <a:off x="0" y="0"/>
              <a:ext cx="2119570" cy="1557596"/>
            </a:xfrm>
            <a:custGeom>
              <a:rect b="b" l="l" r="r" t="t"/>
              <a:pathLst>
                <a:path extrusionOk="0" h="1557596" w="2119570">
                  <a:moveTo>
                    <a:pt x="0" y="0"/>
                  </a:moveTo>
                  <a:lnTo>
                    <a:pt x="2119570" y="0"/>
                  </a:lnTo>
                  <a:lnTo>
                    <a:pt x="2119570" y="1557596"/>
                  </a:lnTo>
                  <a:lnTo>
                    <a:pt x="0" y="1557596"/>
                  </a:lnTo>
                  <a:close/>
                </a:path>
              </a:pathLst>
            </a:custGeom>
            <a:solidFill>
              <a:srgbClr val="3F88FF"/>
            </a:solidFill>
            <a:ln>
              <a:noFill/>
            </a:ln>
          </p:spPr>
        </p:sp>
        <p:sp>
          <p:nvSpPr>
            <p:cNvPr id="158" name="Google Shape;158;p4"/>
            <p:cNvSpPr txBox="1"/>
            <p:nvPr/>
          </p:nvSpPr>
          <p:spPr>
            <a:xfrm>
              <a:off x="0" y="-47625"/>
              <a:ext cx="2119570" cy="1605221"/>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59" name="Google Shape;159;p4"/>
          <p:cNvSpPr/>
          <p:nvPr/>
        </p:nvSpPr>
        <p:spPr>
          <a:xfrm>
            <a:off x="7368672" y="757813"/>
            <a:ext cx="1842887" cy="770343"/>
          </a:xfrm>
          <a:custGeom>
            <a:rect b="b" l="l" r="r" t="t"/>
            <a:pathLst>
              <a:path extrusionOk="0" h="770343" w="1842887">
                <a:moveTo>
                  <a:pt x="0" y="0"/>
                </a:moveTo>
                <a:lnTo>
                  <a:pt x="1842887" y="0"/>
                </a:lnTo>
                <a:lnTo>
                  <a:pt x="1842887" y="770343"/>
                </a:lnTo>
                <a:lnTo>
                  <a:pt x="0" y="770343"/>
                </a:lnTo>
                <a:lnTo>
                  <a:pt x="0" y="0"/>
                </a:lnTo>
                <a:close/>
              </a:path>
            </a:pathLst>
          </a:custGeom>
          <a:noFill/>
          <a:ln>
            <a:noFill/>
          </a:ln>
        </p:spPr>
      </p:sp>
      <p:sp>
        <p:nvSpPr>
          <p:cNvPr id="160" name="Google Shape;160;p4"/>
          <p:cNvSpPr/>
          <p:nvPr/>
        </p:nvSpPr>
        <p:spPr>
          <a:xfrm>
            <a:off x="17259300" y="9258300"/>
            <a:ext cx="1011676" cy="1011676"/>
          </a:xfrm>
          <a:custGeom>
            <a:rect b="b" l="l" r="r" t="t"/>
            <a:pathLst>
              <a:path extrusionOk="0" h="1011676" w="1011676">
                <a:moveTo>
                  <a:pt x="0" y="0"/>
                </a:moveTo>
                <a:lnTo>
                  <a:pt x="1011676" y="0"/>
                </a:lnTo>
                <a:lnTo>
                  <a:pt x="1011676" y="1011676"/>
                </a:lnTo>
                <a:lnTo>
                  <a:pt x="0" y="1011676"/>
                </a:lnTo>
                <a:lnTo>
                  <a:pt x="0" y="0"/>
                </a:lnTo>
                <a:close/>
              </a:path>
            </a:pathLst>
          </a:custGeom>
          <a:noFill/>
          <a:ln>
            <a:noFill/>
          </a:ln>
        </p:spPr>
      </p:sp>
      <p:sp>
        <p:nvSpPr>
          <p:cNvPr id="161" name="Google Shape;161;p4"/>
          <p:cNvSpPr txBox="1"/>
          <p:nvPr/>
        </p:nvSpPr>
        <p:spPr>
          <a:xfrm>
            <a:off x="1028700" y="1424796"/>
            <a:ext cx="6706589" cy="8579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5025">
                <a:solidFill>
                  <a:srgbClr val="FFFFFF"/>
                </a:solidFill>
                <a:latin typeface="Montserrat"/>
                <a:ea typeface="Montserrat"/>
                <a:cs typeface="Montserrat"/>
                <a:sym typeface="Montserrat"/>
              </a:rPr>
              <a:t>LEVELS</a:t>
            </a:r>
            <a:endParaRPr/>
          </a:p>
        </p:txBody>
      </p:sp>
      <p:sp>
        <p:nvSpPr>
          <p:cNvPr id="162" name="Google Shape;162;p4"/>
          <p:cNvSpPr txBox="1"/>
          <p:nvPr/>
        </p:nvSpPr>
        <p:spPr>
          <a:xfrm>
            <a:off x="1028700" y="2187410"/>
            <a:ext cx="6706589" cy="8579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5025">
                <a:solidFill>
                  <a:srgbClr val="FFFFFF"/>
                </a:solidFill>
                <a:latin typeface="Montserrat"/>
                <a:ea typeface="Montserrat"/>
                <a:cs typeface="Montserrat"/>
                <a:sym typeface="Montserrat"/>
              </a:rPr>
              <a:t>OF CARE</a:t>
            </a:r>
            <a:endParaRPr/>
          </a:p>
        </p:txBody>
      </p:sp>
      <p:sp>
        <p:nvSpPr>
          <p:cNvPr id="163" name="Google Shape;163;p4"/>
          <p:cNvSpPr txBox="1"/>
          <p:nvPr/>
        </p:nvSpPr>
        <p:spPr>
          <a:xfrm>
            <a:off x="1305356" y="3662441"/>
            <a:ext cx="5063350" cy="3587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000">
                <a:solidFill>
                  <a:srgbClr val="FFFFFF"/>
                </a:solidFill>
                <a:latin typeface="Roboto"/>
                <a:ea typeface="Roboto"/>
                <a:cs typeface="Roboto"/>
                <a:sym typeface="Roboto"/>
              </a:rPr>
              <a:t>Primary Care</a:t>
            </a:r>
            <a:endParaRPr/>
          </a:p>
        </p:txBody>
      </p:sp>
      <p:sp>
        <p:nvSpPr>
          <p:cNvPr id="164" name="Google Shape;164;p4"/>
          <p:cNvSpPr txBox="1"/>
          <p:nvPr/>
        </p:nvSpPr>
        <p:spPr>
          <a:xfrm>
            <a:off x="1305356" y="6568924"/>
            <a:ext cx="5063350" cy="3587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000">
                <a:solidFill>
                  <a:srgbClr val="FFFFFF"/>
                </a:solidFill>
                <a:latin typeface="Roboto"/>
                <a:ea typeface="Roboto"/>
                <a:cs typeface="Roboto"/>
                <a:sym typeface="Roboto"/>
              </a:rPr>
              <a:t>Secondary &amp; Tertiary Care</a:t>
            </a:r>
            <a:endParaRPr/>
          </a:p>
        </p:txBody>
      </p:sp>
      <p:sp>
        <p:nvSpPr>
          <p:cNvPr id="165" name="Google Shape;165;p4"/>
          <p:cNvSpPr txBox="1"/>
          <p:nvPr/>
        </p:nvSpPr>
        <p:spPr>
          <a:xfrm>
            <a:off x="1305356" y="4192317"/>
            <a:ext cx="5189389" cy="2120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001230"/>
                </a:solidFill>
                <a:latin typeface="Roboto"/>
                <a:ea typeface="Roboto"/>
                <a:cs typeface="Roboto"/>
                <a:sym typeface="Roboto"/>
              </a:rPr>
              <a:t>The first point of contact for patients. Delivered by general practitioners, community clinics, and health centres. Focuses on health promotion, disease prevention, routine diagnosis, and management of common illnesses.</a:t>
            </a:r>
            <a:endParaRPr/>
          </a:p>
        </p:txBody>
      </p:sp>
      <p:sp>
        <p:nvSpPr>
          <p:cNvPr id="166" name="Google Shape;166;p4"/>
          <p:cNvSpPr txBox="1"/>
          <p:nvPr/>
        </p:nvSpPr>
        <p:spPr>
          <a:xfrm>
            <a:off x="1305356" y="6992906"/>
            <a:ext cx="5189389" cy="2120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001230"/>
                </a:solidFill>
                <a:latin typeface="Roboto"/>
                <a:ea typeface="Roboto"/>
                <a:cs typeface="Roboto"/>
                <a:sym typeface="Roboto"/>
              </a:rPr>
              <a:t>Secondary care involves specialist services provided by hospitals upon referral. Tertiary care offers highly specialised treatment for complex conditions, including advanced surgery, oncology, and intensive care, typically in major teaching or specialist hospitals.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840"/>
        </a:solidFill>
      </p:bgPr>
    </p:bg>
    <p:spTree>
      <p:nvGrpSpPr>
        <p:cNvPr id="170" name="Shape 170"/>
        <p:cNvGrpSpPr/>
        <p:nvPr/>
      </p:nvGrpSpPr>
      <p:grpSpPr>
        <a:xfrm>
          <a:off x="0" y="0"/>
          <a:ext cx="0" cy="0"/>
          <a:chOff x="0" y="0"/>
          <a:chExt cx="0" cy="0"/>
        </a:xfrm>
      </p:grpSpPr>
      <p:sp>
        <p:nvSpPr>
          <p:cNvPr id="171" name="Google Shape;171;p5"/>
          <p:cNvSpPr txBox="1"/>
          <p:nvPr/>
        </p:nvSpPr>
        <p:spPr>
          <a:xfrm>
            <a:off x="9144000" y="1018719"/>
            <a:ext cx="7657444" cy="8579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5025">
                <a:solidFill>
                  <a:srgbClr val="FFFFFF"/>
                </a:solidFill>
                <a:latin typeface="Montserrat"/>
                <a:ea typeface="Montserrat"/>
                <a:cs typeface="Montserrat"/>
                <a:sym typeface="Montserrat"/>
              </a:rPr>
              <a:t>PHILOSOPHY OF</a:t>
            </a:r>
            <a:endParaRPr/>
          </a:p>
        </p:txBody>
      </p:sp>
      <p:sp>
        <p:nvSpPr>
          <p:cNvPr id="172" name="Google Shape;172;p5"/>
          <p:cNvSpPr/>
          <p:nvPr/>
        </p:nvSpPr>
        <p:spPr>
          <a:xfrm>
            <a:off x="1028700" y="2023012"/>
            <a:ext cx="7007088" cy="4420147"/>
          </a:xfrm>
          <a:custGeom>
            <a:rect b="b" l="l" r="r" t="t"/>
            <a:pathLst>
              <a:path extrusionOk="0" h="586630" w="929961">
                <a:moveTo>
                  <a:pt x="0" y="0"/>
                </a:moveTo>
                <a:lnTo>
                  <a:pt x="929961" y="0"/>
                </a:lnTo>
                <a:lnTo>
                  <a:pt x="929961" y="586630"/>
                </a:lnTo>
                <a:lnTo>
                  <a:pt x="0" y="586630"/>
                </a:lnTo>
                <a:close/>
              </a:path>
            </a:pathLst>
          </a:custGeom>
          <a:blipFill rotWithShape="1">
            <a:blip r:embed="rId3">
              <a:alphaModFix/>
            </a:blip>
            <a:stretch>
              <a:fillRect b="-3403" l="0" r="0" t="-3403"/>
            </a:stretch>
          </a:blipFill>
          <a:ln>
            <a:noFill/>
          </a:ln>
        </p:spPr>
      </p:sp>
      <p:grpSp>
        <p:nvGrpSpPr>
          <p:cNvPr id="173" name="Google Shape;173;p5"/>
          <p:cNvGrpSpPr/>
          <p:nvPr/>
        </p:nvGrpSpPr>
        <p:grpSpPr>
          <a:xfrm>
            <a:off x="1028700" y="5873313"/>
            <a:ext cx="16230600" cy="3384987"/>
            <a:chOff x="0" y="-57150"/>
            <a:chExt cx="4274726" cy="891519"/>
          </a:xfrm>
        </p:grpSpPr>
        <p:sp>
          <p:nvSpPr>
            <p:cNvPr id="174" name="Google Shape;174;p5"/>
            <p:cNvSpPr/>
            <p:nvPr/>
          </p:nvSpPr>
          <p:spPr>
            <a:xfrm>
              <a:off x="0" y="0"/>
              <a:ext cx="4274726" cy="834369"/>
            </a:xfrm>
            <a:custGeom>
              <a:rect b="b" l="l" r="r" t="t"/>
              <a:pathLst>
                <a:path extrusionOk="0" h="834369" w="4274726">
                  <a:moveTo>
                    <a:pt x="0" y="0"/>
                  </a:moveTo>
                  <a:lnTo>
                    <a:pt x="4274726" y="0"/>
                  </a:lnTo>
                  <a:lnTo>
                    <a:pt x="4274726" y="834369"/>
                  </a:lnTo>
                  <a:lnTo>
                    <a:pt x="0" y="834369"/>
                  </a:lnTo>
                  <a:close/>
                </a:path>
              </a:pathLst>
            </a:custGeom>
            <a:solidFill>
              <a:srgbClr val="3F88FF"/>
            </a:solidFill>
            <a:ln>
              <a:noFill/>
            </a:ln>
          </p:spPr>
        </p:sp>
        <p:sp>
          <p:nvSpPr>
            <p:cNvPr id="175" name="Google Shape;175;p5"/>
            <p:cNvSpPr txBox="1"/>
            <p:nvPr/>
          </p:nvSpPr>
          <p:spPr>
            <a:xfrm>
              <a:off x="0" y="-57150"/>
              <a:ext cx="4274726" cy="8915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6" name="Google Shape;176;p5"/>
          <p:cNvSpPr/>
          <p:nvPr/>
        </p:nvSpPr>
        <p:spPr>
          <a:xfrm>
            <a:off x="-814187" y="9258300"/>
            <a:ext cx="1842887" cy="770343"/>
          </a:xfrm>
          <a:custGeom>
            <a:rect b="b" l="l" r="r" t="t"/>
            <a:pathLst>
              <a:path extrusionOk="0" h="770343" w="1842887">
                <a:moveTo>
                  <a:pt x="0" y="0"/>
                </a:moveTo>
                <a:lnTo>
                  <a:pt x="1842887" y="0"/>
                </a:lnTo>
                <a:lnTo>
                  <a:pt x="1842887" y="770343"/>
                </a:lnTo>
                <a:lnTo>
                  <a:pt x="0" y="770343"/>
                </a:lnTo>
                <a:lnTo>
                  <a:pt x="0" y="0"/>
                </a:lnTo>
                <a:close/>
              </a:path>
            </a:pathLst>
          </a:custGeom>
          <a:noFill/>
          <a:ln>
            <a:noFill/>
          </a:ln>
        </p:spPr>
      </p:sp>
      <p:sp>
        <p:nvSpPr>
          <p:cNvPr id="177" name="Google Shape;177;p5"/>
          <p:cNvSpPr/>
          <p:nvPr/>
        </p:nvSpPr>
        <p:spPr>
          <a:xfrm>
            <a:off x="16483395" y="758943"/>
            <a:ext cx="1011676" cy="1011676"/>
          </a:xfrm>
          <a:custGeom>
            <a:rect b="b" l="l" r="r" t="t"/>
            <a:pathLst>
              <a:path extrusionOk="0" h="1011676" w="1011676">
                <a:moveTo>
                  <a:pt x="0" y="0"/>
                </a:moveTo>
                <a:lnTo>
                  <a:pt x="1011677" y="0"/>
                </a:lnTo>
                <a:lnTo>
                  <a:pt x="1011677" y="1011676"/>
                </a:lnTo>
                <a:lnTo>
                  <a:pt x="0" y="1011676"/>
                </a:lnTo>
                <a:lnTo>
                  <a:pt x="0" y="0"/>
                </a:lnTo>
                <a:close/>
              </a:path>
            </a:pathLst>
          </a:custGeom>
          <a:noFill/>
          <a:ln>
            <a:noFill/>
          </a:ln>
        </p:spPr>
      </p:sp>
      <p:sp>
        <p:nvSpPr>
          <p:cNvPr id="178" name="Google Shape;178;p5"/>
          <p:cNvSpPr txBox="1"/>
          <p:nvPr/>
        </p:nvSpPr>
        <p:spPr>
          <a:xfrm>
            <a:off x="9144000" y="1781333"/>
            <a:ext cx="7657444" cy="8579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5025">
                <a:solidFill>
                  <a:srgbClr val="FFFFFF"/>
                </a:solidFill>
                <a:latin typeface="Montserrat"/>
                <a:ea typeface="Montserrat"/>
                <a:cs typeface="Montserrat"/>
                <a:sym typeface="Montserrat"/>
              </a:rPr>
              <a:t>MSQH</a:t>
            </a:r>
            <a:endParaRPr/>
          </a:p>
        </p:txBody>
      </p:sp>
      <p:sp>
        <p:nvSpPr>
          <p:cNvPr id="179" name="Google Shape;179;p5"/>
          <p:cNvSpPr txBox="1"/>
          <p:nvPr/>
        </p:nvSpPr>
        <p:spPr>
          <a:xfrm>
            <a:off x="9144000" y="2664479"/>
            <a:ext cx="8115300" cy="31781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FFFFF"/>
                </a:solidFill>
                <a:latin typeface="Roboto"/>
                <a:ea typeface="Roboto"/>
                <a:cs typeface="Roboto"/>
                <a:sym typeface="Roboto"/>
              </a:rPr>
              <a:t>MSQH's philosophy is built on four core principles that guide the accreditation process and drive healthcare excellence across all facilities. These principles ensure that quality improvement is not merely a compliance exercise, but a deeply embedded culture within every healthcare organisation.</a:t>
            </a:r>
            <a:endParaRPr/>
          </a:p>
          <a:p>
            <a:pPr indent="0" lvl="0" marL="0" marR="0" rtl="0" algn="l">
              <a:lnSpc>
                <a:spcPct val="140000"/>
              </a:lnSpc>
              <a:spcBef>
                <a:spcPts val="0"/>
              </a:spcBef>
              <a:spcAft>
                <a:spcPts val="0"/>
              </a:spcAft>
              <a:buNone/>
            </a:pPr>
            <a:r>
              <a:rPr lang="en-US" sz="2000">
                <a:solidFill>
                  <a:srgbClr val="FFFFFF"/>
                </a:solidFill>
                <a:latin typeface="Roboto"/>
                <a:ea typeface="Roboto"/>
                <a:cs typeface="Roboto"/>
                <a:sym typeface="Roboto"/>
              </a:rPr>
              <a:t>• Educational-Peer Review: Learning through structured peer assessment and shared knowledge among healthcare professionals.</a:t>
            </a:r>
            <a:endParaRPr/>
          </a:p>
          <a:p>
            <a:pPr indent="0" lvl="0" marL="0" marR="0" rtl="0" algn="l">
              <a:lnSpc>
                <a:spcPct val="140000"/>
              </a:lnSpc>
              <a:spcBef>
                <a:spcPts val="0"/>
              </a:spcBef>
              <a:spcAft>
                <a:spcPts val="0"/>
              </a:spcAft>
              <a:buNone/>
            </a:pPr>
            <a:r>
              <a:rPr lang="en-US" sz="2000">
                <a:solidFill>
                  <a:srgbClr val="FFFFFF"/>
                </a:solidFill>
                <a:latin typeface="Roboto"/>
                <a:ea typeface="Roboto"/>
                <a:cs typeface="Roboto"/>
                <a:sym typeface="Roboto"/>
              </a:rPr>
              <a:t>• Enhancing Patient Safety: Prioritising safe environments and reducing adverse events for all patients.</a:t>
            </a:r>
            <a:endParaRPr/>
          </a:p>
        </p:txBody>
      </p:sp>
      <p:sp>
        <p:nvSpPr>
          <p:cNvPr id="180" name="Google Shape;180;p5"/>
          <p:cNvSpPr txBox="1"/>
          <p:nvPr/>
        </p:nvSpPr>
        <p:spPr>
          <a:xfrm>
            <a:off x="1838696" y="6557459"/>
            <a:ext cx="3587465" cy="3587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000">
                <a:solidFill>
                  <a:srgbClr val="FFFFFF"/>
                </a:solidFill>
                <a:latin typeface="Roboto"/>
                <a:ea typeface="Roboto"/>
                <a:cs typeface="Roboto"/>
                <a:sym typeface="Roboto"/>
              </a:rPr>
              <a:t>Educational-Peer Review</a:t>
            </a:r>
            <a:endParaRPr/>
          </a:p>
        </p:txBody>
      </p:sp>
      <p:sp>
        <p:nvSpPr>
          <p:cNvPr id="181" name="Google Shape;181;p5"/>
          <p:cNvSpPr txBox="1"/>
          <p:nvPr/>
        </p:nvSpPr>
        <p:spPr>
          <a:xfrm>
            <a:off x="6597374" y="6557459"/>
            <a:ext cx="3587465" cy="3587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000">
                <a:solidFill>
                  <a:srgbClr val="FFFFFF"/>
                </a:solidFill>
                <a:latin typeface="Roboto"/>
                <a:ea typeface="Roboto"/>
                <a:cs typeface="Roboto"/>
                <a:sym typeface="Roboto"/>
              </a:rPr>
              <a:t>Creating Quality Culture</a:t>
            </a:r>
            <a:endParaRPr/>
          </a:p>
        </p:txBody>
      </p:sp>
      <p:sp>
        <p:nvSpPr>
          <p:cNvPr id="182" name="Google Shape;182;p5"/>
          <p:cNvSpPr txBox="1"/>
          <p:nvPr/>
        </p:nvSpPr>
        <p:spPr>
          <a:xfrm>
            <a:off x="11102441" y="6557459"/>
            <a:ext cx="4325480" cy="3587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000">
                <a:solidFill>
                  <a:srgbClr val="FFFFFF"/>
                </a:solidFill>
                <a:latin typeface="Roboto"/>
                <a:ea typeface="Roboto"/>
                <a:cs typeface="Roboto"/>
                <a:sym typeface="Roboto"/>
              </a:rPr>
              <a:t>Continuous Quality Improvement</a:t>
            </a:r>
            <a:endParaRPr/>
          </a:p>
        </p:txBody>
      </p:sp>
      <p:sp>
        <p:nvSpPr>
          <p:cNvPr id="183" name="Google Shape;183;p5"/>
          <p:cNvSpPr txBox="1"/>
          <p:nvPr/>
        </p:nvSpPr>
        <p:spPr>
          <a:xfrm>
            <a:off x="1838696" y="7104986"/>
            <a:ext cx="4292556" cy="17684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001230"/>
                </a:solidFill>
                <a:latin typeface="Roboto"/>
                <a:ea typeface="Roboto"/>
                <a:cs typeface="Roboto"/>
                <a:sym typeface="Roboto"/>
              </a:rPr>
              <a:t>Promotes learning through structured peer assessment, enabling healthcare professionals to share knowledge and improve practice standards collaboratively.</a:t>
            </a:r>
            <a:endParaRPr/>
          </a:p>
        </p:txBody>
      </p:sp>
      <p:sp>
        <p:nvSpPr>
          <p:cNvPr id="184" name="Google Shape;184;p5"/>
          <p:cNvSpPr txBox="1"/>
          <p:nvPr/>
        </p:nvSpPr>
        <p:spPr>
          <a:xfrm>
            <a:off x="6597374" y="7104986"/>
            <a:ext cx="4340542" cy="17684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001230"/>
                </a:solidFill>
                <a:latin typeface="Roboto"/>
                <a:ea typeface="Roboto"/>
                <a:cs typeface="Roboto"/>
                <a:sym typeface="Roboto"/>
              </a:rPr>
              <a:t>Fosters an organisational mindset where quality is embedded in every process, decision, and interaction across all levels of the healthcare facility.</a:t>
            </a:r>
            <a:endParaRPr/>
          </a:p>
        </p:txBody>
      </p:sp>
      <p:sp>
        <p:nvSpPr>
          <p:cNvPr id="185" name="Google Shape;185;p5"/>
          <p:cNvSpPr txBox="1"/>
          <p:nvPr/>
        </p:nvSpPr>
        <p:spPr>
          <a:xfrm>
            <a:off x="11102441" y="7104986"/>
            <a:ext cx="4641772" cy="17684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001230"/>
                </a:solidFill>
                <a:latin typeface="Roboto"/>
                <a:ea typeface="Roboto"/>
                <a:cs typeface="Roboto"/>
                <a:sym typeface="Roboto"/>
              </a:rPr>
              <a:t>Drives ongoing enhancement of healthcare services through systematic review, measurement, and implementation of best practices and standards.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840"/>
        </a:solidFill>
      </p:bgPr>
    </p:bg>
    <p:spTree>
      <p:nvGrpSpPr>
        <p:cNvPr id="189" name="Shape 189"/>
        <p:cNvGrpSpPr/>
        <p:nvPr/>
      </p:nvGrpSpPr>
      <p:grpSpPr>
        <a:xfrm>
          <a:off x="0" y="0"/>
          <a:ext cx="0" cy="0"/>
          <a:chOff x="0" y="0"/>
          <a:chExt cx="0" cy="0"/>
        </a:xfrm>
      </p:grpSpPr>
      <p:grpSp>
        <p:nvGrpSpPr>
          <p:cNvPr id="190" name="Google Shape;190;p6"/>
          <p:cNvGrpSpPr/>
          <p:nvPr/>
        </p:nvGrpSpPr>
        <p:grpSpPr>
          <a:xfrm>
            <a:off x="712408" y="4878721"/>
            <a:ext cx="1840557" cy="2021383"/>
            <a:chOff x="0" y="-47625"/>
            <a:chExt cx="484756" cy="532381"/>
          </a:xfrm>
        </p:grpSpPr>
        <p:sp>
          <p:nvSpPr>
            <p:cNvPr id="191" name="Google Shape;191;p6"/>
            <p:cNvSpPr/>
            <p:nvPr/>
          </p:nvSpPr>
          <p:spPr>
            <a:xfrm>
              <a:off x="0" y="0"/>
              <a:ext cx="484756" cy="484756"/>
            </a:xfrm>
            <a:custGeom>
              <a:rect b="b" l="l" r="r" t="t"/>
              <a:pathLst>
                <a:path extrusionOk="0" h="484756" w="484756">
                  <a:moveTo>
                    <a:pt x="0" y="0"/>
                  </a:moveTo>
                  <a:lnTo>
                    <a:pt x="484756" y="0"/>
                  </a:lnTo>
                  <a:lnTo>
                    <a:pt x="484756" y="484756"/>
                  </a:lnTo>
                  <a:lnTo>
                    <a:pt x="0" y="484756"/>
                  </a:lnTo>
                  <a:close/>
                </a:path>
              </a:pathLst>
            </a:custGeom>
            <a:solidFill>
              <a:srgbClr val="3F88FF"/>
            </a:solidFill>
            <a:ln>
              <a:noFill/>
            </a:ln>
          </p:spPr>
        </p:sp>
        <p:sp>
          <p:nvSpPr>
            <p:cNvPr id="192" name="Google Shape;192;p6"/>
            <p:cNvSpPr txBox="1"/>
            <p:nvPr/>
          </p:nvSpPr>
          <p:spPr>
            <a:xfrm>
              <a:off x="0" y="-47625"/>
              <a:ext cx="484756" cy="532381"/>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93" name="Google Shape;193;p6"/>
          <p:cNvGrpSpPr/>
          <p:nvPr/>
        </p:nvGrpSpPr>
        <p:grpSpPr>
          <a:xfrm>
            <a:off x="712408" y="7480384"/>
            <a:ext cx="1840557" cy="2021383"/>
            <a:chOff x="0" y="-47625"/>
            <a:chExt cx="484756" cy="532381"/>
          </a:xfrm>
        </p:grpSpPr>
        <p:sp>
          <p:nvSpPr>
            <p:cNvPr id="194" name="Google Shape;194;p6"/>
            <p:cNvSpPr/>
            <p:nvPr/>
          </p:nvSpPr>
          <p:spPr>
            <a:xfrm>
              <a:off x="0" y="0"/>
              <a:ext cx="484756" cy="484756"/>
            </a:xfrm>
            <a:custGeom>
              <a:rect b="b" l="l" r="r" t="t"/>
              <a:pathLst>
                <a:path extrusionOk="0" h="484756" w="484756">
                  <a:moveTo>
                    <a:pt x="0" y="0"/>
                  </a:moveTo>
                  <a:lnTo>
                    <a:pt x="484756" y="0"/>
                  </a:lnTo>
                  <a:lnTo>
                    <a:pt x="484756" y="484756"/>
                  </a:lnTo>
                  <a:lnTo>
                    <a:pt x="0" y="484756"/>
                  </a:lnTo>
                  <a:close/>
                </a:path>
              </a:pathLst>
            </a:custGeom>
            <a:solidFill>
              <a:srgbClr val="3F88FF"/>
            </a:solidFill>
            <a:ln>
              <a:noFill/>
            </a:ln>
          </p:spPr>
        </p:sp>
        <p:sp>
          <p:nvSpPr>
            <p:cNvPr id="195" name="Google Shape;195;p6"/>
            <p:cNvSpPr txBox="1"/>
            <p:nvPr/>
          </p:nvSpPr>
          <p:spPr>
            <a:xfrm>
              <a:off x="0" y="-47625"/>
              <a:ext cx="484756" cy="532381"/>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96" name="Google Shape;196;p6"/>
          <p:cNvGrpSpPr/>
          <p:nvPr/>
        </p:nvGrpSpPr>
        <p:grpSpPr>
          <a:xfrm>
            <a:off x="9422068" y="2680395"/>
            <a:ext cx="1840557" cy="2021383"/>
            <a:chOff x="0" y="-47625"/>
            <a:chExt cx="484756" cy="532381"/>
          </a:xfrm>
        </p:grpSpPr>
        <p:sp>
          <p:nvSpPr>
            <p:cNvPr id="197" name="Google Shape;197;p6"/>
            <p:cNvSpPr/>
            <p:nvPr/>
          </p:nvSpPr>
          <p:spPr>
            <a:xfrm>
              <a:off x="0" y="0"/>
              <a:ext cx="484756" cy="484756"/>
            </a:xfrm>
            <a:custGeom>
              <a:rect b="b" l="l" r="r" t="t"/>
              <a:pathLst>
                <a:path extrusionOk="0" h="484756" w="484756">
                  <a:moveTo>
                    <a:pt x="0" y="0"/>
                  </a:moveTo>
                  <a:lnTo>
                    <a:pt x="484756" y="0"/>
                  </a:lnTo>
                  <a:lnTo>
                    <a:pt x="484756" y="484756"/>
                  </a:lnTo>
                  <a:lnTo>
                    <a:pt x="0" y="484756"/>
                  </a:lnTo>
                  <a:close/>
                </a:path>
              </a:pathLst>
            </a:custGeom>
            <a:solidFill>
              <a:srgbClr val="3F88FF"/>
            </a:solidFill>
            <a:ln>
              <a:noFill/>
            </a:ln>
          </p:spPr>
        </p:sp>
        <p:sp>
          <p:nvSpPr>
            <p:cNvPr id="198" name="Google Shape;198;p6"/>
            <p:cNvSpPr txBox="1"/>
            <p:nvPr/>
          </p:nvSpPr>
          <p:spPr>
            <a:xfrm>
              <a:off x="0" y="-47625"/>
              <a:ext cx="484756" cy="532381"/>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99" name="Google Shape;199;p6"/>
          <p:cNvSpPr/>
          <p:nvPr/>
        </p:nvSpPr>
        <p:spPr>
          <a:xfrm>
            <a:off x="1110338" y="5457327"/>
            <a:ext cx="998622" cy="919120"/>
          </a:xfrm>
          <a:custGeom>
            <a:rect b="b" l="l" r="r" t="t"/>
            <a:pathLst>
              <a:path extrusionOk="0" h="919120" w="998622">
                <a:moveTo>
                  <a:pt x="0" y="0"/>
                </a:moveTo>
                <a:lnTo>
                  <a:pt x="998622" y="0"/>
                </a:lnTo>
                <a:lnTo>
                  <a:pt x="998622" y="919121"/>
                </a:lnTo>
                <a:lnTo>
                  <a:pt x="0" y="919121"/>
                </a:lnTo>
                <a:lnTo>
                  <a:pt x="0" y="0"/>
                </a:lnTo>
                <a:close/>
              </a:path>
            </a:pathLst>
          </a:custGeom>
          <a:blipFill rotWithShape="1">
            <a:blip r:embed="rId3">
              <a:alphaModFix/>
            </a:blip>
            <a:stretch>
              <a:fillRect b="0" l="0" r="0" t="0"/>
            </a:stretch>
          </a:blipFill>
          <a:ln>
            <a:noFill/>
          </a:ln>
        </p:spPr>
      </p:sp>
      <p:sp>
        <p:nvSpPr>
          <p:cNvPr id="200" name="Google Shape;200;p6"/>
          <p:cNvSpPr/>
          <p:nvPr/>
        </p:nvSpPr>
        <p:spPr>
          <a:xfrm>
            <a:off x="1150402" y="8099776"/>
            <a:ext cx="963655" cy="963655"/>
          </a:xfrm>
          <a:custGeom>
            <a:rect b="b" l="l" r="r" t="t"/>
            <a:pathLst>
              <a:path extrusionOk="0" h="963655" w="963655">
                <a:moveTo>
                  <a:pt x="0" y="0"/>
                </a:moveTo>
                <a:lnTo>
                  <a:pt x="963654" y="0"/>
                </a:lnTo>
                <a:lnTo>
                  <a:pt x="963654" y="963655"/>
                </a:lnTo>
                <a:lnTo>
                  <a:pt x="0" y="963655"/>
                </a:lnTo>
                <a:lnTo>
                  <a:pt x="0" y="0"/>
                </a:lnTo>
                <a:close/>
              </a:path>
            </a:pathLst>
          </a:custGeom>
          <a:blipFill rotWithShape="1">
            <a:blip r:embed="rId4">
              <a:alphaModFix/>
            </a:blip>
            <a:stretch>
              <a:fillRect b="0" l="0" r="0" t="0"/>
            </a:stretch>
          </a:blipFill>
          <a:ln>
            <a:noFill/>
          </a:ln>
        </p:spPr>
      </p:sp>
      <p:sp>
        <p:nvSpPr>
          <p:cNvPr id="201" name="Google Shape;201;p6"/>
          <p:cNvSpPr/>
          <p:nvPr/>
        </p:nvSpPr>
        <p:spPr>
          <a:xfrm>
            <a:off x="9727453" y="3322531"/>
            <a:ext cx="1316285" cy="923522"/>
          </a:xfrm>
          <a:custGeom>
            <a:rect b="b" l="l" r="r" t="t"/>
            <a:pathLst>
              <a:path extrusionOk="0" h="923522" w="1316285">
                <a:moveTo>
                  <a:pt x="0" y="0"/>
                </a:moveTo>
                <a:lnTo>
                  <a:pt x="1316285" y="0"/>
                </a:lnTo>
                <a:lnTo>
                  <a:pt x="1316285" y="923522"/>
                </a:lnTo>
                <a:lnTo>
                  <a:pt x="0" y="923522"/>
                </a:lnTo>
                <a:lnTo>
                  <a:pt x="0" y="0"/>
                </a:lnTo>
                <a:close/>
              </a:path>
            </a:pathLst>
          </a:custGeom>
          <a:blipFill rotWithShape="1">
            <a:blip r:embed="rId5">
              <a:alphaModFix/>
            </a:blip>
            <a:stretch>
              <a:fillRect b="0" l="0" r="0" t="0"/>
            </a:stretch>
          </a:blipFill>
          <a:ln>
            <a:noFill/>
          </a:ln>
        </p:spPr>
      </p:sp>
      <p:sp>
        <p:nvSpPr>
          <p:cNvPr id="202" name="Google Shape;202;p6"/>
          <p:cNvSpPr txBox="1"/>
          <p:nvPr/>
        </p:nvSpPr>
        <p:spPr>
          <a:xfrm>
            <a:off x="712408" y="1169531"/>
            <a:ext cx="6393551" cy="8579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5025">
                <a:solidFill>
                  <a:srgbClr val="FFFFFF"/>
                </a:solidFill>
                <a:latin typeface="Montserrat"/>
                <a:ea typeface="Montserrat"/>
                <a:cs typeface="Montserrat"/>
                <a:sym typeface="Montserrat"/>
              </a:rPr>
              <a:t>IMPLEMENTATION</a:t>
            </a:r>
            <a:endParaRPr/>
          </a:p>
        </p:txBody>
      </p:sp>
      <p:sp>
        <p:nvSpPr>
          <p:cNvPr id="203" name="Google Shape;203;p6"/>
          <p:cNvSpPr txBox="1"/>
          <p:nvPr/>
        </p:nvSpPr>
        <p:spPr>
          <a:xfrm>
            <a:off x="712408" y="1932146"/>
            <a:ext cx="6393551" cy="8579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5025">
                <a:solidFill>
                  <a:srgbClr val="FFFFFF"/>
                </a:solidFill>
                <a:latin typeface="Montserrat"/>
                <a:ea typeface="Montserrat"/>
                <a:cs typeface="Montserrat"/>
                <a:sym typeface="Montserrat"/>
              </a:rPr>
              <a:t>STRATEGIES</a:t>
            </a:r>
            <a:endParaRPr/>
          </a:p>
        </p:txBody>
      </p:sp>
      <p:sp>
        <p:nvSpPr>
          <p:cNvPr id="204" name="Google Shape;204;p6"/>
          <p:cNvSpPr txBox="1"/>
          <p:nvPr/>
        </p:nvSpPr>
        <p:spPr>
          <a:xfrm>
            <a:off x="712408" y="2980853"/>
            <a:ext cx="6393551" cy="173672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FFFFFF"/>
                </a:solidFill>
                <a:latin typeface="Roboto"/>
                <a:ea typeface="Roboto"/>
                <a:cs typeface="Roboto"/>
                <a:sym typeface="Roboto"/>
              </a:rPr>
              <a:t>A five-step approach guides healthcare facilities through the MSQH accreditation journey, building capability and ownership at every level of the organisation.</a:t>
            </a:r>
            <a:endParaRPr/>
          </a:p>
        </p:txBody>
      </p:sp>
      <p:sp>
        <p:nvSpPr>
          <p:cNvPr id="205" name="Google Shape;205;p6"/>
          <p:cNvSpPr txBox="1"/>
          <p:nvPr/>
        </p:nvSpPr>
        <p:spPr>
          <a:xfrm>
            <a:off x="2982144" y="4882054"/>
            <a:ext cx="6439923" cy="53815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3135">
                <a:solidFill>
                  <a:srgbClr val="3F88FF"/>
                </a:solidFill>
                <a:latin typeface="Roboto"/>
                <a:ea typeface="Roboto"/>
                <a:cs typeface="Roboto"/>
                <a:sym typeface="Roboto"/>
              </a:rPr>
              <a:t>Education</a:t>
            </a:r>
            <a:endParaRPr/>
          </a:p>
        </p:txBody>
      </p:sp>
      <p:sp>
        <p:nvSpPr>
          <p:cNvPr id="206" name="Google Shape;206;p6"/>
          <p:cNvSpPr txBox="1"/>
          <p:nvPr/>
        </p:nvSpPr>
        <p:spPr>
          <a:xfrm>
            <a:off x="2982144" y="7503566"/>
            <a:ext cx="6439923" cy="53815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3135">
                <a:solidFill>
                  <a:srgbClr val="3F88FF"/>
                </a:solidFill>
                <a:latin typeface="Roboto"/>
                <a:ea typeface="Roboto"/>
                <a:cs typeface="Roboto"/>
                <a:sym typeface="Roboto"/>
              </a:rPr>
              <a:t>Enabling</a:t>
            </a:r>
            <a:endParaRPr/>
          </a:p>
        </p:txBody>
      </p:sp>
      <p:sp>
        <p:nvSpPr>
          <p:cNvPr id="207" name="Google Shape;207;p6"/>
          <p:cNvSpPr txBox="1"/>
          <p:nvPr/>
        </p:nvSpPr>
        <p:spPr>
          <a:xfrm>
            <a:off x="2982144" y="5647884"/>
            <a:ext cx="6439923" cy="936133"/>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None/>
            </a:pPr>
            <a:r>
              <a:rPr lang="en-US" sz="1769">
                <a:solidFill>
                  <a:srgbClr val="FFFFFF"/>
                </a:solidFill>
                <a:latin typeface="Roboto"/>
                <a:ea typeface="Roboto"/>
                <a:cs typeface="Roboto"/>
                <a:sym typeface="Roboto"/>
              </a:rPr>
              <a:t>Building awareness and knowledge of MSQH standards among healthcare professionals, management, and staff across all levels of the organisation.</a:t>
            </a:r>
            <a:endParaRPr/>
          </a:p>
        </p:txBody>
      </p:sp>
      <p:sp>
        <p:nvSpPr>
          <p:cNvPr id="208" name="Google Shape;208;p6"/>
          <p:cNvSpPr txBox="1"/>
          <p:nvPr/>
        </p:nvSpPr>
        <p:spPr>
          <a:xfrm>
            <a:off x="2982144" y="8269395"/>
            <a:ext cx="6439923" cy="936133"/>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None/>
            </a:pPr>
            <a:r>
              <a:rPr lang="en-US" sz="1769">
                <a:solidFill>
                  <a:srgbClr val="FFFFFF"/>
                </a:solidFill>
                <a:latin typeface="Roboto"/>
                <a:ea typeface="Roboto"/>
                <a:cs typeface="Roboto"/>
                <a:sym typeface="Roboto"/>
              </a:rPr>
              <a:t>Providing the necessary resources, systems, and structural support to allow healthcare facilities to implement and comply with accreditation standards effectively.</a:t>
            </a:r>
            <a:endParaRPr/>
          </a:p>
        </p:txBody>
      </p:sp>
      <p:sp>
        <p:nvSpPr>
          <p:cNvPr id="209" name="Google Shape;209;p6"/>
          <p:cNvSpPr txBox="1"/>
          <p:nvPr/>
        </p:nvSpPr>
        <p:spPr>
          <a:xfrm>
            <a:off x="11691804" y="2723425"/>
            <a:ext cx="6439923" cy="53815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3135">
                <a:solidFill>
                  <a:srgbClr val="3F88FF"/>
                </a:solidFill>
                <a:latin typeface="Roboto"/>
                <a:ea typeface="Roboto"/>
                <a:cs typeface="Roboto"/>
                <a:sym typeface="Roboto"/>
              </a:rPr>
              <a:t>Engaging</a:t>
            </a:r>
            <a:endParaRPr/>
          </a:p>
        </p:txBody>
      </p:sp>
      <p:sp>
        <p:nvSpPr>
          <p:cNvPr id="210" name="Google Shape;210;p6"/>
          <p:cNvSpPr txBox="1"/>
          <p:nvPr/>
        </p:nvSpPr>
        <p:spPr>
          <a:xfrm>
            <a:off x="11691804" y="3489255"/>
            <a:ext cx="6439923" cy="936133"/>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None/>
            </a:pPr>
            <a:r>
              <a:rPr lang="en-US" sz="1769">
                <a:solidFill>
                  <a:srgbClr val="FFFFFF"/>
                </a:solidFill>
                <a:latin typeface="Roboto"/>
                <a:ea typeface="Roboto"/>
                <a:cs typeface="Roboto"/>
                <a:sym typeface="Roboto"/>
              </a:rPr>
              <a:t>Actively involving all stakeholders  clinical staff, administrators, and patients  in the quality improvement process to foster a shared culture of excellence.</a:t>
            </a:r>
            <a:endParaRPr/>
          </a:p>
        </p:txBody>
      </p:sp>
      <p:grpSp>
        <p:nvGrpSpPr>
          <p:cNvPr id="211" name="Google Shape;211;p6"/>
          <p:cNvGrpSpPr/>
          <p:nvPr/>
        </p:nvGrpSpPr>
        <p:grpSpPr>
          <a:xfrm>
            <a:off x="0" y="9694410"/>
            <a:ext cx="18288000" cy="592590"/>
            <a:chOff x="0" y="-47625"/>
            <a:chExt cx="4816593" cy="156073"/>
          </a:xfrm>
        </p:grpSpPr>
        <p:sp>
          <p:nvSpPr>
            <p:cNvPr id="212" name="Google Shape;212;p6"/>
            <p:cNvSpPr/>
            <p:nvPr/>
          </p:nvSpPr>
          <p:spPr>
            <a:xfrm>
              <a:off x="0" y="0"/>
              <a:ext cx="4816592" cy="108448"/>
            </a:xfrm>
            <a:custGeom>
              <a:rect b="b" l="l" r="r" t="t"/>
              <a:pathLst>
                <a:path extrusionOk="0" h="108448" w="4816592">
                  <a:moveTo>
                    <a:pt x="0" y="0"/>
                  </a:moveTo>
                  <a:lnTo>
                    <a:pt x="4816592" y="0"/>
                  </a:lnTo>
                  <a:lnTo>
                    <a:pt x="4816592" y="108448"/>
                  </a:lnTo>
                  <a:lnTo>
                    <a:pt x="0" y="108448"/>
                  </a:lnTo>
                  <a:close/>
                </a:path>
              </a:pathLst>
            </a:custGeom>
            <a:solidFill>
              <a:srgbClr val="3F88FF"/>
            </a:solidFill>
            <a:ln>
              <a:noFill/>
            </a:ln>
          </p:spPr>
        </p:sp>
        <p:sp>
          <p:nvSpPr>
            <p:cNvPr id="213" name="Google Shape;213;p6"/>
            <p:cNvSpPr txBox="1"/>
            <p:nvPr/>
          </p:nvSpPr>
          <p:spPr>
            <a:xfrm>
              <a:off x="0" y="-47625"/>
              <a:ext cx="4816593" cy="156073"/>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14" name="Google Shape;214;p6"/>
          <p:cNvSpPr/>
          <p:nvPr/>
        </p:nvSpPr>
        <p:spPr>
          <a:xfrm>
            <a:off x="16789184" y="258357"/>
            <a:ext cx="1842887" cy="770343"/>
          </a:xfrm>
          <a:custGeom>
            <a:rect b="b" l="l" r="r" t="t"/>
            <a:pathLst>
              <a:path extrusionOk="0" h="770343" w="1842887">
                <a:moveTo>
                  <a:pt x="0" y="0"/>
                </a:moveTo>
                <a:lnTo>
                  <a:pt x="1842887" y="0"/>
                </a:lnTo>
                <a:lnTo>
                  <a:pt x="1842887" y="770343"/>
                </a:lnTo>
                <a:lnTo>
                  <a:pt x="0" y="770343"/>
                </a:lnTo>
                <a:lnTo>
                  <a:pt x="0" y="0"/>
                </a:lnTo>
                <a:close/>
              </a:path>
            </a:pathLst>
          </a:custGeom>
          <a:noFill/>
          <a:ln>
            <a:noFill/>
          </a:ln>
        </p:spPr>
      </p:sp>
      <p:sp>
        <p:nvSpPr>
          <p:cNvPr id="215" name="Google Shape;215;p6"/>
          <p:cNvSpPr/>
          <p:nvPr/>
        </p:nvSpPr>
        <p:spPr>
          <a:xfrm>
            <a:off x="6916413" y="1264781"/>
            <a:ext cx="1011676" cy="1011676"/>
          </a:xfrm>
          <a:custGeom>
            <a:rect b="b" l="l" r="r" t="t"/>
            <a:pathLst>
              <a:path extrusionOk="0" h="1011676" w="1011676">
                <a:moveTo>
                  <a:pt x="0" y="0"/>
                </a:moveTo>
                <a:lnTo>
                  <a:pt x="1011676" y="0"/>
                </a:lnTo>
                <a:lnTo>
                  <a:pt x="1011676" y="1011676"/>
                </a:lnTo>
                <a:lnTo>
                  <a:pt x="0" y="1011676"/>
                </a:lnTo>
                <a:lnTo>
                  <a:pt x="0" y="0"/>
                </a:lnTo>
                <a:close/>
              </a:path>
            </a:pathLst>
          </a:custGeom>
          <a:noFill/>
          <a:ln>
            <a:noFill/>
          </a:ln>
        </p:spPr>
      </p:sp>
      <p:grpSp>
        <p:nvGrpSpPr>
          <p:cNvPr id="216" name="Google Shape;216;p6"/>
          <p:cNvGrpSpPr/>
          <p:nvPr/>
        </p:nvGrpSpPr>
        <p:grpSpPr>
          <a:xfrm>
            <a:off x="9422068" y="5003645"/>
            <a:ext cx="8757511" cy="4266617"/>
            <a:chOff x="0" y="-241101"/>
            <a:chExt cx="11676681" cy="5688822"/>
          </a:xfrm>
        </p:grpSpPr>
        <p:grpSp>
          <p:nvGrpSpPr>
            <p:cNvPr id="217" name="Google Shape;217;p6"/>
            <p:cNvGrpSpPr/>
            <p:nvPr/>
          </p:nvGrpSpPr>
          <p:grpSpPr>
            <a:xfrm>
              <a:off x="30716" y="2752544"/>
              <a:ext cx="2454076" cy="2695177"/>
              <a:chOff x="0" y="-47625"/>
              <a:chExt cx="484756" cy="532381"/>
            </a:xfrm>
          </p:grpSpPr>
          <p:sp>
            <p:nvSpPr>
              <p:cNvPr id="218" name="Google Shape;218;p6"/>
              <p:cNvSpPr/>
              <p:nvPr/>
            </p:nvSpPr>
            <p:spPr>
              <a:xfrm>
                <a:off x="0" y="0"/>
                <a:ext cx="484756" cy="484756"/>
              </a:xfrm>
              <a:custGeom>
                <a:rect b="b" l="l" r="r" t="t"/>
                <a:pathLst>
                  <a:path extrusionOk="0" h="484756" w="484756">
                    <a:moveTo>
                      <a:pt x="0" y="0"/>
                    </a:moveTo>
                    <a:lnTo>
                      <a:pt x="484756" y="0"/>
                    </a:lnTo>
                    <a:lnTo>
                      <a:pt x="484756" y="484756"/>
                    </a:lnTo>
                    <a:lnTo>
                      <a:pt x="0" y="484756"/>
                    </a:lnTo>
                    <a:close/>
                  </a:path>
                </a:pathLst>
              </a:custGeom>
              <a:solidFill>
                <a:srgbClr val="3F88FF"/>
              </a:solidFill>
              <a:ln>
                <a:noFill/>
              </a:ln>
            </p:spPr>
          </p:sp>
          <p:sp>
            <p:nvSpPr>
              <p:cNvPr id="219" name="Google Shape;219;p6"/>
              <p:cNvSpPr txBox="1"/>
              <p:nvPr/>
            </p:nvSpPr>
            <p:spPr>
              <a:xfrm>
                <a:off x="0" y="-47625"/>
                <a:ext cx="484756" cy="532381"/>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0" name="Google Shape;220;p6"/>
            <p:cNvSpPr/>
            <p:nvPr/>
          </p:nvSpPr>
          <p:spPr>
            <a:xfrm>
              <a:off x="561290" y="3524020"/>
              <a:ext cx="1331496" cy="1225494"/>
            </a:xfrm>
            <a:custGeom>
              <a:rect b="b" l="l" r="r" t="t"/>
              <a:pathLst>
                <a:path extrusionOk="0" h="1225494" w="1331496">
                  <a:moveTo>
                    <a:pt x="0" y="0"/>
                  </a:moveTo>
                  <a:lnTo>
                    <a:pt x="1331496" y="0"/>
                  </a:lnTo>
                  <a:lnTo>
                    <a:pt x="1331496" y="1225493"/>
                  </a:lnTo>
                  <a:lnTo>
                    <a:pt x="0" y="1225493"/>
                  </a:lnTo>
                  <a:lnTo>
                    <a:pt x="0" y="0"/>
                  </a:lnTo>
                  <a:close/>
                </a:path>
              </a:pathLst>
            </a:custGeom>
            <a:blipFill rotWithShape="1">
              <a:blip r:embed="rId3">
                <a:alphaModFix/>
              </a:blip>
              <a:stretch>
                <a:fillRect b="0" l="0" r="0" t="0"/>
              </a:stretch>
            </a:blipFill>
            <a:ln>
              <a:noFill/>
            </a:ln>
          </p:spPr>
        </p:sp>
        <p:sp>
          <p:nvSpPr>
            <p:cNvPr id="221" name="Google Shape;221;p6"/>
            <p:cNvSpPr txBox="1"/>
            <p:nvPr/>
          </p:nvSpPr>
          <p:spPr>
            <a:xfrm>
              <a:off x="3090117" y="3130034"/>
              <a:ext cx="8586564" cy="6953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3135">
                  <a:solidFill>
                    <a:srgbClr val="3F88FF"/>
                  </a:solidFill>
                  <a:latin typeface="Roboto"/>
                  <a:ea typeface="Roboto"/>
                  <a:cs typeface="Roboto"/>
                  <a:sym typeface="Roboto"/>
                </a:rPr>
                <a:t>Empowering</a:t>
              </a:r>
              <a:endParaRPr/>
            </a:p>
          </p:txBody>
        </p:sp>
        <p:sp>
          <p:nvSpPr>
            <p:cNvPr id="222" name="Google Shape;222;p6"/>
            <p:cNvSpPr txBox="1"/>
            <p:nvPr/>
          </p:nvSpPr>
          <p:spPr>
            <a:xfrm>
              <a:off x="3057031" y="3974762"/>
              <a:ext cx="8586564" cy="123547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None/>
              </a:pPr>
              <a:r>
                <a:rPr lang="en-US" sz="1769">
                  <a:solidFill>
                    <a:srgbClr val="FFFFFF"/>
                  </a:solidFill>
                  <a:latin typeface="Roboto"/>
                  <a:ea typeface="Roboto"/>
                  <a:cs typeface="Roboto"/>
                  <a:sym typeface="Roboto"/>
                </a:rPr>
                <a:t>Equipping staff with the authority, tools, and confidence to drive quality improvement independently and take ownership of standards compliance.</a:t>
              </a:r>
              <a:endParaRPr/>
            </a:p>
          </p:txBody>
        </p:sp>
        <p:grpSp>
          <p:nvGrpSpPr>
            <p:cNvPr id="223" name="Google Shape;223;p6"/>
            <p:cNvGrpSpPr/>
            <p:nvPr/>
          </p:nvGrpSpPr>
          <p:grpSpPr>
            <a:xfrm>
              <a:off x="0" y="-241101"/>
              <a:ext cx="2454076" cy="2695177"/>
              <a:chOff x="0" y="-47625"/>
              <a:chExt cx="484756" cy="532381"/>
            </a:xfrm>
          </p:grpSpPr>
          <p:sp>
            <p:nvSpPr>
              <p:cNvPr id="224" name="Google Shape;224;p6"/>
              <p:cNvSpPr/>
              <p:nvPr/>
            </p:nvSpPr>
            <p:spPr>
              <a:xfrm>
                <a:off x="0" y="0"/>
                <a:ext cx="484756" cy="484756"/>
              </a:xfrm>
              <a:custGeom>
                <a:rect b="b" l="l" r="r" t="t"/>
                <a:pathLst>
                  <a:path extrusionOk="0" h="484756" w="484756">
                    <a:moveTo>
                      <a:pt x="0" y="0"/>
                    </a:moveTo>
                    <a:lnTo>
                      <a:pt x="484756" y="0"/>
                    </a:lnTo>
                    <a:lnTo>
                      <a:pt x="484756" y="484756"/>
                    </a:lnTo>
                    <a:lnTo>
                      <a:pt x="0" y="484756"/>
                    </a:lnTo>
                    <a:close/>
                  </a:path>
                </a:pathLst>
              </a:custGeom>
              <a:solidFill>
                <a:srgbClr val="3F88FF"/>
              </a:solidFill>
              <a:ln>
                <a:noFill/>
              </a:ln>
            </p:spPr>
          </p:sp>
          <p:sp>
            <p:nvSpPr>
              <p:cNvPr id="225" name="Google Shape;225;p6"/>
              <p:cNvSpPr txBox="1"/>
              <p:nvPr/>
            </p:nvSpPr>
            <p:spPr>
              <a:xfrm>
                <a:off x="0" y="-47625"/>
                <a:ext cx="484756" cy="532381"/>
              </a:xfrm>
              <a:prstGeom prst="rect">
                <a:avLst/>
              </a:prstGeom>
              <a:noFill/>
              <a:ln>
                <a:noFill/>
              </a:ln>
            </p:spPr>
            <p:txBody>
              <a:bodyPr anchorCtr="0" anchor="ctr" bIns="50800" lIns="50800" spcFirstLastPara="1" rIns="50800" wrap="square" tIns="50800">
                <a:noAutofit/>
              </a:bodyPr>
              <a:lstStyle/>
              <a:p>
                <a:pPr indent="0" lvl="0" marL="0" marR="0" rtl="0" algn="ctr">
                  <a:lnSpc>
                    <a:spcPct val="122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6" name="Google Shape;226;p6"/>
            <p:cNvSpPr/>
            <p:nvPr/>
          </p:nvSpPr>
          <p:spPr>
            <a:xfrm>
              <a:off x="530574" y="530374"/>
              <a:ext cx="1331496" cy="1225494"/>
            </a:xfrm>
            <a:custGeom>
              <a:rect b="b" l="l" r="r" t="t"/>
              <a:pathLst>
                <a:path extrusionOk="0" h="1225494" w="1331496">
                  <a:moveTo>
                    <a:pt x="0" y="0"/>
                  </a:moveTo>
                  <a:lnTo>
                    <a:pt x="1331496" y="0"/>
                  </a:lnTo>
                  <a:lnTo>
                    <a:pt x="1331496" y="1225494"/>
                  </a:lnTo>
                  <a:lnTo>
                    <a:pt x="0" y="1225494"/>
                  </a:lnTo>
                  <a:lnTo>
                    <a:pt x="0" y="0"/>
                  </a:lnTo>
                  <a:close/>
                </a:path>
              </a:pathLst>
            </a:custGeom>
            <a:blipFill rotWithShape="1">
              <a:blip r:embed="rId3">
                <a:alphaModFix/>
              </a:blip>
              <a:stretch>
                <a:fillRect b="0" l="0" r="0" t="0"/>
              </a:stretch>
            </a:blipFill>
            <a:ln>
              <a:noFill/>
            </a:ln>
          </p:spPr>
        </p:sp>
        <p:sp>
          <p:nvSpPr>
            <p:cNvPr id="227" name="Google Shape;227;p6"/>
            <p:cNvSpPr txBox="1"/>
            <p:nvPr/>
          </p:nvSpPr>
          <p:spPr>
            <a:xfrm>
              <a:off x="3057031" y="259828"/>
              <a:ext cx="8586564" cy="6953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3135">
                  <a:solidFill>
                    <a:srgbClr val="3F88FF"/>
                  </a:solidFill>
                  <a:latin typeface="Roboto"/>
                  <a:ea typeface="Roboto"/>
                  <a:cs typeface="Roboto"/>
                  <a:sym typeface="Roboto"/>
                </a:rPr>
                <a:t>Evaluating / Peer Review Validation</a:t>
              </a:r>
              <a:endParaRPr/>
            </a:p>
          </p:txBody>
        </p:sp>
        <p:sp>
          <p:nvSpPr>
            <p:cNvPr id="228" name="Google Shape;228;p6"/>
            <p:cNvSpPr txBox="1"/>
            <p:nvPr/>
          </p:nvSpPr>
          <p:spPr>
            <a:xfrm>
              <a:off x="3057031" y="1103009"/>
              <a:ext cx="8586564" cy="123547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None/>
              </a:pPr>
              <a:r>
                <a:rPr lang="en-US" sz="1769">
                  <a:solidFill>
                    <a:srgbClr val="FFFFFF"/>
                  </a:solidFill>
                  <a:latin typeface="Roboto"/>
                  <a:ea typeface="Roboto"/>
                  <a:cs typeface="Roboto"/>
                  <a:sym typeface="Roboto"/>
                </a:rPr>
                <a:t>Assessing performance through internal audits and external peer review to validate compliance, identify gaps, and sustain continuous quality improvement.</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840"/>
        </a:solidFill>
      </p:bgPr>
    </p:bg>
    <p:spTree>
      <p:nvGrpSpPr>
        <p:cNvPr id="232" name="Shape 232"/>
        <p:cNvGrpSpPr/>
        <p:nvPr/>
      </p:nvGrpSpPr>
      <p:grpSpPr>
        <a:xfrm>
          <a:off x="0" y="0"/>
          <a:ext cx="0" cy="0"/>
          <a:chOff x="0" y="0"/>
          <a:chExt cx="0" cy="0"/>
        </a:xfrm>
      </p:grpSpPr>
      <p:grpSp>
        <p:nvGrpSpPr>
          <p:cNvPr id="233" name="Google Shape;233;p7"/>
          <p:cNvGrpSpPr/>
          <p:nvPr/>
        </p:nvGrpSpPr>
        <p:grpSpPr>
          <a:xfrm>
            <a:off x="8414947" y="7018815"/>
            <a:ext cx="4114800" cy="4472254"/>
            <a:chOff x="0" y="-57150"/>
            <a:chExt cx="1083733" cy="1177878"/>
          </a:xfrm>
        </p:grpSpPr>
        <p:sp>
          <p:nvSpPr>
            <p:cNvPr id="234" name="Google Shape;234;p7"/>
            <p:cNvSpPr/>
            <p:nvPr/>
          </p:nvSpPr>
          <p:spPr>
            <a:xfrm>
              <a:off x="0" y="0"/>
              <a:ext cx="1083733" cy="1120728"/>
            </a:xfrm>
            <a:custGeom>
              <a:rect b="b" l="l" r="r" t="t"/>
              <a:pathLst>
                <a:path extrusionOk="0" h="1120728" w="1083733">
                  <a:moveTo>
                    <a:pt x="0" y="0"/>
                  </a:moveTo>
                  <a:lnTo>
                    <a:pt x="1083733" y="0"/>
                  </a:lnTo>
                  <a:lnTo>
                    <a:pt x="1083733" y="1120728"/>
                  </a:lnTo>
                  <a:lnTo>
                    <a:pt x="0" y="1120728"/>
                  </a:lnTo>
                  <a:close/>
                </a:path>
              </a:pathLst>
            </a:custGeom>
            <a:solidFill>
              <a:srgbClr val="3F88FF"/>
            </a:solidFill>
            <a:ln>
              <a:noFill/>
            </a:ln>
          </p:spPr>
        </p:sp>
        <p:sp>
          <p:nvSpPr>
            <p:cNvPr id="235" name="Google Shape;235;p7"/>
            <p:cNvSpPr txBox="1"/>
            <p:nvPr/>
          </p:nvSpPr>
          <p:spPr>
            <a:xfrm>
              <a:off x="0" y="-57150"/>
              <a:ext cx="1083733" cy="1177878"/>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36" name="Google Shape;236;p7"/>
          <p:cNvSpPr/>
          <p:nvPr/>
        </p:nvSpPr>
        <p:spPr>
          <a:xfrm>
            <a:off x="9211559" y="5467917"/>
            <a:ext cx="9076441" cy="4819083"/>
          </a:xfrm>
          <a:custGeom>
            <a:rect b="b" l="l" r="r" t="t"/>
            <a:pathLst>
              <a:path extrusionOk="0" h="639575" w="1204600">
                <a:moveTo>
                  <a:pt x="0" y="0"/>
                </a:moveTo>
                <a:lnTo>
                  <a:pt x="1204600" y="0"/>
                </a:lnTo>
                <a:lnTo>
                  <a:pt x="1204600" y="639575"/>
                </a:lnTo>
                <a:lnTo>
                  <a:pt x="0" y="639575"/>
                </a:lnTo>
                <a:close/>
              </a:path>
            </a:pathLst>
          </a:custGeom>
          <a:blipFill rotWithShape="1">
            <a:blip r:embed="rId3">
              <a:alphaModFix/>
            </a:blip>
            <a:stretch>
              <a:fillRect b="-3677" l="0" r="0" t="-3677"/>
            </a:stretch>
          </a:blipFill>
          <a:ln>
            <a:noFill/>
          </a:ln>
        </p:spPr>
      </p:sp>
      <p:sp>
        <p:nvSpPr>
          <p:cNvPr id="237" name="Google Shape;237;p7"/>
          <p:cNvSpPr/>
          <p:nvPr/>
        </p:nvSpPr>
        <p:spPr>
          <a:xfrm>
            <a:off x="1028700" y="1491292"/>
            <a:ext cx="320031" cy="320031"/>
          </a:xfrm>
          <a:custGeom>
            <a:rect b="b" l="l" r="r" t="t"/>
            <a:pathLst>
              <a:path extrusionOk="0" h="320031" w="320031">
                <a:moveTo>
                  <a:pt x="0" y="0"/>
                </a:moveTo>
                <a:lnTo>
                  <a:pt x="320031" y="0"/>
                </a:lnTo>
                <a:lnTo>
                  <a:pt x="320031" y="320031"/>
                </a:lnTo>
                <a:lnTo>
                  <a:pt x="0" y="320031"/>
                </a:lnTo>
                <a:lnTo>
                  <a:pt x="0" y="0"/>
                </a:lnTo>
                <a:close/>
              </a:path>
            </a:pathLst>
          </a:custGeom>
          <a:noFill/>
          <a:ln>
            <a:noFill/>
          </a:ln>
        </p:spPr>
      </p:sp>
      <p:sp>
        <p:nvSpPr>
          <p:cNvPr id="238" name="Google Shape;238;p7"/>
          <p:cNvSpPr/>
          <p:nvPr/>
        </p:nvSpPr>
        <p:spPr>
          <a:xfrm>
            <a:off x="1011676" y="3434853"/>
            <a:ext cx="320031" cy="320031"/>
          </a:xfrm>
          <a:custGeom>
            <a:rect b="b" l="l" r="r" t="t"/>
            <a:pathLst>
              <a:path extrusionOk="0" h="320031" w="320031">
                <a:moveTo>
                  <a:pt x="0" y="0"/>
                </a:moveTo>
                <a:lnTo>
                  <a:pt x="320031" y="0"/>
                </a:lnTo>
                <a:lnTo>
                  <a:pt x="320031" y="320031"/>
                </a:lnTo>
                <a:lnTo>
                  <a:pt x="0" y="320031"/>
                </a:lnTo>
                <a:lnTo>
                  <a:pt x="0" y="0"/>
                </a:lnTo>
                <a:close/>
              </a:path>
            </a:pathLst>
          </a:custGeom>
          <a:noFill/>
          <a:ln>
            <a:noFill/>
          </a:ln>
        </p:spPr>
      </p:sp>
      <p:sp>
        <p:nvSpPr>
          <p:cNvPr id="239" name="Google Shape;239;p7"/>
          <p:cNvSpPr/>
          <p:nvPr/>
        </p:nvSpPr>
        <p:spPr>
          <a:xfrm>
            <a:off x="1011676" y="6344959"/>
            <a:ext cx="320031" cy="320031"/>
          </a:xfrm>
          <a:custGeom>
            <a:rect b="b" l="l" r="r" t="t"/>
            <a:pathLst>
              <a:path extrusionOk="0" h="320031" w="320031">
                <a:moveTo>
                  <a:pt x="0" y="0"/>
                </a:moveTo>
                <a:lnTo>
                  <a:pt x="320031" y="0"/>
                </a:lnTo>
                <a:lnTo>
                  <a:pt x="320031" y="320031"/>
                </a:lnTo>
                <a:lnTo>
                  <a:pt x="0" y="320031"/>
                </a:lnTo>
                <a:lnTo>
                  <a:pt x="0" y="0"/>
                </a:lnTo>
                <a:close/>
              </a:path>
            </a:pathLst>
          </a:custGeom>
          <a:noFill/>
          <a:ln>
            <a:noFill/>
          </a:ln>
        </p:spPr>
      </p:sp>
      <p:sp>
        <p:nvSpPr>
          <p:cNvPr id="240" name="Google Shape;240;p7"/>
          <p:cNvSpPr/>
          <p:nvPr/>
        </p:nvSpPr>
        <p:spPr>
          <a:xfrm>
            <a:off x="16789184" y="258357"/>
            <a:ext cx="1842887" cy="770343"/>
          </a:xfrm>
          <a:custGeom>
            <a:rect b="b" l="l" r="r" t="t"/>
            <a:pathLst>
              <a:path extrusionOk="0" h="770343" w="1842887">
                <a:moveTo>
                  <a:pt x="0" y="0"/>
                </a:moveTo>
                <a:lnTo>
                  <a:pt x="1842887" y="0"/>
                </a:lnTo>
                <a:lnTo>
                  <a:pt x="1842887" y="770343"/>
                </a:lnTo>
                <a:lnTo>
                  <a:pt x="0" y="770343"/>
                </a:lnTo>
                <a:lnTo>
                  <a:pt x="0" y="0"/>
                </a:lnTo>
                <a:close/>
              </a:path>
            </a:pathLst>
          </a:custGeom>
          <a:noFill/>
          <a:ln>
            <a:noFill/>
          </a:ln>
        </p:spPr>
      </p:sp>
      <p:sp>
        <p:nvSpPr>
          <p:cNvPr id="241" name="Google Shape;241;p7"/>
          <p:cNvSpPr/>
          <p:nvPr/>
        </p:nvSpPr>
        <p:spPr>
          <a:xfrm>
            <a:off x="0" y="8291755"/>
            <a:ext cx="1011676" cy="1011676"/>
          </a:xfrm>
          <a:custGeom>
            <a:rect b="b" l="l" r="r" t="t"/>
            <a:pathLst>
              <a:path extrusionOk="0" h="1011676" w="1011676">
                <a:moveTo>
                  <a:pt x="0" y="0"/>
                </a:moveTo>
                <a:lnTo>
                  <a:pt x="1011676" y="0"/>
                </a:lnTo>
                <a:lnTo>
                  <a:pt x="1011676" y="1011676"/>
                </a:lnTo>
                <a:lnTo>
                  <a:pt x="0" y="1011676"/>
                </a:lnTo>
                <a:lnTo>
                  <a:pt x="0" y="0"/>
                </a:lnTo>
                <a:close/>
              </a:path>
            </a:pathLst>
          </a:custGeom>
          <a:noFill/>
          <a:ln>
            <a:noFill/>
          </a:ln>
        </p:spPr>
      </p:sp>
      <p:sp>
        <p:nvSpPr>
          <p:cNvPr id="242" name="Google Shape;242;p7"/>
          <p:cNvSpPr txBox="1"/>
          <p:nvPr/>
        </p:nvSpPr>
        <p:spPr>
          <a:xfrm>
            <a:off x="9211559" y="1358443"/>
            <a:ext cx="7107591"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3000">
                <a:solidFill>
                  <a:srgbClr val="FFFFFF"/>
                </a:solidFill>
                <a:latin typeface="Montserrat"/>
                <a:ea typeface="Montserrat"/>
                <a:cs typeface="Montserrat"/>
                <a:sym typeface="Montserrat"/>
              </a:rPr>
              <a:t>VALUE OF MSQH</a:t>
            </a:r>
            <a:endParaRPr/>
          </a:p>
        </p:txBody>
      </p:sp>
      <p:sp>
        <p:nvSpPr>
          <p:cNvPr id="243" name="Google Shape;243;p7"/>
          <p:cNvSpPr txBox="1"/>
          <p:nvPr/>
        </p:nvSpPr>
        <p:spPr>
          <a:xfrm>
            <a:off x="9144000" y="2095698"/>
            <a:ext cx="8047741" cy="14160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FFFFF"/>
                </a:solidFill>
                <a:latin typeface="Roboto"/>
                <a:ea typeface="Roboto"/>
                <a:cs typeface="Roboto"/>
                <a:sym typeface="Roboto"/>
              </a:rPr>
              <a:t>MSQH is guided by five core values that underpin every aspect of healthcare accreditation. These values reflect our commitment to excellence, safety, and continuous improvement across all healthcare facilities and services in Malaysia.</a:t>
            </a:r>
            <a:endParaRPr/>
          </a:p>
        </p:txBody>
      </p:sp>
      <p:sp>
        <p:nvSpPr>
          <p:cNvPr id="244" name="Google Shape;244;p7"/>
          <p:cNvSpPr txBox="1"/>
          <p:nvPr/>
        </p:nvSpPr>
        <p:spPr>
          <a:xfrm>
            <a:off x="1501140" y="1358443"/>
            <a:ext cx="5967483" cy="3587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000">
                <a:solidFill>
                  <a:srgbClr val="3F88FF"/>
                </a:solidFill>
                <a:latin typeface="Roboto"/>
                <a:ea typeface="Roboto"/>
                <a:cs typeface="Roboto"/>
                <a:sym typeface="Roboto"/>
              </a:rPr>
              <a:t>Safety Culture</a:t>
            </a:r>
            <a:endParaRPr/>
          </a:p>
        </p:txBody>
      </p:sp>
      <p:sp>
        <p:nvSpPr>
          <p:cNvPr id="245" name="Google Shape;245;p7"/>
          <p:cNvSpPr txBox="1"/>
          <p:nvPr/>
        </p:nvSpPr>
        <p:spPr>
          <a:xfrm>
            <a:off x="1484116" y="3302005"/>
            <a:ext cx="5967483" cy="3587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000">
                <a:solidFill>
                  <a:srgbClr val="3F88FF"/>
                </a:solidFill>
                <a:latin typeface="Roboto"/>
                <a:ea typeface="Roboto"/>
                <a:cs typeface="Roboto"/>
                <a:sym typeface="Roboto"/>
              </a:rPr>
              <a:t>Integrity</a:t>
            </a:r>
            <a:endParaRPr/>
          </a:p>
        </p:txBody>
      </p:sp>
      <p:sp>
        <p:nvSpPr>
          <p:cNvPr id="246" name="Google Shape;246;p7"/>
          <p:cNvSpPr txBox="1"/>
          <p:nvPr/>
        </p:nvSpPr>
        <p:spPr>
          <a:xfrm>
            <a:off x="1028700" y="2095698"/>
            <a:ext cx="6439923" cy="10636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FFFFF"/>
                </a:solidFill>
                <a:latin typeface="Roboto"/>
                <a:ea typeface="Roboto"/>
                <a:cs typeface="Roboto"/>
                <a:sym typeface="Roboto"/>
              </a:rPr>
              <a:t>Fostering a proactive environment where patient safety and staff well-being are prioritised at every level of healthcare delivery and organisational decision-making.</a:t>
            </a:r>
            <a:endParaRPr/>
          </a:p>
        </p:txBody>
      </p:sp>
      <p:sp>
        <p:nvSpPr>
          <p:cNvPr id="247" name="Google Shape;247;p7"/>
          <p:cNvSpPr txBox="1"/>
          <p:nvPr/>
        </p:nvSpPr>
        <p:spPr>
          <a:xfrm>
            <a:off x="1011676" y="4039259"/>
            <a:ext cx="6439923" cy="14160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FFFFF"/>
                </a:solidFill>
                <a:latin typeface="Roboto"/>
                <a:ea typeface="Roboto"/>
                <a:cs typeface="Roboto"/>
                <a:sym typeface="Roboto"/>
              </a:rPr>
              <a:t>Upholding honesty, transparency, and strong moral principles in all accreditation processes, assessments, and interactions with healthcare facilities and stakeholders.</a:t>
            </a:r>
            <a:endParaRPr/>
          </a:p>
        </p:txBody>
      </p:sp>
      <p:sp>
        <p:nvSpPr>
          <p:cNvPr id="248" name="Google Shape;248;p7"/>
          <p:cNvSpPr txBox="1"/>
          <p:nvPr/>
        </p:nvSpPr>
        <p:spPr>
          <a:xfrm>
            <a:off x="1484116" y="6212111"/>
            <a:ext cx="5967483" cy="711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000">
                <a:solidFill>
                  <a:srgbClr val="3F88FF"/>
                </a:solidFill>
                <a:latin typeface="Roboto"/>
                <a:ea typeface="Roboto"/>
                <a:cs typeface="Roboto"/>
                <a:sym typeface="Roboto"/>
              </a:rPr>
              <a:t>Professionalism  |  Patient &amp; People Centered  |  Teamwork</a:t>
            </a:r>
            <a:endParaRPr/>
          </a:p>
        </p:txBody>
      </p:sp>
      <p:sp>
        <p:nvSpPr>
          <p:cNvPr id="249" name="Google Shape;249;p7"/>
          <p:cNvSpPr txBox="1"/>
          <p:nvPr/>
        </p:nvSpPr>
        <p:spPr>
          <a:xfrm>
            <a:off x="1011676" y="6949365"/>
            <a:ext cx="6439923" cy="2120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000">
                <a:solidFill>
                  <a:srgbClr val="FFFFFF"/>
                </a:solidFill>
                <a:latin typeface="Roboto"/>
                <a:ea typeface="Roboto"/>
                <a:cs typeface="Roboto"/>
                <a:sym typeface="Roboto"/>
              </a:rPr>
              <a:t>Professionalism:</a:t>
            </a:r>
            <a:r>
              <a:rPr lang="en-US" sz="2000">
                <a:solidFill>
                  <a:srgbClr val="FFFFFF"/>
                </a:solidFill>
                <a:latin typeface="Roboto"/>
                <a:ea typeface="Roboto"/>
                <a:cs typeface="Roboto"/>
                <a:sym typeface="Roboto"/>
              </a:rPr>
              <a:t> Demonstrating competence, ethical conduct, and accountability in all engagements.</a:t>
            </a:r>
            <a:endParaRPr/>
          </a:p>
          <a:p>
            <a:pPr indent="0" lvl="0" marL="0" marR="0" rtl="0" algn="l">
              <a:lnSpc>
                <a:spcPct val="140000"/>
              </a:lnSpc>
              <a:spcBef>
                <a:spcPts val="0"/>
              </a:spcBef>
              <a:spcAft>
                <a:spcPts val="0"/>
              </a:spcAft>
              <a:buNone/>
            </a:pPr>
            <a:r>
              <a:rPr b="1" lang="en-US" sz="2000">
                <a:solidFill>
                  <a:srgbClr val="FFFFFF"/>
                </a:solidFill>
                <a:latin typeface="Roboto"/>
                <a:ea typeface="Roboto"/>
                <a:cs typeface="Roboto"/>
                <a:sym typeface="Roboto"/>
              </a:rPr>
              <a:t>Patient &amp; People Centered: </a:t>
            </a:r>
            <a:r>
              <a:rPr lang="en-US" sz="2000">
                <a:solidFill>
                  <a:srgbClr val="FFFFFF"/>
                </a:solidFill>
                <a:latin typeface="Roboto"/>
                <a:ea typeface="Roboto"/>
                <a:cs typeface="Roboto"/>
                <a:sym typeface="Roboto"/>
              </a:rPr>
              <a:t>Placing patients, families, and communities at the heart of quality care.</a:t>
            </a:r>
            <a:endParaRPr/>
          </a:p>
          <a:p>
            <a:pPr indent="0" lvl="0" marL="0" marR="0" rtl="0" algn="l">
              <a:lnSpc>
                <a:spcPct val="140000"/>
              </a:lnSpc>
              <a:spcBef>
                <a:spcPts val="0"/>
              </a:spcBef>
              <a:spcAft>
                <a:spcPts val="0"/>
              </a:spcAft>
              <a:buNone/>
            </a:pPr>
            <a:r>
              <a:rPr b="1" lang="en-US" sz="2000">
                <a:solidFill>
                  <a:srgbClr val="FFFFFF"/>
                </a:solidFill>
                <a:latin typeface="Roboto"/>
                <a:ea typeface="Roboto"/>
                <a:cs typeface="Roboto"/>
                <a:sym typeface="Roboto"/>
              </a:rPr>
              <a:t>Teamwork:</a:t>
            </a:r>
            <a:r>
              <a:rPr lang="en-US" sz="2000">
                <a:solidFill>
                  <a:srgbClr val="FFFFFF"/>
                </a:solidFill>
                <a:latin typeface="Roboto"/>
                <a:ea typeface="Roboto"/>
                <a:cs typeface="Roboto"/>
                <a:sym typeface="Roboto"/>
              </a:rPr>
              <a:t> Collaborating across disciplines to achieve shared goals of quality and safety.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840"/>
        </a:solidFill>
      </p:bgPr>
    </p:bg>
    <p:spTree>
      <p:nvGrpSpPr>
        <p:cNvPr id="253" name="Shape 253"/>
        <p:cNvGrpSpPr/>
        <p:nvPr/>
      </p:nvGrpSpPr>
      <p:grpSpPr>
        <a:xfrm>
          <a:off x="0" y="0"/>
          <a:ext cx="0" cy="0"/>
          <a:chOff x="0" y="0"/>
          <a:chExt cx="0" cy="0"/>
        </a:xfrm>
      </p:grpSpPr>
      <p:sp>
        <p:nvSpPr>
          <p:cNvPr id="254" name="Google Shape;254;p8"/>
          <p:cNvSpPr/>
          <p:nvPr/>
        </p:nvSpPr>
        <p:spPr>
          <a:xfrm>
            <a:off x="0" y="2180053"/>
            <a:ext cx="6560617" cy="8106947"/>
          </a:xfrm>
          <a:custGeom>
            <a:rect b="b" l="l" r="r" t="t"/>
            <a:pathLst>
              <a:path extrusionOk="0" h="1075931" w="870707">
                <a:moveTo>
                  <a:pt x="0" y="0"/>
                </a:moveTo>
                <a:lnTo>
                  <a:pt x="870707" y="0"/>
                </a:lnTo>
                <a:lnTo>
                  <a:pt x="870707" y="1075931"/>
                </a:lnTo>
                <a:lnTo>
                  <a:pt x="0" y="1075931"/>
                </a:lnTo>
                <a:close/>
              </a:path>
            </a:pathLst>
          </a:custGeom>
          <a:blipFill rotWithShape="1">
            <a:blip r:embed="rId3">
              <a:alphaModFix/>
            </a:blip>
            <a:stretch>
              <a:fillRect b="-31" l="0" r="0" t="-31"/>
            </a:stretch>
          </a:blipFill>
          <a:ln>
            <a:noFill/>
          </a:ln>
        </p:spPr>
      </p:sp>
      <p:grpSp>
        <p:nvGrpSpPr>
          <p:cNvPr id="255" name="Google Shape;255;p8"/>
          <p:cNvGrpSpPr/>
          <p:nvPr/>
        </p:nvGrpSpPr>
        <p:grpSpPr>
          <a:xfrm>
            <a:off x="3295549" y="2724818"/>
            <a:ext cx="5576875" cy="6533482"/>
            <a:chOff x="0" y="-57150"/>
            <a:chExt cx="1468807" cy="1720753"/>
          </a:xfrm>
        </p:grpSpPr>
        <p:sp>
          <p:nvSpPr>
            <p:cNvPr id="256" name="Google Shape;256;p8"/>
            <p:cNvSpPr/>
            <p:nvPr/>
          </p:nvSpPr>
          <p:spPr>
            <a:xfrm>
              <a:off x="0" y="0"/>
              <a:ext cx="1468807" cy="1663603"/>
            </a:xfrm>
            <a:custGeom>
              <a:rect b="b" l="l" r="r" t="t"/>
              <a:pathLst>
                <a:path extrusionOk="0" h="1663603" w="1468807">
                  <a:moveTo>
                    <a:pt x="0" y="0"/>
                  </a:moveTo>
                  <a:lnTo>
                    <a:pt x="1468807" y="0"/>
                  </a:lnTo>
                  <a:lnTo>
                    <a:pt x="1468807" y="1663603"/>
                  </a:lnTo>
                  <a:lnTo>
                    <a:pt x="0" y="1663603"/>
                  </a:lnTo>
                  <a:close/>
                </a:path>
              </a:pathLst>
            </a:custGeom>
            <a:solidFill>
              <a:srgbClr val="3F88FF"/>
            </a:solidFill>
            <a:ln>
              <a:noFill/>
            </a:ln>
          </p:spPr>
        </p:sp>
        <p:sp>
          <p:nvSpPr>
            <p:cNvPr id="257" name="Google Shape;257;p8"/>
            <p:cNvSpPr txBox="1"/>
            <p:nvPr/>
          </p:nvSpPr>
          <p:spPr>
            <a:xfrm>
              <a:off x="0" y="-57150"/>
              <a:ext cx="1468807" cy="1720753"/>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58" name="Google Shape;258;p8"/>
          <p:cNvSpPr/>
          <p:nvPr/>
        </p:nvSpPr>
        <p:spPr>
          <a:xfrm>
            <a:off x="15989841" y="9130204"/>
            <a:ext cx="1842887" cy="770343"/>
          </a:xfrm>
          <a:custGeom>
            <a:rect b="b" l="l" r="r" t="t"/>
            <a:pathLst>
              <a:path extrusionOk="0" h="770343" w="1842887">
                <a:moveTo>
                  <a:pt x="0" y="0"/>
                </a:moveTo>
                <a:lnTo>
                  <a:pt x="1842887" y="0"/>
                </a:lnTo>
                <a:lnTo>
                  <a:pt x="1842887" y="770343"/>
                </a:lnTo>
                <a:lnTo>
                  <a:pt x="0" y="770343"/>
                </a:lnTo>
                <a:lnTo>
                  <a:pt x="0" y="0"/>
                </a:lnTo>
                <a:close/>
              </a:path>
            </a:pathLst>
          </a:custGeom>
          <a:noFill/>
          <a:ln>
            <a:noFill/>
          </a:ln>
        </p:spPr>
      </p:sp>
      <p:sp>
        <p:nvSpPr>
          <p:cNvPr id="259" name="Google Shape;259;p8"/>
          <p:cNvSpPr/>
          <p:nvPr/>
        </p:nvSpPr>
        <p:spPr>
          <a:xfrm>
            <a:off x="6759542" y="1047166"/>
            <a:ext cx="983264" cy="978348"/>
          </a:xfrm>
          <a:custGeom>
            <a:rect b="b" l="l" r="r" t="t"/>
            <a:pathLst>
              <a:path extrusionOk="0" h="978348" w="983264">
                <a:moveTo>
                  <a:pt x="0" y="0"/>
                </a:moveTo>
                <a:lnTo>
                  <a:pt x="983264" y="0"/>
                </a:lnTo>
                <a:lnTo>
                  <a:pt x="983264" y="978348"/>
                </a:lnTo>
                <a:lnTo>
                  <a:pt x="0" y="978348"/>
                </a:lnTo>
                <a:lnTo>
                  <a:pt x="0" y="0"/>
                </a:lnTo>
                <a:close/>
              </a:path>
            </a:pathLst>
          </a:custGeom>
          <a:blipFill rotWithShape="1">
            <a:blip r:embed="rId4">
              <a:alphaModFix amt="31000"/>
            </a:blip>
            <a:stretch>
              <a:fillRect b="0" l="0" r="0" t="0"/>
            </a:stretch>
          </a:blipFill>
          <a:ln>
            <a:noFill/>
          </a:ln>
        </p:spPr>
      </p:sp>
      <p:sp>
        <p:nvSpPr>
          <p:cNvPr id="260" name="Google Shape;260;p8"/>
          <p:cNvSpPr txBox="1"/>
          <p:nvPr/>
        </p:nvSpPr>
        <p:spPr>
          <a:xfrm>
            <a:off x="9949555" y="1279546"/>
            <a:ext cx="7107591" cy="121602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lang="en-US" sz="3499">
                <a:solidFill>
                  <a:srgbClr val="FFFFFF"/>
                </a:solidFill>
                <a:latin typeface="Montserrat"/>
                <a:ea typeface="Montserrat"/>
                <a:cs typeface="Montserrat"/>
                <a:sym typeface="Montserrat"/>
              </a:rPr>
              <a:t>THE QUALITY MEASUREMENT FRAMEWORK</a:t>
            </a:r>
            <a:endParaRPr/>
          </a:p>
        </p:txBody>
      </p:sp>
      <p:sp>
        <p:nvSpPr>
          <p:cNvPr id="261" name="Google Shape;261;p8"/>
          <p:cNvSpPr txBox="1"/>
          <p:nvPr/>
        </p:nvSpPr>
        <p:spPr>
          <a:xfrm>
            <a:off x="9949555" y="3143739"/>
            <a:ext cx="7107591" cy="3530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FFFFF"/>
                </a:solidFill>
                <a:latin typeface="Roboto"/>
                <a:ea typeface="Roboto"/>
                <a:cs typeface="Roboto"/>
                <a:sym typeface="Roboto"/>
              </a:rPr>
              <a:t>Quality measurement is the foundation of effective healthcare accreditation. It provides a structured approach to evaluating healthcare performance, identifying areas for improvement, and ensuring that services meet established standards of safety and excellence.</a:t>
            </a:r>
            <a:endParaRPr/>
          </a:p>
          <a:p>
            <a:pPr indent="0" lvl="0" marL="0" marR="0" rtl="0" algn="l">
              <a:lnSpc>
                <a:spcPct val="140000"/>
              </a:lnSpc>
              <a:spcBef>
                <a:spcPts val="0"/>
              </a:spcBef>
              <a:spcAft>
                <a:spcPts val="0"/>
              </a:spcAft>
              <a:buNone/>
            </a:pPr>
            <a:r>
              <a:rPr lang="en-US" sz="2000">
                <a:solidFill>
                  <a:srgbClr val="FFFFFF"/>
                </a:solidFill>
                <a:latin typeface="Roboto"/>
                <a:ea typeface="Roboto"/>
                <a:cs typeface="Roboto"/>
                <a:sym typeface="Roboto"/>
              </a:rPr>
              <a:t>The Quality Measurement Framework used by MSQH defines the dimensions, tools, and methodologies that guide healthcare facilities in monitoring, assessing, and continuously improving the quality of care delivered to patients and communities.</a:t>
            </a:r>
            <a:endParaRPr/>
          </a:p>
        </p:txBody>
      </p:sp>
      <p:sp>
        <p:nvSpPr>
          <p:cNvPr id="262" name="Google Shape;262;p8"/>
          <p:cNvSpPr txBox="1"/>
          <p:nvPr/>
        </p:nvSpPr>
        <p:spPr>
          <a:xfrm>
            <a:off x="9949555" y="6845470"/>
            <a:ext cx="7107591" cy="17684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FFFFF"/>
                </a:solidFill>
                <a:latin typeface="Roboto"/>
                <a:ea typeface="Roboto"/>
                <a:cs typeface="Roboto"/>
                <a:sym typeface="Roboto"/>
              </a:rPr>
              <a:t>This section introduces the core components of the framework, including the dimensions of quality, the Donabedian operational model, and the principles of Continuous Quality Improvement (CQI) that underpin the MSQH accreditation process.</a:t>
            </a:r>
            <a:endParaRPr/>
          </a:p>
        </p:txBody>
      </p:sp>
      <p:sp>
        <p:nvSpPr>
          <p:cNvPr id="263" name="Google Shape;263;p8"/>
          <p:cNvSpPr txBox="1"/>
          <p:nvPr/>
        </p:nvSpPr>
        <p:spPr>
          <a:xfrm>
            <a:off x="4087373" y="3483059"/>
            <a:ext cx="3896240" cy="3587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000">
                <a:solidFill>
                  <a:srgbClr val="FFFFFF"/>
                </a:solidFill>
                <a:latin typeface="Roboto"/>
                <a:ea typeface="Roboto"/>
                <a:cs typeface="Roboto"/>
                <a:sym typeface="Roboto"/>
              </a:rPr>
              <a:t>Dimensions of Quality</a:t>
            </a:r>
            <a:endParaRPr/>
          </a:p>
        </p:txBody>
      </p:sp>
      <p:sp>
        <p:nvSpPr>
          <p:cNvPr id="264" name="Google Shape;264;p8"/>
          <p:cNvSpPr txBox="1"/>
          <p:nvPr/>
        </p:nvSpPr>
        <p:spPr>
          <a:xfrm>
            <a:off x="4087373" y="6297944"/>
            <a:ext cx="3896240" cy="3587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000">
                <a:solidFill>
                  <a:srgbClr val="FFFFFF"/>
                </a:solidFill>
                <a:latin typeface="Roboto"/>
                <a:ea typeface="Roboto"/>
                <a:cs typeface="Roboto"/>
                <a:sym typeface="Roboto"/>
              </a:rPr>
              <a:t>CQI and Outcomes</a:t>
            </a:r>
            <a:endParaRPr/>
          </a:p>
        </p:txBody>
      </p:sp>
      <p:sp>
        <p:nvSpPr>
          <p:cNvPr id="265" name="Google Shape;265;p8"/>
          <p:cNvSpPr txBox="1"/>
          <p:nvPr/>
        </p:nvSpPr>
        <p:spPr>
          <a:xfrm>
            <a:off x="4087373" y="4030585"/>
            <a:ext cx="3993227" cy="2120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001230"/>
                </a:solidFill>
                <a:latin typeface="Roboto"/>
                <a:ea typeface="Roboto"/>
                <a:cs typeface="Roboto"/>
                <a:sym typeface="Roboto"/>
              </a:rPr>
              <a:t>Explores accessibility, safety, competency, responsiveness, efficiency, sustainability, appropriateness, and patient-centered care as core quality domains.</a:t>
            </a:r>
            <a:endParaRPr/>
          </a:p>
        </p:txBody>
      </p:sp>
      <p:sp>
        <p:nvSpPr>
          <p:cNvPr id="266" name="Google Shape;266;p8"/>
          <p:cNvSpPr txBox="1"/>
          <p:nvPr/>
        </p:nvSpPr>
        <p:spPr>
          <a:xfrm>
            <a:off x="4087373" y="6845470"/>
            <a:ext cx="3993227" cy="17684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001230"/>
                </a:solidFill>
                <a:latin typeface="Roboto"/>
                <a:ea typeface="Roboto"/>
                <a:cs typeface="Roboto"/>
                <a:sym typeface="Roboto"/>
              </a:rPr>
              <a:t>Continuous Quality Improvement drives the link between structure, process, and outcome to achieve measurable improvements in healthcare service quality.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840"/>
        </a:solidFill>
      </p:bgPr>
    </p:bg>
    <p:spTree>
      <p:nvGrpSpPr>
        <p:cNvPr id="270" name="Shape 270"/>
        <p:cNvGrpSpPr/>
        <p:nvPr/>
      </p:nvGrpSpPr>
      <p:grpSpPr>
        <a:xfrm>
          <a:off x="0" y="0"/>
          <a:ext cx="0" cy="0"/>
          <a:chOff x="0" y="0"/>
          <a:chExt cx="0" cy="0"/>
        </a:xfrm>
      </p:grpSpPr>
      <p:sp>
        <p:nvSpPr>
          <p:cNvPr id="271" name="Google Shape;271;p9"/>
          <p:cNvSpPr txBox="1"/>
          <p:nvPr/>
        </p:nvSpPr>
        <p:spPr>
          <a:xfrm>
            <a:off x="9144000" y="406826"/>
            <a:ext cx="7657444" cy="8579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5025">
                <a:solidFill>
                  <a:srgbClr val="FFFFFF"/>
                </a:solidFill>
                <a:latin typeface="Montserrat"/>
                <a:ea typeface="Montserrat"/>
                <a:cs typeface="Montserrat"/>
                <a:sym typeface="Montserrat"/>
              </a:rPr>
              <a:t>THE DIMENSION</a:t>
            </a:r>
            <a:endParaRPr/>
          </a:p>
        </p:txBody>
      </p:sp>
      <p:sp>
        <p:nvSpPr>
          <p:cNvPr id="272" name="Google Shape;272;p9"/>
          <p:cNvSpPr/>
          <p:nvPr/>
        </p:nvSpPr>
        <p:spPr>
          <a:xfrm>
            <a:off x="-814187" y="9258300"/>
            <a:ext cx="1842887" cy="770343"/>
          </a:xfrm>
          <a:custGeom>
            <a:rect b="b" l="l" r="r" t="t"/>
            <a:pathLst>
              <a:path extrusionOk="0" h="770343" w="1842887">
                <a:moveTo>
                  <a:pt x="0" y="0"/>
                </a:moveTo>
                <a:lnTo>
                  <a:pt x="1842887" y="0"/>
                </a:lnTo>
                <a:lnTo>
                  <a:pt x="1842887" y="770343"/>
                </a:lnTo>
                <a:lnTo>
                  <a:pt x="0" y="770343"/>
                </a:lnTo>
                <a:lnTo>
                  <a:pt x="0" y="0"/>
                </a:lnTo>
                <a:close/>
              </a:path>
            </a:pathLst>
          </a:custGeom>
          <a:noFill/>
          <a:ln>
            <a:noFill/>
          </a:ln>
        </p:spPr>
      </p:sp>
      <p:sp>
        <p:nvSpPr>
          <p:cNvPr id="273" name="Google Shape;273;p9"/>
          <p:cNvSpPr/>
          <p:nvPr/>
        </p:nvSpPr>
        <p:spPr>
          <a:xfrm>
            <a:off x="16483395" y="758943"/>
            <a:ext cx="1011676" cy="1011676"/>
          </a:xfrm>
          <a:custGeom>
            <a:rect b="b" l="l" r="r" t="t"/>
            <a:pathLst>
              <a:path extrusionOk="0" h="1011676" w="1011676">
                <a:moveTo>
                  <a:pt x="0" y="0"/>
                </a:moveTo>
                <a:lnTo>
                  <a:pt x="1011677" y="0"/>
                </a:lnTo>
                <a:lnTo>
                  <a:pt x="1011677" y="1011676"/>
                </a:lnTo>
                <a:lnTo>
                  <a:pt x="0" y="1011676"/>
                </a:lnTo>
                <a:lnTo>
                  <a:pt x="0" y="0"/>
                </a:lnTo>
                <a:close/>
              </a:path>
            </a:pathLst>
          </a:custGeom>
          <a:noFill/>
          <a:ln>
            <a:noFill/>
          </a:ln>
        </p:spPr>
      </p:sp>
      <p:sp>
        <p:nvSpPr>
          <p:cNvPr id="274" name="Google Shape;274;p9"/>
          <p:cNvSpPr/>
          <p:nvPr/>
        </p:nvSpPr>
        <p:spPr>
          <a:xfrm>
            <a:off x="1327995" y="2317272"/>
            <a:ext cx="15760579" cy="7586064"/>
          </a:xfrm>
          <a:custGeom>
            <a:rect b="b" l="l" r="r" t="t"/>
            <a:pathLst>
              <a:path extrusionOk="0" h="7586064" w="15760579">
                <a:moveTo>
                  <a:pt x="0" y="0"/>
                </a:moveTo>
                <a:lnTo>
                  <a:pt x="15760579" y="0"/>
                </a:lnTo>
                <a:lnTo>
                  <a:pt x="15760579" y="7586064"/>
                </a:lnTo>
                <a:lnTo>
                  <a:pt x="0" y="7586064"/>
                </a:lnTo>
                <a:lnTo>
                  <a:pt x="0" y="0"/>
                </a:lnTo>
                <a:close/>
              </a:path>
            </a:pathLst>
          </a:custGeom>
          <a:blipFill rotWithShape="1">
            <a:blip r:embed="rId3">
              <a:alphaModFix/>
            </a:blip>
            <a:stretch>
              <a:fillRect b="0" l="0" r="0" t="-16863"/>
            </a:stretch>
          </a:blipFill>
          <a:ln>
            <a:noFill/>
          </a:ln>
        </p:spPr>
      </p:sp>
      <p:sp>
        <p:nvSpPr>
          <p:cNvPr id="275" name="Google Shape;275;p9"/>
          <p:cNvSpPr txBox="1"/>
          <p:nvPr/>
        </p:nvSpPr>
        <p:spPr>
          <a:xfrm>
            <a:off x="9144000" y="1294017"/>
            <a:ext cx="7657444" cy="8579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5025">
                <a:solidFill>
                  <a:srgbClr val="FFFFFF"/>
                </a:solidFill>
                <a:latin typeface="Montserrat"/>
                <a:ea typeface="Montserrat"/>
                <a:cs typeface="Montserrat"/>
                <a:sym typeface="Montserrat"/>
              </a:rPr>
              <a:t>OF QUALITY</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