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Inter"/>
      <p:bold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muF+kA2WuJf9FwPqJL7Mp9077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ter-boldItalic.fntdata"/><Relationship Id="rId21" Type="http://schemas.openxmlformats.org/officeDocument/2006/relationships/font" Target="fonts/Inter-bold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8EEF5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70" y="0"/>
            <a:ext cx="18308342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8EEF5"/>
            </a:gs>
          </a:gsLst>
          <a:lin ang="5400000" scaled="0"/>
        </a:gra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/>
        </p:nvSpPr>
        <p:spPr>
          <a:xfrm>
            <a:off x="1524000" y="695325"/>
            <a:ext cx="15240000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Patient Journey Example</a:t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1524000" y="1381125"/>
            <a:ext cx="762000" cy="38100"/>
          </a:xfrm>
          <a:custGeom>
            <a:rect b="b" l="l" r="r" t="t"/>
            <a:pathLst>
              <a:path extrusionOk="0" h="50800" w="10160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291" name="Google Shape;291;p10"/>
          <p:cNvSpPr txBox="1"/>
          <p:nvPr/>
        </p:nvSpPr>
        <p:spPr>
          <a:xfrm>
            <a:off x="1524000" y="1533525"/>
            <a:ext cx="133350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How different standards connect around one patient</a:t>
            </a:r>
            <a:endParaRPr/>
          </a:p>
        </p:txBody>
      </p:sp>
      <p:cxnSp>
        <p:nvCxnSpPr>
          <p:cNvPr id="292" name="Google Shape;292;p10"/>
          <p:cNvCxnSpPr/>
          <p:nvPr/>
        </p:nvCxnSpPr>
        <p:spPr>
          <a:xfrm>
            <a:off x="2047875" y="3476625"/>
            <a:ext cx="14192250" cy="0"/>
          </a:xfrm>
          <a:prstGeom prst="straightConnector1">
            <a:avLst/>
          </a:prstGeom>
          <a:noFill/>
          <a:ln cap="rnd" cmpd="sng" w="38100">
            <a:solidFill>
              <a:srgbClr val="1B3A6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3" name="Google Shape;293;p10"/>
          <p:cNvGrpSpPr/>
          <p:nvPr/>
        </p:nvGrpSpPr>
        <p:grpSpPr>
          <a:xfrm>
            <a:off x="1524000" y="2852738"/>
            <a:ext cx="1047750" cy="1147763"/>
            <a:chOff x="0" y="-133350"/>
            <a:chExt cx="1397000" cy="1530350"/>
          </a:xfrm>
        </p:grpSpPr>
        <p:sp>
          <p:nvSpPr>
            <p:cNvPr id="294" name="Google Shape;294;p10"/>
            <p:cNvSpPr/>
            <p:nvPr/>
          </p:nvSpPr>
          <p:spPr>
            <a:xfrm>
              <a:off x="0" y="0"/>
              <a:ext cx="1397000" cy="1397000"/>
            </a:xfrm>
            <a:custGeom>
              <a:rect b="b" l="l" r="r" t="t"/>
              <a:pathLst>
                <a:path extrusionOk="0" h="1397000" w="1397000">
                  <a:moveTo>
                    <a:pt x="698500" y="0"/>
                  </a:moveTo>
                  <a:cubicBezTo>
                    <a:pt x="312729" y="0"/>
                    <a:pt x="0" y="312729"/>
                    <a:pt x="0" y="698500"/>
                  </a:cubicBezTo>
                  <a:cubicBezTo>
                    <a:pt x="0" y="1084271"/>
                    <a:pt x="312729" y="1397000"/>
                    <a:pt x="698500" y="1397000"/>
                  </a:cubicBezTo>
                  <a:cubicBezTo>
                    <a:pt x="1084271" y="1397000"/>
                    <a:pt x="1397000" y="1084271"/>
                    <a:pt x="1397000" y="698500"/>
                  </a:cubicBezTo>
                  <a:cubicBezTo>
                    <a:pt x="1397000" y="312729"/>
                    <a:pt x="1084271" y="0"/>
                    <a:pt x="698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0"/>
            <p:cNvSpPr txBox="1"/>
            <p:nvPr/>
          </p:nvSpPr>
          <p:spPr>
            <a:xfrm>
              <a:off x="0" y="-133350"/>
              <a:ext cx="1397000" cy="153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296" name="Google Shape;296;p10"/>
          <p:cNvSpPr txBox="1"/>
          <p:nvPr/>
        </p:nvSpPr>
        <p:spPr>
          <a:xfrm>
            <a:off x="1000125" y="4133850"/>
            <a:ext cx="2095500" cy="679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Emergency</a:t>
            </a:r>
            <a:endParaRPr/>
          </a:p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Department</a:t>
            </a:r>
            <a:endParaRPr/>
          </a:p>
        </p:txBody>
      </p:sp>
      <p:grpSp>
        <p:nvGrpSpPr>
          <p:cNvPr id="297" name="Google Shape;297;p10"/>
          <p:cNvGrpSpPr/>
          <p:nvPr/>
        </p:nvGrpSpPr>
        <p:grpSpPr>
          <a:xfrm>
            <a:off x="4362450" y="2852738"/>
            <a:ext cx="1047750" cy="1147763"/>
            <a:chOff x="0" y="-133350"/>
            <a:chExt cx="1397000" cy="1530350"/>
          </a:xfrm>
        </p:grpSpPr>
        <p:sp>
          <p:nvSpPr>
            <p:cNvPr id="298" name="Google Shape;298;p10"/>
            <p:cNvSpPr/>
            <p:nvPr/>
          </p:nvSpPr>
          <p:spPr>
            <a:xfrm>
              <a:off x="0" y="0"/>
              <a:ext cx="1397000" cy="1397000"/>
            </a:xfrm>
            <a:custGeom>
              <a:rect b="b" l="l" r="r" t="t"/>
              <a:pathLst>
                <a:path extrusionOk="0" h="1397000" w="1397000">
                  <a:moveTo>
                    <a:pt x="698500" y="0"/>
                  </a:moveTo>
                  <a:cubicBezTo>
                    <a:pt x="312729" y="0"/>
                    <a:pt x="0" y="312729"/>
                    <a:pt x="0" y="698500"/>
                  </a:cubicBezTo>
                  <a:cubicBezTo>
                    <a:pt x="0" y="1084271"/>
                    <a:pt x="312729" y="1397000"/>
                    <a:pt x="698500" y="1397000"/>
                  </a:cubicBezTo>
                  <a:cubicBezTo>
                    <a:pt x="1084271" y="1397000"/>
                    <a:pt x="1397000" y="1084271"/>
                    <a:pt x="1397000" y="698500"/>
                  </a:cubicBezTo>
                  <a:cubicBezTo>
                    <a:pt x="1397000" y="312729"/>
                    <a:pt x="1084271" y="0"/>
                    <a:pt x="698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0"/>
            <p:cNvSpPr txBox="1"/>
            <p:nvPr/>
          </p:nvSpPr>
          <p:spPr>
            <a:xfrm>
              <a:off x="0" y="-133350"/>
              <a:ext cx="1397000" cy="153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0" name="Google Shape;300;p10"/>
          <p:cNvSpPr txBox="1"/>
          <p:nvPr/>
        </p:nvSpPr>
        <p:spPr>
          <a:xfrm>
            <a:off x="3838575" y="4133850"/>
            <a:ext cx="2095500" cy="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Ward</a:t>
            </a:r>
            <a:endParaRPr/>
          </a:p>
        </p:txBody>
      </p:sp>
      <p:grpSp>
        <p:nvGrpSpPr>
          <p:cNvPr id="301" name="Google Shape;301;p10"/>
          <p:cNvGrpSpPr/>
          <p:nvPr/>
        </p:nvGrpSpPr>
        <p:grpSpPr>
          <a:xfrm>
            <a:off x="7200900" y="2852738"/>
            <a:ext cx="1047750" cy="1147763"/>
            <a:chOff x="0" y="-133350"/>
            <a:chExt cx="1397000" cy="1530350"/>
          </a:xfrm>
        </p:grpSpPr>
        <p:sp>
          <p:nvSpPr>
            <p:cNvPr id="302" name="Google Shape;302;p10"/>
            <p:cNvSpPr/>
            <p:nvPr/>
          </p:nvSpPr>
          <p:spPr>
            <a:xfrm>
              <a:off x="0" y="0"/>
              <a:ext cx="1397000" cy="1397000"/>
            </a:xfrm>
            <a:custGeom>
              <a:rect b="b" l="l" r="r" t="t"/>
              <a:pathLst>
                <a:path extrusionOk="0" h="1397000" w="1397000">
                  <a:moveTo>
                    <a:pt x="698500" y="0"/>
                  </a:moveTo>
                  <a:cubicBezTo>
                    <a:pt x="312729" y="0"/>
                    <a:pt x="0" y="312729"/>
                    <a:pt x="0" y="698500"/>
                  </a:cubicBezTo>
                  <a:cubicBezTo>
                    <a:pt x="0" y="1084271"/>
                    <a:pt x="312729" y="1397000"/>
                    <a:pt x="698500" y="1397000"/>
                  </a:cubicBezTo>
                  <a:cubicBezTo>
                    <a:pt x="1084271" y="1397000"/>
                    <a:pt x="1397000" y="1084271"/>
                    <a:pt x="1397000" y="698500"/>
                  </a:cubicBezTo>
                  <a:cubicBezTo>
                    <a:pt x="1397000" y="312729"/>
                    <a:pt x="1084271" y="0"/>
                    <a:pt x="698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0"/>
            <p:cNvSpPr txBox="1"/>
            <p:nvPr/>
          </p:nvSpPr>
          <p:spPr>
            <a:xfrm>
              <a:off x="0" y="-133350"/>
              <a:ext cx="1397000" cy="153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304" name="Google Shape;304;p10"/>
          <p:cNvSpPr txBox="1"/>
          <p:nvPr/>
        </p:nvSpPr>
        <p:spPr>
          <a:xfrm>
            <a:off x="6677025" y="4133850"/>
            <a:ext cx="2095500" cy="679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  <a:endParaRPr/>
          </a:p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10039350" y="2852738"/>
            <a:ext cx="1047750" cy="1147763"/>
            <a:chOff x="0" y="-133350"/>
            <a:chExt cx="1397000" cy="1530350"/>
          </a:xfrm>
        </p:grpSpPr>
        <p:sp>
          <p:nvSpPr>
            <p:cNvPr id="306" name="Google Shape;306;p10"/>
            <p:cNvSpPr/>
            <p:nvPr/>
          </p:nvSpPr>
          <p:spPr>
            <a:xfrm>
              <a:off x="0" y="0"/>
              <a:ext cx="1397000" cy="1397000"/>
            </a:xfrm>
            <a:custGeom>
              <a:rect b="b" l="l" r="r" t="t"/>
              <a:pathLst>
                <a:path extrusionOk="0" h="1397000" w="1397000">
                  <a:moveTo>
                    <a:pt x="698500" y="0"/>
                  </a:moveTo>
                  <a:cubicBezTo>
                    <a:pt x="312729" y="0"/>
                    <a:pt x="0" y="312729"/>
                    <a:pt x="0" y="698500"/>
                  </a:cubicBezTo>
                  <a:cubicBezTo>
                    <a:pt x="0" y="1084271"/>
                    <a:pt x="312729" y="1397000"/>
                    <a:pt x="698500" y="1397000"/>
                  </a:cubicBezTo>
                  <a:cubicBezTo>
                    <a:pt x="1084271" y="1397000"/>
                    <a:pt x="1397000" y="1084271"/>
                    <a:pt x="1397000" y="698500"/>
                  </a:cubicBezTo>
                  <a:cubicBezTo>
                    <a:pt x="1397000" y="312729"/>
                    <a:pt x="1084271" y="0"/>
                    <a:pt x="698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0" y="-133350"/>
              <a:ext cx="1397000" cy="153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308" name="Google Shape;308;p10"/>
          <p:cNvSpPr txBox="1"/>
          <p:nvPr/>
        </p:nvSpPr>
        <p:spPr>
          <a:xfrm>
            <a:off x="9515475" y="4133850"/>
            <a:ext cx="2095500" cy="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/>
          </a:p>
        </p:txBody>
      </p:sp>
      <p:grpSp>
        <p:nvGrpSpPr>
          <p:cNvPr id="309" name="Google Shape;309;p10"/>
          <p:cNvGrpSpPr/>
          <p:nvPr/>
        </p:nvGrpSpPr>
        <p:grpSpPr>
          <a:xfrm>
            <a:off x="12877800" y="2852738"/>
            <a:ext cx="1047750" cy="1147763"/>
            <a:chOff x="0" y="-133350"/>
            <a:chExt cx="1397000" cy="1530350"/>
          </a:xfrm>
        </p:grpSpPr>
        <p:sp>
          <p:nvSpPr>
            <p:cNvPr id="310" name="Google Shape;310;p10"/>
            <p:cNvSpPr/>
            <p:nvPr/>
          </p:nvSpPr>
          <p:spPr>
            <a:xfrm>
              <a:off x="0" y="0"/>
              <a:ext cx="1397000" cy="1397000"/>
            </a:xfrm>
            <a:custGeom>
              <a:rect b="b" l="l" r="r" t="t"/>
              <a:pathLst>
                <a:path extrusionOk="0" h="1397000" w="1397000">
                  <a:moveTo>
                    <a:pt x="698500" y="0"/>
                  </a:moveTo>
                  <a:cubicBezTo>
                    <a:pt x="312729" y="0"/>
                    <a:pt x="0" y="312729"/>
                    <a:pt x="0" y="698500"/>
                  </a:cubicBezTo>
                  <a:cubicBezTo>
                    <a:pt x="0" y="1084271"/>
                    <a:pt x="312729" y="1397000"/>
                    <a:pt x="698500" y="1397000"/>
                  </a:cubicBezTo>
                  <a:cubicBezTo>
                    <a:pt x="1084271" y="1397000"/>
                    <a:pt x="1397000" y="1084271"/>
                    <a:pt x="1397000" y="698500"/>
                  </a:cubicBezTo>
                  <a:cubicBezTo>
                    <a:pt x="1397000" y="312729"/>
                    <a:pt x="1084271" y="0"/>
                    <a:pt x="698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 txBox="1"/>
            <p:nvPr/>
          </p:nvSpPr>
          <p:spPr>
            <a:xfrm>
              <a:off x="0" y="-133350"/>
              <a:ext cx="1397000" cy="153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312" name="Google Shape;312;p10"/>
          <p:cNvSpPr txBox="1"/>
          <p:nvPr/>
        </p:nvSpPr>
        <p:spPr>
          <a:xfrm>
            <a:off x="12353925" y="4133850"/>
            <a:ext cx="2095500" cy="679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Medication</a:t>
            </a:r>
            <a:endParaRPr/>
          </a:p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/>
          </a:p>
        </p:txBody>
      </p:sp>
      <p:grpSp>
        <p:nvGrpSpPr>
          <p:cNvPr id="313" name="Google Shape;313;p10"/>
          <p:cNvGrpSpPr/>
          <p:nvPr/>
        </p:nvGrpSpPr>
        <p:grpSpPr>
          <a:xfrm>
            <a:off x="15716250" y="2852738"/>
            <a:ext cx="1047750" cy="1147763"/>
            <a:chOff x="0" y="-133350"/>
            <a:chExt cx="1397000" cy="1530350"/>
          </a:xfrm>
        </p:grpSpPr>
        <p:sp>
          <p:nvSpPr>
            <p:cNvPr id="314" name="Google Shape;314;p10"/>
            <p:cNvSpPr/>
            <p:nvPr/>
          </p:nvSpPr>
          <p:spPr>
            <a:xfrm>
              <a:off x="0" y="0"/>
              <a:ext cx="1397000" cy="1397000"/>
            </a:xfrm>
            <a:custGeom>
              <a:rect b="b" l="l" r="r" t="t"/>
              <a:pathLst>
                <a:path extrusionOk="0" h="1397000" w="1397000">
                  <a:moveTo>
                    <a:pt x="698500" y="0"/>
                  </a:moveTo>
                  <a:cubicBezTo>
                    <a:pt x="312729" y="0"/>
                    <a:pt x="0" y="312729"/>
                    <a:pt x="0" y="698500"/>
                  </a:cubicBezTo>
                  <a:cubicBezTo>
                    <a:pt x="0" y="1084271"/>
                    <a:pt x="312729" y="1397000"/>
                    <a:pt x="698500" y="1397000"/>
                  </a:cubicBezTo>
                  <a:cubicBezTo>
                    <a:pt x="1084271" y="1397000"/>
                    <a:pt x="1397000" y="1084271"/>
                    <a:pt x="1397000" y="698500"/>
                  </a:cubicBezTo>
                  <a:cubicBezTo>
                    <a:pt x="1397000" y="312729"/>
                    <a:pt x="1084271" y="0"/>
                    <a:pt x="698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 txBox="1"/>
            <p:nvPr/>
          </p:nvSpPr>
          <p:spPr>
            <a:xfrm>
              <a:off x="0" y="-133350"/>
              <a:ext cx="1397000" cy="1530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  <p:sp>
        <p:nvSpPr>
          <p:cNvPr id="316" name="Google Shape;316;p10"/>
          <p:cNvSpPr txBox="1"/>
          <p:nvPr/>
        </p:nvSpPr>
        <p:spPr>
          <a:xfrm>
            <a:off x="15192375" y="4133850"/>
            <a:ext cx="2095500" cy="679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Discharge</a:t>
            </a:r>
            <a:endParaRPr/>
          </a:p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/>
          </a:p>
        </p:txBody>
      </p:sp>
      <p:sp>
        <p:nvSpPr>
          <p:cNvPr id="317" name="Google Shape;317;p10"/>
          <p:cNvSpPr/>
          <p:nvPr/>
        </p:nvSpPr>
        <p:spPr>
          <a:xfrm>
            <a:off x="1333500" y="5715000"/>
            <a:ext cx="4953000" cy="1714500"/>
          </a:xfrm>
          <a:custGeom>
            <a:rect b="b" l="l" r="r" t="t"/>
            <a:pathLst>
              <a:path extrusionOk="0" h="2286000" w="6604000">
                <a:moveTo>
                  <a:pt x="165100" y="0"/>
                </a:moveTo>
                <a:lnTo>
                  <a:pt x="6438900" y="0"/>
                </a:lnTo>
                <a:cubicBezTo>
                  <a:pt x="6530082" y="0"/>
                  <a:pt x="6604000" y="102348"/>
                  <a:pt x="6604000" y="228600"/>
                </a:cubicBezTo>
                <a:lnTo>
                  <a:pt x="6604000" y="2057400"/>
                </a:lnTo>
                <a:cubicBezTo>
                  <a:pt x="6604000" y="2183652"/>
                  <a:pt x="6530082" y="2286000"/>
                  <a:pt x="6438900" y="2286000"/>
                </a:cubicBezTo>
                <a:lnTo>
                  <a:pt x="165100" y="2286000"/>
                </a:lnTo>
                <a:cubicBezTo>
                  <a:pt x="73918" y="2286000"/>
                  <a:pt x="0" y="2183652"/>
                  <a:pt x="0" y="2057400"/>
                </a:cubicBezTo>
                <a:lnTo>
                  <a:pt x="0" y="228600"/>
                </a:lnTo>
                <a:cubicBezTo>
                  <a:pt x="0" y="102348"/>
                  <a:pt x="73918" y="0"/>
                  <a:pt x="16510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0"/>
          <p:cNvSpPr txBox="1"/>
          <p:nvPr/>
        </p:nvSpPr>
        <p:spPr>
          <a:xfrm>
            <a:off x="1619250" y="5953125"/>
            <a:ext cx="4381500" cy="367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2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Clinical Standards</a:t>
            </a:r>
            <a:endParaRPr/>
          </a:p>
        </p:txBody>
      </p:sp>
      <p:sp>
        <p:nvSpPr>
          <p:cNvPr id="319" name="Google Shape;319;p10"/>
          <p:cNvSpPr txBox="1"/>
          <p:nvPr/>
        </p:nvSpPr>
        <p:spPr>
          <a:xfrm>
            <a:off x="1619250" y="6496050"/>
            <a:ext cx="4381500" cy="65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Assessment, treatment,</a:t>
            </a:r>
            <a:endParaRPr/>
          </a:p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medication safety</a:t>
            </a:r>
            <a:endParaRPr/>
          </a:p>
        </p:txBody>
      </p:sp>
      <p:sp>
        <p:nvSpPr>
          <p:cNvPr id="320" name="Google Shape;320;p10"/>
          <p:cNvSpPr/>
          <p:nvPr/>
        </p:nvSpPr>
        <p:spPr>
          <a:xfrm>
            <a:off x="6667500" y="5715000"/>
            <a:ext cx="4953000" cy="1714500"/>
          </a:xfrm>
          <a:custGeom>
            <a:rect b="b" l="l" r="r" t="t"/>
            <a:pathLst>
              <a:path extrusionOk="0" h="2286000" w="6604000">
                <a:moveTo>
                  <a:pt x="165100" y="0"/>
                </a:moveTo>
                <a:lnTo>
                  <a:pt x="6438900" y="0"/>
                </a:lnTo>
                <a:cubicBezTo>
                  <a:pt x="6530082" y="0"/>
                  <a:pt x="6604000" y="102348"/>
                  <a:pt x="6604000" y="228600"/>
                </a:cubicBezTo>
                <a:lnTo>
                  <a:pt x="6604000" y="2057400"/>
                </a:lnTo>
                <a:cubicBezTo>
                  <a:pt x="6604000" y="2183652"/>
                  <a:pt x="6530082" y="2286000"/>
                  <a:pt x="6438900" y="2286000"/>
                </a:cubicBezTo>
                <a:lnTo>
                  <a:pt x="165100" y="2286000"/>
                </a:lnTo>
                <a:cubicBezTo>
                  <a:pt x="73918" y="2286000"/>
                  <a:pt x="0" y="2183652"/>
                  <a:pt x="0" y="2057400"/>
                </a:cubicBezTo>
                <a:lnTo>
                  <a:pt x="0" y="228600"/>
                </a:lnTo>
                <a:cubicBezTo>
                  <a:pt x="0" y="102348"/>
                  <a:pt x="73918" y="0"/>
                  <a:pt x="16510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0"/>
          <p:cNvSpPr txBox="1"/>
          <p:nvPr/>
        </p:nvSpPr>
        <p:spPr>
          <a:xfrm>
            <a:off x="6953250" y="5953125"/>
            <a:ext cx="4381500" cy="367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2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Support Standards</a:t>
            </a:r>
            <a:endParaRPr/>
          </a:p>
        </p:txBody>
      </p:sp>
      <p:sp>
        <p:nvSpPr>
          <p:cNvPr id="322" name="Google Shape;322;p10"/>
          <p:cNvSpPr txBox="1"/>
          <p:nvPr/>
        </p:nvSpPr>
        <p:spPr>
          <a:xfrm>
            <a:off x="6953250" y="6496050"/>
            <a:ext cx="4381500" cy="65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Diagnostics, pharmacy,</a:t>
            </a:r>
            <a:endParaRPr/>
          </a:p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infection control</a:t>
            </a:r>
            <a:endParaRPr/>
          </a:p>
        </p:txBody>
      </p:sp>
      <p:sp>
        <p:nvSpPr>
          <p:cNvPr id="323" name="Google Shape;323;p10"/>
          <p:cNvSpPr/>
          <p:nvPr/>
        </p:nvSpPr>
        <p:spPr>
          <a:xfrm>
            <a:off x="12001500" y="5715000"/>
            <a:ext cx="4953000" cy="1714500"/>
          </a:xfrm>
          <a:custGeom>
            <a:rect b="b" l="l" r="r" t="t"/>
            <a:pathLst>
              <a:path extrusionOk="0" h="2286000" w="6604000">
                <a:moveTo>
                  <a:pt x="165100" y="0"/>
                </a:moveTo>
                <a:lnTo>
                  <a:pt x="6438900" y="0"/>
                </a:lnTo>
                <a:cubicBezTo>
                  <a:pt x="6530082" y="0"/>
                  <a:pt x="6604000" y="102348"/>
                  <a:pt x="6604000" y="228600"/>
                </a:cubicBezTo>
                <a:lnTo>
                  <a:pt x="6604000" y="2057400"/>
                </a:lnTo>
                <a:cubicBezTo>
                  <a:pt x="6604000" y="2183652"/>
                  <a:pt x="6530082" y="2286000"/>
                  <a:pt x="6438900" y="2286000"/>
                </a:cubicBezTo>
                <a:lnTo>
                  <a:pt x="165100" y="2286000"/>
                </a:lnTo>
                <a:cubicBezTo>
                  <a:pt x="73918" y="2286000"/>
                  <a:pt x="0" y="2183652"/>
                  <a:pt x="0" y="2057400"/>
                </a:cubicBezTo>
                <a:lnTo>
                  <a:pt x="0" y="228600"/>
                </a:lnTo>
                <a:cubicBezTo>
                  <a:pt x="0" y="102348"/>
                  <a:pt x="73918" y="0"/>
                  <a:pt x="16510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0"/>
          <p:cNvSpPr txBox="1"/>
          <p:nvPr/>
        </p:nvSpPr>
        <p:spPr>
          <a:xfrm>
            <a:off x="12287250" y="5953125"/>
            <a:ext cx="4381500" cy="367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2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Management Standards</a:t>
            </a:r>
            <a:endParaRPr/>
          </a:p>
        </p:txBody>
      </p:sp>
      <p:sp>
        <p:nvSpPr>
          <p:cNvPr id="325" name="Google Shape;325;p10"/>
          <p:cNvSpPr txBox="1"/>
          <p:nvPr/>
        </p:nvSpPr>
        <p:spPr>
          <a:xfrm>
            <a:off x="12287250" y="6496050"/>
            <a:ext cx="4381500" cy="65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Documentation, discharge,</a:t>
            </a:r>
            <a:endParaRPr/>
          </a:p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7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continuity of care</a:t>
            </a:r>
            <a:endParaRPr/>
          </a:p>
        </p:txBody>
      </p:sp>
      <p:sp>
        <p:nvSpPr>
          <p:cNvPr id="326" name="Google Shape;326;p10"/>
          <p:cNvSpPr txBox="1"/>
          <p:nvPr/>
        </p:nvSpPr>
        <p:spPr>
          <a:xfrm>
            <a:off x="1524000" y="7953375"/>
            <a:ext cx="15240000" cy="284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One patient journey connects multiple standards across the organisation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DF1F7"/>
            </a:gs>
          </a:gsLst>
          <a:lin ang="5400000" scaled="0"/>
        </a:gra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/>
          <p:nvPr/>
        </p:nvSpPr>
        <p:spPr>
          <a:xfrm>
            <a:off x="1524000" y="733425"/>
            <a:ext cx="9525000" cy="697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Hospital Readiness Checklist</a:t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24000" y="1381125"/>
            <a:ext cx="762000" cy="38100"/>
          </a:xfrm>
          <a:custGeom>
            <a:rect b="b" l="l" r="r" t="t"/>
            <a:pathLst>
              <a:path extrusionOk="0" h="50800" w="10160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333" name="Google Shape;333;p11"/>
          <p:cNvSpPr/>
          <p:nvPr/>
        </p:nvSpPr>
        <p:spPr>
          <a:xfrm>
            <a:off x="952500" y="171450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 txBox="1"/>
          <p:nvPr/>
        </p:nvSpPr>
        <p:spPr>
          <a:xfrm>
            <a:off x="1524000" y="2171700"/>
            <a:ext cx="15240000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Open Sans"/>
                <a:ea typeface="Open Sans"/>
                <a:cs typeface="Open Sans"/>
                <a:sym typeface="Open Sans"/>
              </a:rPr>
              <a:t>✓  Understand workflow</a:t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952500" y="333375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 txBox="1"/>
          <p:nvPr/>
        </p:nvSpPr>
        <p:spPr>
          <a:xfrm>
            <a:off x="1524000" y="3790950"/>
            <a:ext cx="15240000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Open Sans"/>
                <a:ea typeface="Open Sans"/>
                <a:cs typeface="Open Sans"/>
                <a:sym typeface="Open Sans"/>
              </a:rPr>
              <a:t>✓  Align policy with practice</a:t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952500" y="495300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 txBox="1"/>
          <p:nvPr/>
        </p:nvSpPr>
        <p:spPr>
          <a:xfrm>
            <a:off x="1524000" y="5410200"/>
            <a:ext cx="15240000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Open Sans"/>
                <a:ea typeface="Open Sans"/>
                <a:cs typeface="Open Sans"/>
                <a:sym typeface="Open Sans"/>
              </a:rPr>
              <a:t>✓  Ensure documentation accuracy</a:t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952500" y="657225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 txBox="1"/>
          <p:nvPr/>
        </p:nvSpPr>
        <p:spPr>
          <a:xfrm>
            <a:off x="1524000" y="7029450"/>
            <a:ext cx="15240000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Open Sans"/>
                <a:ea typeface="Open Sans"/>
                <a:cs typeface="Open Sans"/>
                <a:sym typeface="Open Sans"/>
              </a:rPr>
              <a:t>✓  Monitor performance indicators</a:t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952500" y="819150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 txBox="1"/>
          <p:nvPr/>
        </p:nvSpPr>
        <p:spPr>
          <a:xfrm>
            <a:off x="1524000" y="8648700"/>
            <a:ext cx="15240000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Open Sans"/>
                <a:ea typeface="Open Sans"/>
                <a:cs typeface="Open Sans"/>
                <a:sym typeface="Open Sans"/>
              </a:rPr>
              <a:t>✓  Demonstrate improvement activities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F0E8E8"/>
            </a:gs>
          </a:gsLst>
          <a:lin ang="5400000" scaled="0"/>
        </a:gra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"/>
          <p:cNvSpPr txBox="1"/>
          <p:nvPr/>
        </p:nvSpPr>
        <p:spPr>
          <a:xfrm>
            <a:off x="1524000" y="733425"/>
            <a:ext cx="9525000" cy="697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Common Challenges</a:t>
            </a:r>
            <a:endParaRPr/>
          </a:p>
        </p:txBody>
      </p:sp>
      <p:sp>
        <p:nvSpPr>
          <p:cNvPr id="348" name="Google Shape;348;p12"/>
          <p:cNvSpPr/>
          <p:nvPr/>
        </p:nvSpPr>
        <p:spPr>
          <a:xfrm>
            <a:off x="1524000" y="1381125"/>
            <a:ext cx="762000" cy="38100"/>
          </a:xfrm>
          <a:custGeom>
            <a:rect b="b" l="l" r="r" t="t"/>
            <a:pathLst>
              <a:path extrusionOk="0" h="50800" w="10160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349" name="Google Shape;349;p12"/>
          <p:cNvSpPr/>
          <p:nvPr/>
        </p:nvSpPr>
        <p:spPr>
          <a:xfrm>
            <a:off x="952500" y="171450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F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2"/>
          <p:cNvSpPr txBox="1"/>
          <p:nvPr/>
        </p:nvSpPr>
        <p:spPr>
          <a:xfrm>
            <a:off x="1524000" y="2181225"/>
            <a:ext cx="15240000" cy="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⚠  Practice does not match policy</a:t>
            </a:r>
            <a:endParaRPr/>
          </a:p>
        </p:txBody>
      </p:sp>
      <p:sp>
        <p:nvSpPr>
          <p:cNvPr id="351" name="Google Shape;351;p12"/>
          <p:cNvSpPr/>
          <p:nvPr/>
        </p:nvSpPr>
        <p:spPr>
          <a:xfrm>
            <a:off x="952500" y="333375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F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2"/>
          <p:cNvSpPr txBox="1"/>
          <p:nvPr/>
        </p:nvSpPr>
        <p:spPr>
          <a:xfrm>
            <a:off x="1524000" y="3800475"/>
            <a:ext cx="15240000" cy="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⚠  Poor communication between services</a:t>
            </a:r>
            <a:endParaRPr/>
          </a:p>
        </p:txBody>
      </p:sp>
      <p:sp>
        <p:nvSpPr>
          <p:cNvPr id="353" name="Google Shape;353;p12"/>
          <p:cNvSpPr/>
          <p:nvPr/>
        </p:nvSpPr>
        <p:spPr>
          <a:xfrm>
            <a:off x="952500" y="495300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F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2"/>
          <p:cNvSpPr txBox="1"/>
          <p:nvPr/>
        </p:nvSpPr>
        <p:spPr>
          <a:xfrm>
            <a:off x="1524000" y="5419725"/>
            <a:ext cx="15240000" cy="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⚠  Incomplete documentation</a:t>
            </a:r>
            <a:endParaRPr/>
          </a:p>
        </p:txBody>
      </p:sp>
      <p:sp>
        <p:nvSpPr>
          <p:cNvPr id="355" name="Google Shape;355;p12"/>
          <p:cNvSpPr/>
          <p:nvPr/>
        </p:nvSpPr>
        <p:spPr>
          <a:xfrm>
            <a:off x="952500" y="657225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F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"/>
          <p:cNvSpPr txBox="1"/>
          <p:nvPr/>
        </p:nvSpPr>
        <p:spPr>
          <a:xfrm>
            <a:off x="1524000" y="7038975"/>
            <a:ext cx="15240000" cy="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⚠  Limited staff awareness</a:t>
            </a:r>
            <a:endParaRPr/>
          </a:p>
        </p:txBody>
      </p:sp>
      <p:sp>
        <p:nvSpPr>
          <p:cNvPr id="357" name="Google Shape;357;p12"/>
          <p:cNvSpPr/>
          <p:nvPr/>
        </p:nvSpPr>
        <p:spPr>
          <a:xfrm>
            <a:off x="952500" y="819150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F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2"/>
          <p:cNvSpPr txBox="1"/>
          <p:nvPr/>
        </p:nvSpPr>
        <p:spPr>
          <a:xfrm>
            <a:off x="1524000" y="8658225"/>
            <a:ext cx="15240000" cy="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⚠  Weak improvement evidence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8EEF5"/>
            </a:gs>
          </a:gsLst>
          <a:lin ang="5400000" scaled="0"/>
        </a:gra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 txBox="1"/>
          <p:nvPr/>
        </p:nvSpPr>
        <p:spPr>
          <a:xfrm>
            <a:off x="1524000" y="561975"/>
            <a:ext cx="7620000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Key Message</a:t>
            </a: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1524000" y="1285875"/>
            <a:ext cx="952500" cy="47625"/>
          </a:xfrm>
          <a:custGeom>
            <a:rect b="b" l="l" r="r" t="t"/>
            <a:pathLst>
              <a:path extrusionOk="0" h="63500" w="1270000">
                <a:moveTo>
                  <a:pt x="0" y="0"/>
                </a:moveTo>
                <a:lnTo>
                  <a:pt x="1270000" y="0"/>
                </a:lnTo>
                <a:lnTo>
                  <a:pt x="1270000" y="63500"/>
                </a:lnTo>
                <a:lnTo>
                  <a:pt x="0" y="635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365" name="Google Shape;365;p13"/>
          <p:cNvSpPr txBox="1"/>
          <p:nvPr/>
        </p:nvSpPr>
        <p:spPr>
          <a:xfrm>
            <a:off x="2476500" y="1924050"/>
            <a:ext cx="13335000" cy="207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55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Patient MATRIX is not about</a:t>
            </a:r>
            <a:endParaRPr/>
          </a:p>
          <a:p>
            <a:pPr indent="0" lvl="0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55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finding mistakes.</a:t>
            </a:r>
            <a:endParaRPr/>
          </a:p>
        </p:txBody>
      </p:sp>
      <p:sp>
        <p:nvSpPr>
          <p:cNvPr id="366" name="Google Shape;366;p13"/>
          <p:cNvSpPr txBox="1"/>
          <p:nvPr/>
        </p:nvSpPr>
        <p:spPr>
          <a:xfrm>
            <a:off x="6286500" y="4191000"/>
            <a:ext cx="5715000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2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It evaluates:</a:t>
            </a:r>
            <a:endParaRPr/>
          </a:p>
        </p:txBody>
      </p:sp>
      <p:grpSp>
        <p:nvGrpSpPr>
          <p:cNvPr id="367" name="Google Shape;367;p13"/>
          <p:cNvGrpSpPr/>
          <p:nvPr/>
        </p:nvGrpSpPr>
        <p:grpSpPr>
          <a:xfrm>
            <a:off x="1714500" y="4948238"/>
            <a:ext cx="4572000" cy="2576513"/>
            <a:chOff x="0" y="-133350"/>
            <a:chExt cx="6096000" cy="3435350"/>
          </a:xfrm>
        </p:grpSpPr>
        <p:sp>
          <p:nvSpPr>
            <p:cNvPr id="368" name="Google Shape;368;p13"/>
            <p:cNvSpPr/>
            <p:nvPr/>
          </p:nvSpPr>
          <p:spPr>
            <a:xfrm>
              <a:off x="0" y="0"/>
              <a:ext cx="6096000" cy="3302000"/>
            </a:xfrm>
            <a:custGeom>
              <a:rect b="b" l="l" r="r" t="t"/>
              <a:pathLst>
                <a:path extrusionOk="0" h="3302000" w="6096000">
                  <a:moveTo>
                    <a:pt x="177800" y="0"/>
                  </a:moveTo>
                  <a:lnTo>
                    <a:pt x="5918200" y="0"/>
                  </a:lnTo>
                  <a:cubicBezTo>
                    <a:pt x="6016396" y="0"/>
                    <a:pt x="6096000" y="147836"/>
                    <a:pt x="6096000" y="330200"/>
                  </a:cubicBezTo>
                  <a:lnTo>
                    <a:pt x="6096000" y="2971800"/>
                  </a:lnTo>
                  <a:cubicBezTo>
                    <a:pt x="6096000" y="3154165"/>
                    <a:pt x="6016396" y="3302000"/>
                    <a:pt x="5918200" y="3302000"/>
                  </a:cubicBezTo>
                  <a:lnTo>
                    <a:pt x="177800" y="3302000"/>
                  </a:lnTo>
                  <a:cubicBezTo>
                    <a:pt x="79604" y="3302000"/>
                    <a:pt x="0" y="3154165"/>
                    <a:pt x="0" y="2971800"/>
                  </a:cubicBezTo>
                  <a:lnTo>
                    <a:pt x="0" y="330200"/>
                  </a:lnTo>
                  <a:cubicBezTo>
                    <a:pt x="0" y="147836"/>
                    <a:pt x="79604" y="0"/>
                    <a:pt x="17780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3"/>
            <p:cNvSpPr txBox="1"/>
            <p:nvPr/>
          </p:nvSpPr>
          <p:spPr>
            <a:xfrm>
              <a:off x="0" y="-133350"/>
              <a:ext cx="6096000" cy="343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How patients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receive care.</a:t>
              </a:r>
              <a:endParaRPr/>
            </a:p>
          </p:txBody>
        </p:sp>
      </p:grpSp>
      <p:grpSp>
        <p:nvGrpSpPr>
          <p:cNvPr id="370" name="Google Shape;370;p13"/>
          <p:cNvGrpSpPr/>
          <p:nvPr/>
        </p:nvGrpSpPr>
        <p:grpSpPr>
          <a:xfrm>
            <a:off x="6858000" y="4948238"/>
            <a:ext cx="4572000" cy="2576513"/>
            <a:chOff x="0" y="-133350"/>
            <a:chExt cx="6096000" cy="3435350"/>
          </a:xfrm>
        </p:grpSpPr>
        <p:sp>
          <p:nvSpPr>
            <p:cNvPr id="371" name="Google Shape;371;p13"/>
            <p:cNvSpPr/>
            <p:nvPr/>
          </p:nvSpPr>
          <p:spPr>
            <a:xfrm>
              <a:off x="0" y="0"/>
              <a:ext cx="6096000" cy="3302000"/>
            </a:xfrm>
            <a:custGeom>
              <a:rect b="b" l="l" r="r" t="t"/>
              <a:pathLst>
                <a:path extrusionOk="0" h="3302000" w="6096000">
                  <a:moveTo>
                    <a:pt x="177800" y="0"/>
                  </a:moveTo>
                  <a:lnTo>
                    <a:pt x="5918200" y="0"/>
                  </a:lnTo>
                  <a:cubicBezTo>
                    <a:pt x="6016396" y="0"/>
                    <a:pt x="6096000" y="147836"/>
                    <a:pt x="6096000" y="330200"/>
                  </a:cubicBezTo>
                  <a:lnTo>
                    <a:pt x="6096000" y="2971800"/>
                  </a:lnTo>
                  <a:cubicBezTo>
                    <a:pt x="6096000" y="3154165"/>
                    <a:pt x="6016396" y="3302000"/>
                    <a:pt x="5918200" y="3302000"/>
                  </a:cubicBezTo>
                  <a:lnTo>
                    <a:pt x="177800" y="3302000"/>
                  </a:lnTo>
                  <a:cubicBezTo>
                    <a:pt x="79604" y="3302000"/>
                    <a:pt x="0" y="3154165"/>
                    <a:pt x="0" y="2971800"/>
                  </a:cubicBezTo>
                  <a:lnTo>
                    <a:pt x="0" y="330200"/>
                  </a:lnTo>
                  <a:cubicBezTo>
                    <a:pt x="0" y="147836"/>
                    <a:pt x="79604" y="0"/>
                    <a:pt x="17780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0" y="-133350"/>
              <a:ext cx="6096000" cy="343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How systems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reduce risks.</a:t>
              </a:r>
              <a:endParaRPr/>
            </a:p>
          </p:txBody>
        </p:sp>
      </p:grpSp>
      <p:grpSp>
        <p:nvGrpSpPr>
          <p:cNvPr id="373" name="Google Shape;373;p13"/>
          <p:cNvGrpSpPr/>
          <p:nvPr/>
        </p:nvGrpSpPr>
        <p:grpSpPr>
          <a:xfrm>
            <a:off x="12001500" y="4948238"/>
            <a:ext cx="4572000" cy="2576513"/>
            <a:chOff x="0" y="-133350"/>
            <a:chExt cx="6096000" cy="3435350"/>
          </a:xfrm>
        </p:grpSpPr>
        <p:sp>
          <p:nvSpPr>
            <p:cNvPr id="374" name="Google Shape;374;p13"/>
            <p:cNvSpPr/>
            <p:nvPr/>
          </p:nvSpPr>
          <p:spPr>
            <a:xfrm>
              <a:off x="0" y="0"/>
              <a:ext cx="6096000" cy="3302000"/>
            </a:xfrm>
            <a:custGeom>
              <a:rect b="b" l="l" r="r" t="t"/>
              <a:pathLst>
                <a:path extrusionOk="0" h="3302000" w="6096000">
                  <a:moveTo>
                    <a:pt x="177800" y="0"/>
                  </a:moveTo>
                  <a:lnTo>
                    <a:pt x="5918200" y="0"/>
                  </a:lnTo>
                  <a:cubicBezTo>
                    <a:pt x="6016396" y="0"/>
                    <a:pt x="6096000" y="147836"/>
                    <a:pt x="6096000" y="330200"/>
                  </a:cubicBezTo>
                  <a:lnTo>
                    <a:pt x="6096000" y="2971800"/>
                  </a:lnTo>
                  <a:cubicBezTo>
                    <a:pt x="6096000" y="3154165"/>
                    <a:pt x="6016396" y="3302000"/>
                    <a:pt x="5918200" y="3302000"/>
                  </a:cubicBezTo>
                  <a:lnTo>
                    <a:pt x="177800" y="3302000"/>
                  </a:lnTo>
                  <a:cubicBezTo>
                    <a:pt x="79604" y="3302000"/>
                    <a:pt x="0" y="3154165"/>
                    <a:pt x="0" y="2971800"/>
                  </a:cubicBezTo>
                  <a:lnTo>
                    <a:pt x="0" y="330200"/>
                  </a:lnTo>
                  <a:cubicBezTo>
                    <a:pt x="0" y="147836"/>
                    <a:pt x="79604" y="0"/>
                    <a:pt x="17780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3"/>
            <p:cNvSpPr txBox="1"/>
            <p:nvPr/>
          </p:nvSpPr>
          <p:spPr>
            <a:xfrm>
              <a:off x="0" y="-133350"/>
              <a:ext cx="6096000" cy="343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How organisations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continuously improve.</a:t>
              </a:r>
              <a:endParaRPr/>
            </a:p>
          </p:txBody>
        </p:sp>
      </p:grpSp>
      <p:sp>
        <p:nvSpPr>
          <p:cNvPr id="376" name="Google Shape;376;p13"/>
          <p:cNvSpPr txBox="1"/>
          <p:nvPr/>
        </p:nvSpPr>
        <p:spPr>
          <a:xfrm>
            <a:off x="3429000" y="9324975"/>
            <a:ext cx="114300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MSQH Hospital Accreditation Program 7th Edition 2026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B3A6B"/>
            </a:gs>
            <a:gs pos="100000">
              <a:srgbClr val="0F2347"/>
            </a:gs>
          </a:gsLst>
          <a:lin ang="5400000" scaled="0"/>
        </a:gra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B3A6B"/>
          </a:solidFill>
          <a:ln>
            <a:noFill/>
          </a:ln>
        </p:spPr>
      </p:sp>
      <p:sp>
        <p:nvSpPr>
          <p:cNvPr id="382" name="Google Shape;382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-448" r="-448" t="0"/>
            </a:stretch>
          </a:blipFill>
          <a:ln>
            <a:noFill/>
          </a:ln>
        </p:spPr>
      </p:sp>
      <p:sp>
        <p:nvSpPr>
          <p:cNvPr id="383" name="Google Shape;383;p14"/>
          <p:cNvSpPr txBox="1"/>
          <p:nvPr/>
        </p:nvSpPr>
        <p:spPr>
          <a:xfrm>
            <a:off x="2476500" y="942975"/>
            <a:ext cx="13335000" cy="702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MSQH 7th Edition Patient MATRIX</a:t>
            </a:r>
            <a:endParaRPr/>
          </a:p>
        </p:txBody>
      </p:sp>
      <p:sp>
        <p:nvSpPr>
          <p:cNvPr id="384" name="Google Shape;384;p14"/>
          <p:cNvSpPr/>
          <p:nvPr/>
        </p:nvSpPr>
        <p:spPr>
          <a:xfrm>
            <a:off x="7715250" y="1714500"/>
            <a:ext cx="2857500" cy="38100"/>
          </a:xfrm>
          <a:custGeom>
            <a:rect b="b" l="l" r="r" t="t"/>
            <a:pathLst>
              <a:path extrusionOk="0" h="50800" w="3810000">
                <a:moveTo>
                  <a:pt x="0" y="0"/>
                </a:moveTo>
                <a:lnTo>
                  <a:pt x="3810000" y="0"/>
                </a:lnTo>
                <a:lnTo>
                  <a:pt x="3810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385" name="Google Shape;385;p14"/>
          <p:cNvSpPr txBox="1"/>
          <p:nvPr/>
        </p:nvSpPr>
        <p:spPr>
          <a:xfrm>
            <a:off x="3429000" y="9210675"/>
            <a:ext cx="114300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MSQH Hospital Accreditation Program 7th Edition 2026</a:t>
            </a:r>
            <a:endParaRPr/>
          </a:p>
        </p:txBody>
      </p:sp>
      <p:grpSp>
        <p:nvGrpSpPr>
          <p:cNvPr id="386" name="Google Shape;386;p14"/>
          <p:cNvGrpSpPr/>
          <p:nvPr/>
        </p:nvGrpSpPr>
        <p:grpSpPr>
          <a:xfrm>
            <a:off x="1905000" y="3900488"/>
            <a:ext cx="3048000" cy="1624013"/>
            <a:chOff x="0" y="-133350"/>
            <a:chExt cx="4064000" cy="2165350"/>
          </a:xfrm>
        </p:grpSpPr>
        <p:sp>
          <p:nvSpPr>
            <p:cNvPr id="387" name="Google Shape;387;p14"/>
            <p:cNvSpPr/>
            <p:nvPr/>
          </p:nvSpPr>
          <p:spPr>
            <a:xfrm>
              <a:off x="0" y="0"/>
              <a:ext cx="4064000" cy="2032000"/>
            </a:xfrm>
            <a:custGeom>
              <a:rect b="b" l="l" r="r" t="t"/>
              <a:pathLst>
                <a:path extrusionOk="0" h="2032000" w="4064000">
                  <a:moveTo>
                    <a:pt x="189653" y="0"/>
                  </a:moveTo>
                  <a:lnTo>
                    <a:pt x="3874347" y="0"/>
                  </a:lnTo>
                  <a:cubicBezTo>
                    <a:pt x="3979089" y="0"/>
                    <a:pt x="4064000" y="90976"/>
                    <a:pt x="4064000" y="203200"/>
                  </a:cubicBezTo>
                  <a:lnTo>
                    <a:pt x="4064000" y="1828800"/>
                  </a:lnTo>
                  <a:cubicBezTo>
                    <a:pt x="4064000" y="1941024"/>
                    <a:pt x="3979089" y="2032000"/>
                    <a:pt x="3874347" y="2032000"/>
                  </a:cubicBezTo>
                  <a:lnTo>
                    <a:pt x="189653" y="2032000"/>
                  </a:lnTo>
                  <a:cubicBezTo>
                    <a:pt x="84911" y="2032000"/>
                    <a:pt x="0" y="1941024"/>
                    <a:pt x="0" y="1828800"/>
                  </a:cubicBezTo>
                  <a:lnTo>
                    <a:pt x="0" y="203200"/>
                  </a:lnTo>
                  <a:cubicBezTo>
                    <a:pt x="0" y="90976"/>
                    <a:pt x="84911" y="0"/>
                    <a:pt x="189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 txBox="1"/>
            <p:nvPr/>
          </p:nvSpPr>
          <p:spPr>
            <a:xfrm>
              <a:off x="0" y="-133350"/>
              <a:ext cx="4064000" cy="216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Standards</a:t>
              </a:r>
              <a:endParaRPr/>
            </a:p>
          </p:txBody>
        </p:sp>
      </p:grpSp>
      <p:grpSp>
        <p:nvGrpSpPr>
          <p:cNvPr id="389" name="Google Shape;389;p14"/>
          <p:cNvGrpSpPr/>
          <p:nvPr/>
        </p:nvGrpSpPr>
        <p:grpSpPr>
          <a:xfrm>
            <a:off x="2019300" y="3776663"/>
            <a:ext cx="495300" cy="566738"/>
            <a:chOff x="0" y="-95250"/>
            <a:chExt cx="660400" cy="755650"/>
          </a:xfrm>
        </p:grpSpPr>
        <p:sp>
          <p:nvSpPr>
            <p:cNvPr id="390" name="Google Shape;390;p14"/>
            <p:cNvSpPr/>
            <p:nvPr/>
          </p:nvSpPr>
          <p:spPr>
            <a:xfrm>
              <a:off x="0" y="0"/>
              <a:ext cx="660400" cy="660400"/>
            </a:xfrm>
            <a:custGeom>
              <a:rect b="b" l="l" r="r" t="t"/>
              <a:pathLst>
                <a:path extrusionOk="0" h="660400" w="660400">
                  <a:moveTo>
                    <a:pt x="330200" y="0"/>
                  </a:moveTo>
                  <a:cubicBezTo>
                    <a:pt x="147836" y="0"/>
                    <a:pt x="0" y="147836"/>
                    <a:pt x="0" y="330200"/>
                  </a:cubicBezTo>
                  <a:cubicBezTo>
                    <a:pt x="0" y="512564"/>
                    <a:pt x="147836" y="660400"/>
                    <a:pt x="330200" y="660400"/>
                  </a:cubicBezTo>
                  <a:cubicBezTo>
                    <a:pt x="512564" y="660400"/>
                    <a:pt x="660400" y="512564"/>
                    <a:pt x="660400" y="330200"/>
                  </a:cubicBezTo>
                  <a:cubicBezTo>
                    <a:pt x="660400" y="147836"/>
                    <a:pt x="512564" y="0"/>
                    <a:pt x="330200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 txBox="1"/>
            <p:nvPr/>
          </p:nvSpPr>
          <p:spPr>
            <a:xfrm>
              <a:off x="0" y="-952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</p:grpSp>
      <p:cxnSp>
        <p:nvCxnSpPr>
          <p:cNvPr id="392" name="Google Shape;392;p14"/>
          <p:cNvCxnSpPr/>
          <p:nvPr/>
        </p:nvCxnSpPr>
        <p:spPr>
          <a:xfrm>
            <a:off x="5048250" y="4762500"/>
            <a:ext cx="571500" cy="0"/>
          </a:xfrm>
          <a:prstGeom prst="straightConnector1">
            <a:avLst/>
          </a:prstGeom>
          <a:noFill/>
          <a:ln cap="rnd" cmpd="sng" w="28575">
            <a:solidFill>
              <a:srgbClr val="C8102E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393" name="Google Shape;393;p14"/>
          <p:cNvGrpSpPr/>
          <p:nvPr/>
        </p:nvGrpSpPr>
        <p:grpSpPr>
          <a:xfrm>
            <a:off x="5715000" y="3900488"/>
            <a:ext cx="3048000" cy="1624013"/>
            <a:chOff x="0" y="-133350"/>
            <a:chExt cx="4064000" cy="2165350"/>
          </a:xfrm>
        </p:grpSpPr>
        <p:sp>
          <p:nvSpPr>
            <p:cNvPr id="394" name="Google Shape;394;p14"/>
            <p:cNvSpPr/>
            <p:nvPr/>
          </p:nvSpPr>
          <p:spPr>
            <a:xfrm>
              <a:off x="0" y="0"/>
              <a:ext cx="4064000" cy="2032000"/>
            </a:xfrm>
            <a:custGeom>
              <a:rect b="b" l="l" r="r" t="t"/>
              <a:pathLst>
                <a:path extrusionOk="0" h="2032000" w="4064000">
                  <a:moveTo>
                    <a:pt x="189653" y="0"/>
                  </a:moveTo>
                  <a:lnTo>
                    <a:pt x="3874347" y="0"/>
                  </a:lnTo>
                  <a:cubicBezTo>
                    <a:pt x="3979089" y="0"/>
                    <a:pt x="4064000" y="90976"/>
                    <a:pt x="4064000" y="203200"/>
                  </a:cubicBezTo>
                  <a:lnTo>
                    <a:pt x="4064000" y="1828800"/>
                  </a:lnTo>
                  <a:cubicBezTo>
                    <a:pt x="4064000" y="1941024"/>
                    <a:pt x="3979089" y="2032000"/>
                    <a:pt x="3874347" y="2032000"/>
                  </a:cubicBezTo>
                  <a:lnTo>
                    <a:pt x="189653" y="2032000"/>
                  </a:lnTo>
                  <a:cubicBezTo>
                    <a:pt x="84911" y="2032000"/>
                    <a:pt x="0" y="1941024"/>
                    <a:pt x="0" y="1828800"/>
                  </a:cubicBezTo>
                  <a:lnTo>
                    <a:pt x="0" y="203200"/>
                  </a:lnTo>
                  <a:cubicBezTo>
                    <a:pt x="0" y="90976"/>
                    <a:pt x="84911" y="0"/>
                    <a:pt x="189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 txBox="1"/>
            <p:nvPr/>
          </p:nvSpPr>
          <p:spPr>
            <a:xfrm>
              <a:off x="0" y="-133350"/>
              <a:ext cx="4064000" cy="216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Practice</a:t>
              </a:r>
              <a:endParaRPr/>
            </a:p>
          </p:txBody>
        </p:sp>
      </p:grpSp>
      <p:grpSp>
        <p:nvGrpSpPr>
          <p:cNvPr id="396" name="Google Shape;396;p14"/>
          <p:cNvGrpSpPr/>
          <p:nvPr/>
        </p:nvGrpSpPr>
        <p:grpSpPr>
          <a:xfrm>
            <a:off x="5829300" y="3776663"/>
            <a:ext cx="495300" cy="566738"/>
            <a:chOff x="0" y="-95250"/>
            <a:chExt cx="660400" cy="755650"/>
          </a:xfrm>
        </p:grpSpPr>
        <p:sp>
          <p:nvSpPr>
            <p:cNvPr id="397" name="Google Shape;397;p14"/>
            <p:cNvSpPr/>
            <p:nvPr/>
          </p:nvSpPr>
          <p:spPr>
            <a:xfrm>
              <a:off x="0" y="0"/>
              <a:ext cx="660400" cy="660400"/>
            </a:xfrm>
            <a:custGeom>
              <a:rect b="b" l="l" r="r" t="t"/>
              <a:pathLst>
                <a:path extrusionOk="0" h="660400" w="660400">
                  <a:moveTo>
                    <a:pt x="330200" y="0"/>
                  </a:moveTo>
                  <a:cubicBezTo>
                    <a:pt x="147836" y="0"/>
                    <a:pt x="0" y="147836"/>
                    <a:pt x="0" y="330200"/>
                  </a:cubicBezTo>
                  <a:cubicBezTo>
                    <a:pt x="0" y="512564"/>
                    <a:pt x="147836" y="660400"/>
                    <a:pt x="330200" y="660400"/>
                  </a:cubicBezTo>
                  <a:cubicBezTo>
                    <a:pt x="512564" y="660400"/>
                    <a:pt x="660400" y="512564"/>
                    <a:pt x="660400" y="330200"/>
                  </a:cubicBezTo>
                  <a:cubicBezTo>
                    <a:pt x="660400" y="147836"/>
                    <a:pt x="512564" y="0"/>
                    <a:pt x="330200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 txBox="1"/>
            <p:nvPr/>
          </p:nvSpPr>
          <p:spPr>
            <a:xfrm>
              <a:off x="0" y="-952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cxnSp>
        <p:nvCxnSpPr>
          <p:cNvPr id="399" name="Google Shape;399;p14"/>
          <p:cNvCxnSpPr/>
          <p:nvPr/>
        </p:nvCxnSpPr>
        <p:spPr>
          <a:xfrm>
            <a:off x="8858250" y="4762500"/>
            <a:ext cx="571500" cy="0"/>
          </a:xfrm>
          <a:prstGeom prst="straightConnector1">
            <a:avLst/>
          </a:prstGeom>
          <a:noFill/>
          <a:ln cap="rnd" cmpd="sng" w="28575">
            <a:solidFill>
              <a:srgbClr val="C8102E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00" name="Google Shape;400;p14"/>
          <p:cNvGrpSpPr/>
          <p:nvPr/>
        </p:nvGrpSpPr>
        <p:grpSpPr>
          <a:xfrm>
            <a:off x="9525000" y="3900488"/>
            <a:ext cx="3048000" cy="1624013"/>
            <a:chOff x="0" y="-133350"/>
            <a:chExt cx="4064000" cy="2165350"/>
          </a:xfrm>
        </p:grpSpPr>
        <p:sp>
          <p:nvSpPr>
            <p:cNvPr id="401" name="Google Shape;401;p14"/>
            <p:cNvSpPr/>
            <p:nvPr/>
          </p:nvSpPr>
          <p:spPr>
            <a:xfrm>
              <a:off x="0" y="0"/>
              <a:ext cx="4064000" cy="2032000"/>
            </a:xfrm>
            <a:custGeom>
              <a:rect b="b" l="l" r="r" t="t"/>
              <a:pathLst>
                <a:path extrusionOk="0" h="2032000" w="4064000">
                  <a:moveTo>
                    <a:pt x="189653" y="0"/>
                  </a:moveTo>
                  <a:lnTo>
                    <a:pt x="3874347" y="0"/>
                  </a:lnTo>
                  <a:cubicBezTo>
                    <a:pt x="3979089" y="0"/>
                    <a:pt x="4064000" y="90976"/>
                    <a:pt x="4064000" y="203200"/>
                  </a:cubicBezTo>
                  <a:lnTo>
                    <a:pt x="4064000" y="1828800"/>
                  </a:lnTo>
                  <a:cubicBezTo>
                    <a:pt x="4064000" y="1941024"/>
                    <a:pt x="3979089" y="2032000"/>
                    <a:pt x="3874347" y="2032000"/>
                  </a:cubicBezTo>
                  <a:lnTo>
                    <a:pt x="189653" y="2032000"/>
                  </a:lnTo>
                  <a:cubicBezTo>
                    <a:pt x="84911" y="2032000"/>
                    <a:pt x="0" y="1941024"/>
                    <a:pt x="0" y="1828800"/>
                  </a:cubicBezTo>
                  <a:lnTo>
                    <a:pt x="0" y="203200"/>
                  </a:lnTo>
                  <a:cubicBezTo>
                    <a:pt x="0" y="90976"/>
                    <a:pt x="84911" y="0"/>
                    <a:pt x="189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 txBox="1"/>
            <p:nvPr/>
          </p:nvSpPr>
          <p:spPr>
            <a:xfrm>
              <a:off x="0" y="-133350"/>
              <a:ext cx="4064000" cy="216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Evidence</a:t>
              </a:r>
              <a:endParaRPr/>
            </a:p>
          </p:txBody>
        </p:sp>
      </p:grpSp>
      <p:grpSp>
        <p:nvGrpSpPr>
          <p:cNvPr id="403" name="Google Shape;403;p14"/>
          <p:cNvGrpSpPr/>
          <p:nvPr/>
        </p:nvGrpSpPr>
        <p:grpSpPr>
          <a:xfrm>
            <a:off x="9639300" y="3776663"/>
            <a:ext cx="495300" cy="566738"/>
            <a:chOff x="0" y="-95250"/>
            <a:chExt cx="660400" cy="755650"/>
          </a:xfrm>
        </p:grpSpPr>
        <p:sp>
          <p:nvSpPr>
            <p:cNvPr id="404" name="Google Shape;404;p14"/>
            <p:cNvSpPr/>
            <p:nvPr/>
          </p:nvSpPr>
          <p:spPr>
            <a:xfrm>
              <a:off x="0" y="0"/>
              <a:ext cx="660400" cy="660400"/>
            </a:xfrm>
            <a:custGeom>
              <a:rect b="b" l="l" r="r" t="t"/>
              <a:pathLst>
                <a:path extrusionOk="0" h="660400" w="660400">
                  <a:moveTo>
                    <a:pt x="330200" y="0"/>
                  </a:moveTo>
                  <a:cubicBezTo>
                    <a:pt x="147836" y="0"/>
                    <a:pt x="0" y="147836"/>
                    <a:pt x="0" y="330200"/>
                  </a:cubicBezTo>
                  <a:cubicBezTo>
                    <a:pt x="0" y="512564"/>
                    <a:pt x="147836" y="660400"/>
                    <a:pt x="330200" y="660400"/>
                  </a:cubicBezTo>
                  <a:cubicBezTo>
                    <a:pt x="512564" y="660400"/>
                    <a:pt x="660400" y="512564"/>
                    <a:pt x="660400" y="330200"/>
                  </a:cubicBezTo>
                  <a:cubicBezTo>
                    <a:pt x="660400" y="147836"/>
                    <a:pt x="512564" y="0"/>
                    <a:pt x="330200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4"/>
            <p:cNvSpPr txBox="1"/>
            <p:nvPr/>
          </p:nvSpPr>
          <p:spPr>
            <a:xfrm>
              <a:off x="0" y="-952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  <p:cxnSp>
        <p:nvCxnSpPr>
          <p:cNvPr id="406" name="Google Shape;406;p14"/>
          <p:cNvCxnSpPr/>
          <p:nvPr/>
        </p:nvCxnSpPr>
        <p:spPr>
          <a:xfrm>
            <a:off x="12668250" y="4762500"/>
            <a:ext cx="571500" cy="0"/>
          </a:xfrm>
          <a:prstGeom prst="straightConnector1">
            <a:avLst/>
          </a:prstGeom>
          <a:noFill/>
          <a:ln cap="rnd" cmpd="sng" w="28575">
            <a:solidFill>
              <a:srgbClr val="C8102E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07" name="Google Shape;407;p14"/>
          <p:cNvGrpSpPr/>
          <p:nvPr/>
        </p:nvGrpSpPr>
        <p:grpSpPr>
          <a:xfrm>
            <a:off x="13335000" y="3900488"/>
            <a:ext cx="3048000" cy="1624013"/>
            <a:chOff x="0" y="-133350"/>
            <a:chExt cx="4064000" cy="2165350"/>
          </a:xfrm>
        </p:grpSpPr>
        <p:sp>
          <p:nvSpPr>
            <p:cNvPr id="408" name="Google Shape;408;p14"/>
            <p:cNvSpPr/>
            <p:nvPr/>
          </p:nvSpPr>
          <p:spPr>
            <a:xfrm>
              <a:off x="0" y="0"/>
              <a:ext cx="4064000" cy="2032000"/>
            </a:xfrm>
            <a:custGeom>
              <a:rect b="b" l="l" r="r" t="t"/>
              <a:pathLst>
                <a:path extrusionOk="0" h="2032000" w="4064000">
                  <a:moveTo>
                    <a:pt x="189653" y="0"/>
                  </a:moveTo>
                  <a:lnTo>
                    <a:pt x="3874347" y="0"/>
                  </a:lnTo>
                  <a:cubicBezTo>
                    <a:pt x="3979089" y="0"/>
                    <a:pt x="4064000" y="90976"/>
                    <a:pt x="4064000" y="203200"/>
                  </a:cubicBezTo>
                  <a:lnTo>
                    <a:pt x="4064000" y="1828800"/>
                  </a:lnTo>
                  <a:cubicBezTo>
                    <a:pt x="4064000" y="1941024"/>
                    <a:pt x="3979089" y="2032000"/>
                    <a:pt x="3874347" y="2032000"/>
                  </a:cubicBezTo>
                  <a:lnTo>
                    <a:pt x="189653" y="2032000"/>
                  </a:lnTo>
                  <a:cubicBezTo>
                    <a:pt x="84911" y="2032000"/>
                    <a:pt x="0" y="1941024"/>
                    <a:pt x="0" y="1828800"/>
                  </a:cubicBezTo>
                  <a:lnTo>
                    <a:pt x="0" y="203200"/>
                  </a:lnTo>
                  <a:cubicBezTo>
                    <a:pt x="0" y="90976"/>
                    <a:pt x="84911" y="0"/>
                    <a:pt x="189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 txBox="1"/>
            <p:nvPr/>
          </p:nvSpPr>
          <p:spPr>
            <a:xfrm>
              <a:off x="0" y="-133350"/>
              <a:ext cx="4064000" cy="216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Patient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1B3A6B"/>
                  </a:solidFill>
                  <a:latin typeface="Arial"/>
                  <a:ea typeface="Arial"/>
                  <a:cs typeface="Arial"/>
                  <a:sym typeface="Arial"/>
                </a:rPr>
                <a:t>Outcomes</a:t>
              </a:r>
              <a:endParaRPr/>
            </a:p>
          </p:txBody>
        </p:sp>
      </p:grpSp>
      <p:grpSp>
        <p:nvGrpSpPr>
          <p:cNvPr id="410" name="Google Shape;410;p14"/>
          <p:cNvGrpSpPr/>
          <p:nvPr/>
        </p:nvGrpSpPr>
        <p:grpSpPr>
          <a:xfrm>
            <a:off x="13449300" y="3776663"/>
            <a:ext cx="495300" cy="566738"/>
            <a:chOff x="0" y="-95250"/>
            <a:chExt cx="660400" cy="755650"/>
          </a:xfrm>
        </p:grpSpPr>
        <p:sp>
          <p:nvSpPr>
            <p:cNvPr id="411" name="Google Shape;411;p14"/>
            <p:cNvSpPr/>
            <p:nvPr/>
          </p:nvSpPr>
          <p:spPr>
            <a:xfrm>
              <a:off x="0" y="0"/>
              <a:ext cx="660400" cy="660400"/>
            </a:xfrm>
            <a:custGeom>
              <a:rect b="b" l="l" r="r" t="t"/>
              <a:pathLst>
                <a:path extrusionOk="0" h="660400" w="660400">
                  <a:moveTo>
                    <a:pt x="330200" y="0"/>
                  </a:moveTo>
                  <a:cubicBezTo>
                    <a:pt x="147836" y="0"/>
                    <a:pt x="0" y="147836"/>
                    <a:pt x="0" y="330200"/>
                  </a:cubicBezTo>
                  <a:cubicBezTo>
                    <a:pt x="0" y="512564"/>
                    <a:pt x="147836" y="660400"/>
                    <a:pt x="330200" y="660400"/>
                  </a:cubicBezTo>
                  <a:cubicBezTo>
                    <a:pt x="512564" y="660400"/>
                    <a:pt x="660400" y="512564"/>
                    <a:pt x="660400" y="330200"/>
                  </a:cubicBezTo>
                  <a:cubicBezTo>
                    <a:pt x="660400" y="147836"/>
                    <a:pt x="512564" y="0"/>
                    <a:pt x="330200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 txBox="1"/>
            <p:nvPr/>
          </p:nvSpPr>
          <p:spPr>
            <a:xfrm>
              <a:off x="0" y="-952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</p:grpSp>
      <p:sp>
        <p:nvSpPr>
          <p:cNvPr id="413" name="Google Shape;413;p14"/>
          <p:cNvSpPr txBox="1"/>
          <p:nvPr/>
        </p:nvSpPr>
        <p:spPr>
          <a:xfrm>
            <a:off x="2952750" y="5905500"/>
            <a:ext cx="12382500" cy="1009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2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Connecting standards to real patient outcomes through</a:t>
            </a:r>
            <a:endParaRPr/>
          </a:p>
          <a:p>
            <a:pPr indent="0" lvl="0" marL="0" marR="0" rtl="0" algn="ctr">
              <a:lnSpc>
                <a:spcPct val="16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2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systematic tracing and continuous improvement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"/>
          <p:cNvSpPr txBox="1"/>
          <p:nvPr/>
        </p:nvSpPr>
        <p:spPr>
          <a:xfrm>
            <a:off x="2476500" y="4419600"/>
            <a:ext cx="13335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©️ Malaysian Society for Quality in Health</a:t>
            </a:r>
            <a:endParaRPr/>
          </a:p>
        </p:txBody>
      </p:sp>
      <p:sp>
        <p:nvSpPr>
          <p:cNvPr id="419" name="Google Shape;419;p15"/>
          <p:cNvSpPr txBox="1"/>
          <p:nvPr/>
        </p:nvSpPr>
        <p:spPr>
          <a:xfrm>
            <a:off x="3429000" y="5619750"/>
            <a:ext cx="11430000" cy="1297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All rights reserved. No part of this book may be reproduced, stored in a retrieval system, or transmitted in any form or by any means, electronic, mechanical, photocopying, recording or otherwise, without the explicit permission of the Malaysian Society for Quality in Health.</a:t>
            </a:r>
            <a:endParaRPr/>
          </a:p>
        </p:txBody>
      </p:sp>
      <p:sp>
        <p:nvSpPr>
          <p:cNvPr id="420" name="Google Shape;420;p15"/>
          <p:cNvSpPr/>
          <p:nvPr/>
        </p:nvSpPr>
        <p:spPr>
          <a:xfrm>
            <a:off x="7048500" y="2381250"/>
            <a:ext cx="4188279" cy="1878311"/>
          </a:xfrm>
          <a:custGeom>
            <a:rect b="b" l="l" r="r" t="t"/>
            <a:pathLst>
              <a:path extrusionOk="0" h="1878311" w="4188279">
                <a:moveTo>
                  <a:pt x="0" y="0"/>
                </a:moveTo>
                <a:lnTo>
                  <a:pt x="4188279" y="0"/>
                </a:lnTo>
                <a:lnTo>
                  <a:pt x="4188279" y="1878311"/>
                </a:lnTo>
                <a:lnTo>
                  <a:pt x="0" y="18783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8" r="-108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DF1F7"/>
            </a:gs>
          </a:gsLst>
          <a:lin ang="5400000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1524000" y="695325"/>
            <a:ext cx="7620000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524000" y="1381125"/>
            <a:ext cx="762000" cy="38100"/>
          </a:xfrm>
          <a:custGeom>
            <a:rect b="b" l="l" r="r" t="t"/>
            <a:pathLst>
              <a:path extrusionOk="0" h="50800" w="10160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91" name="Google Shape;91;p2"/>
          <p:cNvSpPr/>
          <p:nvPr/>
        </p:nvSpPr>
        <p:spPr>
          <a:xfrm>
            <a:off x="952500" y="190500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1428750" y="2371725"/>
            <a:ext cx="15240000" cy="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Purpose of Patient MATRIX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952500" y="352425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1428750" y="3990975"/>
            <a:ext cx="15240000" cy="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MATRIX tracer methodology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952500" y="514350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428750" y="5610225"/>
            <a:ext cx="15240000" cy="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How surveyors evaluate patient care delivery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952500" y="6762750"/>
            <a:ext cx="16383000" cy="1333500"/>
          </a:xfrm>
          <a:custGeom>
            <a:rect b="b" l="l" r="r" t="t"/>
            <a:pathLst>
              <a:path extrusionOk="0" h="1778000" w="21844000">
                <a:moveTo>
                  <a:pt x="218440" y="0"/>
                </a:moveTo>
                <a:lnTo>
                  <a:pt x="21625561" y="0"/>
                </a:lnTo>
                <a:cubicBezTo>
                  <a:pt x="21746201" y="0"/>
                  <a:pt x="21844000" y="79604"/>
                  <a:pt x="21844000" y="177800"/>
                </a:cubicBezTo>
                <a:lnTo>
                  <a:pt x="21844000" y="1600200"/>
                </a:lnTo>
                <a:cubicBezTo>
                  <a:pt x="21844000" y="1698396"/>
                  <a:pt x="21746201" y="1778000"/>
                  <a:pt x="21625561" y="1778000"/>
                </a:cubicBezTo>
                <a:lnTo>
                  <a:pt x="218440" y="1778000"/>
                </a:lnTo>
                <a:cubicBezTo>
                  <a:pt x="97799" y="1778000"/>
                  <a:pt x="0" y="1698396"/>
                  <a:pt x="0" y="1600200"/>
                </a:cubicBezTo>
                <a:lnTo>
                  <a:pt x="0" y="177800"/>
                </a:lnTo>
                <a:cubicBezTo>
                  <a:pt x="0" y="79604"/>
                  <a:pt x="97799" y="0"/>
                  <a:pt x="21844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1428750" y="7229475"/>
            <a:ext cx="15240000" cy="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Evidence required during survey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2858750" y="1905000"/>
            <a:ext cx="4762500" cy="5429250"/>
          </a:xfrm>
          <a:custGeom>
            <a:rect b="b" l="l" r="r" t="t"/>
            <a:pathLst>
              <a:path extrusionOk="0" h="7239000" w="6350000">
                <a:moveTo>
                  <a:pt x="635000" y="0"/>
                </a:moveTo>
                <a:lnTo>
                  <a:pt x="5715000" y="0"/>
                </a:lnTo>
                <a:cubicBezTo>
                  <a:pt x="6065701" y="0"/>
                  <a:pt x="6350000" y="291691"/>
                  <a:pt x="6350000" y="651510"/>
                </a:cubicBezTo>
                <a:lnTo>
                  <a:pt x="6350000" y="6587490"/>
                </a:lnTo>
                <a:cubicBezTo>
                  <a:pt x="6350000" y="6947309"/>
                  <a:pt x="6065701" y="7239000"/>
                  <a:pt x="5715000" y="7239000"/>
                </a:cubicBezTo>
                <a:lnTo>
                  <a:pt x="635000" y="7239000"/>
                </a:lnTo>
                <a:cubicBezTo>
                  <a:pt x="284299" y="7239000"/>
                  <a:pt x="0" y="6947309"/>
                  <a:pt x="0" y="6587490"/>
                </a:cubicBezTo>
                <a:lnTo>
                  <a:pt x="0" y="651510"/>
                </a:lnTo>
                <a:cubicBezTo>
                  <a:pt x="0" y="291691"/>
                  <a:pt x="284299" y="0"/>
                  <a:pt x="635000" y="0"/>
                </a:cubicBezTo>
                <a:close/>
              </a:path>
            </a:pathLst>
          </a:custGeom>
          <a:blipFill rotWithShape="1">
            <a:blip r:embed="rId3">
              <a:alphaModFix amt="85000"/>
            </a:blip>
            <a:stretch>
              <a:fillRect b="0" l="-1300" r="-130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DF1F7"/>
            </a:gs>
          </a:gsLst>
          <a:lin ang="5400000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1524000" y="695325"/>
            <a:ext cx="7620000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Why Patient MATRIX?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1524000" y="1381125"/>
            <a:ext cx="762000" cy="38100"/>
          </a:xfrm>
          <a:custGeom>
            <a:rect b="b" l="l" r="r" t="t"/>
            <a:pathLst>
              <a:path extrusionOk="0" h="50800" w="10160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106" name="Google Shape;106;p3"/>
          <p:cNvSpPr/>
          <p:nvPr/>
        </p:nvSpPr>
        <p:spPr>
          <a:xfrm>
            <a:off x="571500" y="1714500"/>
            <a:ext cx="8191500" cy="6667500"/>
          </a:xfrm>
          <a:custGeom>
            <a:rect b="b" l="l" r="r" t="t"/>
            <a:pathLst>
              <a:path extrusionOk="0" h="8890000" w="10922000">
                <a:moveTo>
                  <a:pt x="858157" y="0"/>
                </a:moveTo>
                <a:lnTo>
                  <a:pt x="10063843" y="0"/>
                </a:lnTo>
                <a:cubicBezTo>
                  <a:pt x="10537790" y="0"/>
                  <a:pt x="10922000" y="398019"/>
                  <a:pt x="10922000" y="889000"/>
                </a:cubicBezTo>
                <a:lnTo>
                  <a:pt x="10922000" y="8001000"/>
                </a:lnTo>
                <a:cubicBezTo>
                  <a:pt x="10922000" y="8491982"/>
                  <a:pt x="10537790" y="8890000"/>
                  <a:pt x="10063843" y="8890000"/>
                </a:cubicBezTo>
                <a:lnTo>
                  <a:pt x="858157" y="8890000"/>
                </a:lnTo>
                <a:cubicBezTo>
                  <a:pt x="384210" y="8890000"/>
                  <a:pt x="0" y="8491982"/>
                  <a:pt x="0" y="8001000"/>
                </a:cubicBezTo>
                <a:lnTo>
                  <a:pt x="0" y="889000"/>
                </a:lnTo>
                <a:cubicBezTo>
                  <a:pt x="0" y="398019"/>
                  <a:pt x="384210" y="0"/>
                  <a:pt x="858157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1047750" y="2047875"/>
            <a:ext cx="7239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Traditional Approach</a:t>
            </a: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2000250" y="2740819"/>
            <a:ext cx="5334000" cy="640556"/>
            <a:chOff x="0" y="-28575"/>
            <a:chExt cx="7112000" cy="854075"/>
          </a:xfrm>
        </p:grpSpPr>
        <p:sp>
          <p:nvSpPr>
            <p:cNvPr id="109" name="Google Shape;109;p3"/>
            <p:cNvSpPr/>
            <p:nvPr/>
          </p:nvSpPr>
          <p:spPr>
            <a:xfrm>
              <a:off x="0" y="0"/>
              <a:ext cx="7112000" cy="825500"/>
            </a:xfrm>
            <a:custGeom>
              <a:rect b="b" l="l" r="r" t="t"/>
              <a:pathLst>
                <a:path extrusionOk="0" h="825500" w="7112000">
                  <a:moveTo>
                    <a:pt x="106680" y="0"/>
                  </a:moveTo>
                  <a:lnTo>
                    <a:pt x="7005320" y="0"/>
                  </a:lnTo>
                  <a:cubicBezTo>
                    <a:pt x="7064238" y="0"/>
                    <a:pt x="7112000" y="36959"/>
                    <a:pt x="7112000" y="82550"/>
                  </a:cubicBezTo>
                  <a:lnTo>
                    <a:pt x="7112000" y="742950"/>
                  </a:lnTo>
                  <a:cubicBezTo>
                    <a:pt x="7112000" y="788541"/>
                    <a:pt x="7064238" y="825500"/>
                    <a:pt x="7005320" y="825500"/>
                  </a:cubicBezTo>
                  <a:lnTo>
                    <a:pt x="106680" y="825500"/>
                  </a:lnTo>
                  <a:cubicBezTo>
                    <a:pt x="47762" y="825500"/>
                    <a:pt x="0" y="788541"/>
                    <a:pt x="0" y="742950"/>
                  </a:cubicBezTo>
                  <a:lnTo>
                    <a:pt x="0" y="82550"/>
                  </a:lnTo>
                  <a:cubicBezTo>
                    <a:pt x="0" y="36959"/>
                    <a:pt x="47762" y="0"/>
                    <a:pt x="106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0" y="-28575"/>
              <a:ext cx="7112000" cy="85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B3A6B"/>
                  </a:solidFill>
                  <a:latin typeface="Open Sans"/>
                  <a:ea typeface="Open Sans"/>
                  <a:cs typeface="Open Sans"/>
                  <a:sym typeface="Open Sans"/>
                </a:rPr>
                <a:t>Document Review</a:t>
              </a:r>
              <a:endParaRPr/>
            </a:p>
          </p:txBody>
        </p:sp>
      </p:grpSp>
      <p:sp>
        <p:nvSpPr>
          <p:cNvPr id="111" name="Google Shape;111;p3"/>
          <p:cNvSpPr txBox="1"/>
          <p:nvPr/>
        </p:nvSpPr>
        <p:spPr>
          <a:xfrm>
            <a:off x="4191000" y="3533775"/>
            <a:ext cx="952500" cy="270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2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↓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2000250" y="3883819"/>
            <a:ext cx="5334000" cy="640556"/>
            <a:chOff x="0" y="-28575"/>
            <a:chExt cx="7112000" cy="854075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7112000" cy="825500"/>
            </a:xfrm>
            <a:custGeom>
              <a:rect b="b" l="l" r="r" t="t"/>
              <a:pathLst>
                <a:path extrusionOk="0" h="825500" w="7112000">
                  <a:moveTo>
                    <a:pt x="106680" y="0"/>
                  </a:moveTo>
                  <a:lnTo>
                    <a:pt x="7005320" y="0"/>
                  </a:lnTo>
                  <a:cubicBezTo>
                    <a:pt x="7064238" y="0"/>
                    <a:pt x="7112000" y="36959"/>
                    <a:pt x="7112000" y="82550"/>
                  </a:cubicBezTo>
                  <a:lnTo>
                    <a:pt x="7112000" y="742950"/>
                  </a:lnTo>
                  <a:cubicBezTo>
                    <a:pt x="7112000" y="788541"/>
                    <a:pt x="7064238" y="825500"/>
                    <a:pt x="7005320" y="825500"/>
                  </a:cubicBezTo>
                  <a:lnTo>
                    <a:pt x="106680" y="825500"/>
                  </a:lnTo>
                  <a:cubicBezTo>
                    <a:pt x="47762" y="825500"/>
                    <a:pt x="0" y="788541"/>
                    <a:pt x="0" y="742950"/>
                  </a:cubicBezTo>
                  <a:lnTo>
                    <a:pt x="0" y="82550"/>
                  </a:lnTo>
                  <a:cubicBezTo>
                    <a:pt x="0" y="36959"/>
                    <a:pt x="47762" y="0"/>
                    <a:pt x="106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-28575"/>
              <a:ext cx="7112000" cy="85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B3A6B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Compliance Check</a:t>
              </a:r>
              <a:endParaRPr/>
            </a:p>
          </p:txBody>
        </p:sp>
      </p:grpSp>
      <p:sp>
        <p:nvSpPr>
          <p:cNvPr id="115" name="Google Shape;115;p3"/>
          <p:cNvSpPr txBox="1"/>
          <p:nvPr/>
        </p:nvSpPr>
        <p:spPr>
          <a:xfrm>
            <a:off x="4191000" y="4676775"/>
            <a:ext cx="952500" cy="270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2" u="none" cap="none" strike="noStrike">
                <a:solidFill>
                  <a:srgbClr val="6B7280"/>
                </a:solidFill>
                <a:latin typeface="Open Sans"/>
                <a:ea typeface="Open Sans"/>
                <a:cs typeface="Open Sans"/>
                <a:sym typeface="Open Sans"/>
              </a:rPr>
              <a:t>↓</a:t>
            </a:r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>
            <a:off x="2000250" y="5026819"/>
            <a:ext cx="5334000" cy="640556"/>
            <a:chOff x="0" y="-28575"/>
            <a:chExt cx="7112000" cy="854075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7112000" cy="825500"/>
            </a:xfrm>
            <a:custGeom>
              <a:rect b="b" l="l" r="r" t="t"/>
              <a:pathLst>
                <a:path extrusionOk="0" h="825500" w="7112000">
                  <a:moveTo>
                    <a:pt x="106680" y="0"/>
                  </a:moveTo>
                  <a:lnTo>
                    <a:pt x="7005320" y="0"/>
                  </a:lnTo>
                  <a:cubicBezTo>
                    <a:pt x="7064238" y="0"/>
                    <a:pt x="7112000" y="36959"/>
                    <a:pt x="7112000" y="82550"/>
                  </a:cubicBezTo>
                  <a:lnTo>
                    <a:pt x="7112000" y="742950"/>
                  </a:lnTo>
                  <a:cubicBezTo>
                    <a:pt x="7112000" y="788541"/>
                    <a:pt x="7064238" y="825500"/>
                    <a:pt x="7005320" y="825500"/>
                  </a:cubicBezTo>
                  <a:lnTo>
                    <a:pt x="106680" y="825500"/>
                  </a:lnTo>
                  <a:cubicBezTo>
                    <a:pt x="47762" y="825500"/>
                    <a:pt x="0" y="788541"/>
                    <a:pt x="0" y="742950"/>
                  </a:cubicBezTo>
                  <a:lnTo>
                    <a:pt x="0" y="82550"/>
                  </a:lnTo>
                  <a:cubicBezTo>
                    <a:pt x="0" y="36959"/>
                    <a:pt x="47762" y="0"/>
                    <a:pt x="106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0" y="-28575"/>
              <a:ext cx="7112000" cy="85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B3A6B"/>
                  </a:solidFill>
                  <a:latin typeface="Open Sans"/>
                  <a:ea typeface="Open Sans"/>
                  <a:cs typeface="Open Sans"/>
                  <a:sym typeface="Open Sans"/>
                </a:rPr>
                <a:t>Verification</a:t>
              </a: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9525000" y="1714500"/>
            <a:ext cx="8191500" cy="6667500"/>
          </a:xfrm>
          <a:custGeom>
            <a:rect b="b" l="l" r="r" t="t"/>
            <a:pathLst>
              <a:path extrusionOk="0" h="8890000" w="10922000">
                <a:moveTo>
                  <a:pt x="858157" y="0"/>
                </a:moveTo>
                <a:lnTo>
                  <a:pt x="10063843" y="0"/>
                </a:lnTo>
                <a:cubicBezTo>
                  <a:pt x="10537790" y="0"/>
                  <a:pt x="10922000" y="398019"/>
                  <a:pt x="10922000" y="889000"/>
                </a:cubicBezTo>
                <a:lnTo>
                  <a:pt x="10922000" y="8001000"/>
                </a:lnTo>
                <a:cubicBezTo>
                  <a:pt x="10922000" y="8491982"/>
                  <a:pt x="10537790" y="8890000"/>
                  <a:pt x="10063843" y="8890000"/>
                </a:cubicBezTo>
                <a:lnTo>
                  <a:pt x="858157" y="8890000"/>
                </a:lnTo>
                <a:cubicBezTo>
                  <a:pt x="384210" y="8890000"/>
                  <a:pt x="0" y="8491982"/>
                  <a:pt x="0" y="8001000"/>
                </a:cubicBezTo>
                <a:lnTo>
                  <a:pt x="0" y="889000"/>
                </a:lnTo>
                <a:cubicBezTo>
                  <a:pt x="0" y="398019"/>
                  <a:pt x="384210" y="0"/>
                  <a:pt x="858157" y="0"/>
                </a:cubicBezTo>
                <a:close/>
              </a:path>
            </a:pathLst>
          </a:custGeom>
          <a:solidFill>
            <a:srgbClr val="1B3A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0001250" y="2047875"/>
            <a:ext cx="7239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7th Edition Approach</a:t>
            </a:r>
            <a:endParaRPr/>
          </a:p>
        </p:txBody>
      </p:sp>
      <p:grpSp>
        <p:nvGrpSpPr>
          <p:cNvPr id="121" name="Google Shape;121;p3"/>
          <p:cNvGrpSpPr/>
          <p:nvPr/>
        </p:nvGrpSpPr>
        <p:grpSpPr>
          <a:xfrm>
            <a:off x="10953750" y="2740819"/>
            <a:ext cx="5334000" cy="640556"/>
            <a:chOff x="0" y="-28575"/>
            <a:chExt cx="7112000" cy="854075"/>
          </a:xfrm>
        </p:grpSpPr>
        <p:sp>
          <p:nvSpPr>
            <p:cNvPr id="122" name="Google Shape;122;p3"/>
            <p:cNvSpPr/>
            <p:nvPr/>
          </p:nvSpPr>
          <p:spPr>
            <a:xfrm>
              <a:off x="0" y="0"/>
              <a:ext cx="7112000" cy="825500"/>
            </a:xfrm>
            <a:custGeom>
              <a:rect b="b" l="l" r="r" t="t"/>
              <a:pathLst>
                <a:path extrusionOk="0" h="825500" w="7112000">
                  <a:moveTo>
                    <a:pt x="97790" y="0"/>
                  </a:moveTo>
                  <a:lnTo>
                    <a:pt x="7014210" y="0"/>
                  </a:lnTo>
                  <a:cubicBezTo>
                    <a:pt x="7068218" y="0"/>
                    <a:pt x="7112000" y="36959"/>
                    <a:pt x="7112000" y="82550"/>
                  </a:cubicBezTo>
                  <a:lnTo>
                    <a:pt x="7112000" y="742950"/>
                  </a:lnTo>
                  <a:cubicBezTo>
                    <a:pt x="7112000" y="788541"/>
                    <a:pt x="7068218" y="825500"/>
                    <a:pt x="7014210" y="825500"/>
                  </a:cubicBezTo>
                  <a:lnTo>
                    <a:pt x="97790" y="825500"/>
                  </a:lnTo>
                  <a:cubicBezTo>
                    <a:pt x="43782" y="825500"/>
                    <a:pt x="0" y="788541"/>
                    <a:pt x="0" y="742950"/>
                  </a:cubicBezTo>
                  <a:lnTo>
                    <a:pt x="0" y="82550"/>
                  </a:lnTo>
                  <a:cubicBezTo>
                    <a:pt x="0" y="36959"/>
                    <a:pt x="43782" y="0"/>
                    <a:pt x="97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0" y="-28575"/>
              <a:ext cx="7112000" cy="85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B3A6B"/>
                  </a:solidFill>
                  <a:latin typeface="Open Sans"/>
                  <a:ea typeface="Open Sans"/>
                  <a:cs typeface="Open Sans"/>
                  <a:sym typeface="Open Sans"/>
                </a:rPr>
                <a:t>Patient Journey</a:t>
              </a:r>
              <a:endParaRPr/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13144500" y="3533775"/>
            <a:ext cx="952500" cy="270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2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↓</a:t>
            </a:r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>
            <a:off x="10953750" y="3883819"/>
            <a:ext cx="5334000" cy="640556"/>
            <a:chOff x="0" y="-28575"/>
            <a:chExt cx="7112000" cy="854075"/>
          </a:xfrm>
        </p:grpSpPr>
        <p:sp>
          <p:nvSpPr>
            <p:cNvPr id="126" name="Google Shape;126;p3"/>
            <p:cNvSpPr/>
            <p:nvPr/>
          </p:nvSpPr>
          <p:spPr>
            <a:xfrm>
              <a:off x="0" y="0"/>
              <a:ext cx="7112000" cy="825500"/>
            </a:xfrm>
            <a:custGeom>
              <a:rect b="b" l="l" r="r" t="t"/>
              <a:pathLst>
                <a:path extrusionOk="0" h="825500" w="7112000">
                  <a:moveTo>
                    <a:pt x="97790" y="0"/>
                  </a:moveTo>
                  <a:lnTo>
                    <a:pt x="7014210" y="0"/>
                  </a:lnTo>
                  <a:cubicBezTo>
                    <a:pt x="7068218" y="0"/>
                    <a:pt x="7112000" y="36959"/>
                    <a:pt x="7112000" y="82550"/>
                  </a:cubicBezTo>
                  <a:lnTo>
                    <a:pt x="7112000" y="742950"/>
                  </a:lnTo>
                  <a:cubicBezTo>
                    <a:pt x="7112000" y="788541"/>
                    <a:pt x="7068218" y="825500"/>
                    <a:pt x="7014210" y="825500"/>
                  </a:cubicBezTo>
                  <a:lnTo>
                    <a:pt x="97790" y="825500"/>
                  </a:lnTo>
                  <a:cubicBezTo>
                    <a:pt x="43782" y="825500"/>
                    <a:pt x="0" y="788541"/>
                    <a:pt x="0" y="742950"/>
                  </a:cubicBezTo>
                  <a:lnTo>
                    <a:pt x="0" y="82550"/>
                  </a:lnTo>
                  <a:cubicBezTo>
                    <a:pt x="0" y="36959"/>
                    <a:pt x="43782" y="0"/>
                    <a:pt x="97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0" y="-28575"/>
              <a:ext cx="7112000" cy="85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B3A6B"/>
                  </a:solidFill>
                  <a:latin typeface="Open Sans"/>
                  <a:ea typeface="Open Sans"/>
                  <a:cs typeface="Open Sans"/>
                  <a:sym typeface="Open Sans"/>
                </a:rPr>
                <a:t>Care Process</a:t>
              </a:r>
              <a:endParaRPr/>
            </a:p>
          </p:txBody>
        </p:sp>
      </p:grpSp>
      <p:sp>
        <p:nvSpPr>
          <p:cNvPr id="128" name="Google Shape;128;p3"/>
          <p:cNvSpPr txBox="1"/>
          <p:nvPr/>
        </p:nvSpPr>
        <p:spPr>
          <a:xfrm>
            <a:off x="13144500" y="4676775"/>
            <a:ext cx="952500" cy="270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2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↓</a:t>
            </a: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>
            <a:off x="10953750" y="5026819"/>
            <a:ext cx="5334000" cy="640556"/>
            <a:chOff x="0" y="-28575"/>
            <a:chExt cx="7112000" cy="854075"/>
          </a:xfrm>
        </p:grpSpPr>
        <p:sp>
          <p:nvSpPr>
            <p:cNvPr id="130" name="Google Shape;130;p3"/>
            <p:cNvSpPr/>
            <p:nvPr/>
          </p:nvSpPr>
          <p:spPr>
            <a:xfrm>
              <a:off x="0" y="0"/>
              <a:ext cx="7112000" cy="825500"/>
            </a:xfrm>
            <a:custGeom>
              <a:rect b="b" l="l" r="r" t="t"/>
              <a:pathLst>
                <a:path extrusionOk="0" h="825500" w="7112000">
                  <a:moveTo>
                    <a:pt x="97790" y="0"/>
                  </a:moveTo>
                  <a:lnTo>
                    <a:pt x="7014210" y="0"/>
                  </a:lnTo>
                  <a:cubicBezTo>
                    <a:pt x="7068218" y="0"/>
                    <a:pt x="7112000" y="36959"/>
                    <a:pt x="7112000" y="82550"/>
                  </a:cubicBezTo>
                  <a:lnTo>
                    <a:pt x="7112000" y="742950"/>
                  </a:lnTo>
                  <a:cubicBezTo>
                    <a:pt x="7112000" y="788541"/>
                    <a:pt x="7068218" y="825500"/>
                    <a:pt x="7014210" y="825500"/>
                  </a:cubicBezTo>
                  <a:lnTo>
                    <a:pt x="97790" y="825500"/>
                  </a:lnTo>
                  <a:cubicBezTo>
                    <a:pt x="43782" y="825500"/>
                    <a:pt x="0" y="788541"/>
                    <a:pt x="0" y="742950"/>
                  </a:cubicBezTo>
                  <a:lnTo>
                    <a:pt x="0" y="82550"/>
                  </a:lnTo>
                  <a:cubicBezTo>
                    <a:pt x="0" y="36959"/>
                    <a:pt x="43782" y="0"/>
                    <a:pt x="97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0" y="-28575"/>
              <a:ext cx="7112000" cy="85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B3A6B"/>
                  </a:solidFill>
                  <a:latin typeface="Open Sans"/>
                  <a:ea typeface="Open Sans"/>
                  <a:cs typeface="Open Sans"/>
                  <a:sym typeface="Open Sans"/>
                </a:rPr>
                <a:t>Evidence Validation</a:t>
              </a:r>
              <a:endParaRPr/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13144500" y="5819775"/>
            <a:ext cx="952500" cy="270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2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↓</a:t>
            </a:r>
            <a:endParaRPr/>
          </a:p>
        </p:txBody>
      </p:sp>
      <p:grpSp>
        <p:nvGrpSpPr>
          <p:cNvPr id="133" name="Google Shape;133;p3"/>
          <p:cNvGrpSpPr/>
          <p:nvPr/>
        </p:nvGrpSpPr>
        <p:grpSpPr>
          <a:xfrm>
            <a:off x="10953750" y="6169819"/>
            <a:ext cx="5334000" cy="640556"/>
            <a:chOff x="0" y="-28575"/>
            <a:chExt cx="7112000" cy="854075"/>
          </a:xfrm>
        </p:grpSpPr>
        <p:sp>
          <p:nvSpPr>
            <p:cNvPr id="134" name="Google Shape;134;p3"/>
            <p:cNvSpPr/>
            <p:nvPr/>
          </p:nvSpPr>
          <p:spPr>
            <a:xfrm>
              <a:off x="0" y="0"/>
              <a:ext cx="7112000" cy="825500"/>
            </a:xfrm>
            <a:custGeom>
              <a:rect b="b" l="l" r="r" t="t"/>
              <a:pathLst>
                <a:path extrusionOk="0" h="825500" w="7112000">
                  <a:moveTo>
                    <a:pt x="97790" y="0"/>
                  </a:moveTo>
                  <a:lnTo>
                    <a:pt x="7014210" y="0"/>
                  </a:lnTo>
                  <a:cubicBezTo>
                    <a:pt x="7068218" y="0"/>
                    <a:pt x="7112000" y="36959"/>
                    <a:pt x="7112000" y="82550"/>
                  </a:cubicBezTo>
                  <a:lnTo>
                    <a:pt x="7112000" y="742950"/>
                  </a:lnTo>
                  <a:cubicBezTo>
                    <a:pt x="7112000" y="788541"/>
                    <a:pt x="7068218" y="825500"/>
                    <a:pt x="7014210" y="825500"/>
                  </a:cubicBezTo>
                  <a:lnTo>
                    <a:pt x="97790" y="825500"/>
                  </a:lnTo>
                  <a:cubicBezTo>
                    <a:pt x="43782" y="825500"/>
                    <a:pt x="0" y="788541"/>
                    <a:pt x="0" y="742950"/>
                  </a:cubicBezTo>
                  <a:lnTo>
                    <a:pt x="0" y="82550"/>
                  </a:lnTo>
                  <a:cubicBezTo>
                    <a:pt x="0" y="36959"/>
                    <a:pt x="43782" y="0"/>
                    <a:pt x="97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0" y="-28575"/>
              <a:ext cx="7112000" cy="85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B3A6B"/>
                  </a:solidFill>
                  <a:latin typeface="Open Sans"/>
                  <a:ea typeface="Open Sans"/>
                  <a:cs typeface="Open Sans"/>
                  <a:sym typeface="Open Sans"/>
                </a:rPr>
                <a:t>Patient Outcome</a:t>
              </a:r>
              <a:endParaRPr/>
            </a:p>
          </p:txBody>
        </p:sp>
      </p:grpSp>
      <p:sp>
        <p:nvSpPr>
          <p:cNvPr id="136" name="Google Shape;136;p3"/>
          <p:cNvSpPr txBox="1"/>
          <p:nvPr/>
        </p:nvSpPr>
        <p:spPr>
          <a:xfrm>
            <a:off x="2286000" y="8953500"/>
            <a:ext cx="1333500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8102E"/>
                </a:solidFill>
                <a:latin typeface="Arial"/>
                <a:ea typeface="Arial"/>
                <a:cs typeface="Arial"/>
                <a:sym typeface="Arial"/>
              </a:rPr>
              <a:t>"Moving from document compliance to real patient care experience"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DF1F7"/>
            </a:gs>
          </a:gsLst>
          <a:lin ang="5400000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/>
        </p:nvSpPr>
        <p:spPr>
          <a:xfrm>
            <a:off x="1524000" y="695325"/>
            <a:ext cx="7620000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What is Patient MATRIX?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1524000" y="1381125"/>
            <a:ext cx="762000" cy="38100"/>
          </a:xfrm>
          <a:custGeom>
            <a:rect b="b" l="l" r="r" t="t"/>
            <a:pathLst>
              <a:path extrusionOk="0" h="50800" w="10160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143" name="Google Shape;143;p4"/>
          <p:cNvSpPr txBox="1"/>
          <p:nvPr/>
        </p:nvSpPr>
        <p:spPr>
          <a:xfrm>
            <a:off x="952500" y="1790700"/>
            <a:ext cx="10477500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 tracer-based survey approach that follows the actual patient journey across healthcare services.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952500" y="3048000"/>
            <a:ext cx="10477500" cy="1143000"/>
          </a:xfrm>
          <a:custGeom>
            <a:rect b="b" l="l" r="r" t="t"/>
            <a:pathLst>
              <a:path extrusionOk="0" h="1524000" w="13970000">
                <a:moveTo>
                  <a:pt x="139700" y="0"/>
                </a:moveTo>
                <a:lnTo>
                  <a:pt x="13830300" y="0"/>
                </a:lnTo>
                <a:cubicBezTo>
                  <a:pt x="13907453" y="0"/>
                  <a:pt x="13970000" y="68232"/>
                  <a:pt x="13970000" y="152400"/>
                </a:cubicBezTo>
                <a:lnTo>
                  <a:pt x="13970000" y="1371600"/>
                </a:lnTo>
                <a:cubicBezTo>
                  <a:pt x="13970000" y="1455768"/>
                  <a:pt x="13907453" y="1524000"/>
                  <a:pt x="13830300" y="1524000"/>
                </a:cubicBezTo>
                <a:lnTo>
                  <a:pt x="139700" y="1524000"/>
                </a:lnTo>
                <a:cubicBezTo>
                  <a:pt x="6254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62546" y="0"/>
                  <a:pt x="13970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1428750" y="3333750"/>
            <a:ext cx="9525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Actual care delivery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952500" y="4191000"/>
            <a:ext cx="10477500" cy="1143000"/>
          </a:xfrm>
          <a:custGeom>
            <a:rect b="b" l="l" r="r" t="t"/>
            <a:pathLst>
              <a:path extrusionOk="0" h="1524000" w="13970000">
                <a:moveTo>
                  <a:pt x="139700" y="0"/>
                </a:moveTo>
                <a:lnTo>
                  <a:pt x="13830300" y="0"/>
                </a:lnTo>
                <a:cubicBezTo>
                  <a:pt x="13907453" y="0"/>
                  <a:pt x="13970000" y="68232"/>
                  <a:pt x="13970000" y="152400"/>
                </a:cubicBezTo>
                <a:lnTo>
                  <a:pt x="13970000" y="1371600"/>
                </a:lnTo>
                <a:cubicBezTo>
                  <a:pt x="13970000" y="1455768"/>
                  <a:pt x="13907453" y="1524000"/>
                  <a:pt x="13830300" y="1524000"/>
                </a:cubicBezTo>
                <a:lnTo>
                  <a:pt x="139700" y="1524000"/>
                </a:lnTo>
                <a:cubicBezTo>
                  <a:pt x="6254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62546" y="0"/>
                  <a:pt x="13970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1428750" y="4476750"/>
            <a:ext cx="9525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Coordination between departments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952500" y="5334000"/>
            <a:ext cx="10477500" cy="1143000"/>
          </a:xfrm>
          <a:custGeom>
            <a:rect b="b" l="l" r="r" t="t"/>
            <a:pathLst>
              <a:path extrusionOk="0" h="1524000" w="13970000">
                <a:moveTo>
                  <a:pt x="139700" y="0"/>
                </a:moveTo>
                <a:lnTo>
                  <a:pt x="13830300" y="0"/>
                </a:lnTo>
                <a:cubicBezTo>
                  <a:pt x="13907453" y="0"/>
                  <a:pt x="13970000" y="68232"/>
                  <a:pt x="13970000" y="152400"/>
                </a:cubicBezTo>
                <a:lnTo>
                  <a:pt x="13970000" y="1371600"/>
                </a:lnTo>
                <a:cubicBezTo>
                  <a:pt x="13970000" y="1455768"/>
                  <a:pt x="13907453" y="1524000"/>
                  <a:pt x="13830300" y="1524000"/>
                </a:cubicBezTo>
                <a:lnTo>
                  <a:pt x="139700" y="1524000"/>
                </a:lnTo>
                <a:cubicBezTo>
                  <a:pt x="6254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62546" y="0"/>
                  <a:pt x="13970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1428750" y="5619750"/>
            <a:ext cx="9525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Patient safety practices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952500" y="6477000"/>
            <a:ext cx="10477500" cy="1143000"/>
          </a:xfrm>
          <a:custGeom>
            <a:rect b="b" l="l" r="r" t="t"/>
            <a:pathLst>
              <a:path extrusionOk="0" h="1524000" w="13970000">
                <a:moveTo>
                  <a:pt x="139700" y="0"/>
                </a:moveTo>
                <a:lnTo>
                  <a:pt x="13830300" y="0"/>
                </a:lnTo>
                <a:cubicBezTo>
                  <a:pt x="13907453" y="0"/>
                  <a:pt x="13970000" y="68232"/>
                  <a:pt x="13970000" y="152400"/>
                </a:cubicBezTo>
                <a:lnTo>
                  <a:pt x="13970000" y="1371600"/>
                </a:lnTo>
                <a:cubicBezTo>
                  <a:pt x="13970000" y="1455768"/>
                  <a:pt x="13907453" y="1524000"/>
                  <a:pt x="13830300" y="1524000"/>
                </a:cubicBezTo>
                <a:lnTo>
                  <a:pt x="139700" y="1524000"/>
                </a:lnTo>
                <a:cubicBezTo>
                  <a:pt x="6254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62546" y="0"/>
                  <a:pt x="139700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428750" y="6762750"/>
            <a:ext cx="9525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Alignment between policy and practice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12382500" y="2857500"/>
            <a:ext cx="4762500" cy="4286250"/>
          </a:xfrm>
          <a:custGeom>
            <a:rect b="b" l="l" r="r" t="t"/>
            <a:pathLst>
              <a:path extrusionOk="0" h="5715000" w="6350000">
                <a:moveTo>
                  <a:pt x="571500" y="0"/>
                </a:moveTo>
                <a:lnTo>
                  <a:pt x="5778500" y="0"/>
                </a:lnTo>
                <a:cubicBezTo>
                  <a:pt x="6094131" y="0"/>
                  <a:pt x="6350000" y="255869"/>
                  <a:pt x="6350000" y="571500"/>
                </a:cubicBezTo>
                <a:lnTo>
                  <a:pt x="6350000" y="5143500"/>
                </a:lnTo>
                <a:cubicBezTo>
                  <a:pt x="6350000" y="5459131"/>
                  <a:pt x="6094131" y="5715000"/>
                  <a:pt x="5778500" y="5715000"/>
                </a:cubicBezTo>
                <a:lnTo>
                  <a:pt x="571500" y="5715000"/>
                </a:lnTo>
                <a:cubicBezTo>
                  <a:pt x="255869" y="5715000"/>
                  <a:pt x="0" y="5459131"/>
                  <a:pt x="0" y="5143500"/>
                </a:cubicBezTo>
                <a:lnTo>
                  <a:pt x="0" y="571500"/>
                </a:lnTo>
                <a:cubicBezTo>
                  <a:pt x="0" y="255869"/>
                  <a:pt x="255869" y="0"/>
                  <a:pt x="571500" y="0"/>
                </a:cubicBezTo>
                <a:close/>
              </a:path>
            </a:pathLst>
          </a:custGeom>
          <a:blipFill rotWithShape="1">
            <a:blip r:embed="rId3">
              <a:alphaModFix amt="8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AFC"/>
            </a:gs>
            <a:gs pos="100000">
              <a:srgbClr val="E2E8F0"/>
            </a:gs>
          </a:gsLst>
          <a:lin ang="5400000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/>
        </p:nvSpPr>
        <p:spPr>
          <a:xfrm>
            <a:off x="1028700" y="628650"/>
            <a:ext cx="9450502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MATRIX Framework Overview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1028700" y="1333500"/>
            <a:ext cx="762000" cy="47625"/>
          </a:xfrm>
          <a:custGeom>
            <a:rect b="b" l="l" r="r" t="t"/>
            <a:pathLst>
              <a:path extrusionOk="0" h="63500" w="1016000">
                <a:moveTo>
                  <a:pt x="0" y="0"/>
                </a:moveTo>
                <a:lnTo>
                  <a:pt x="1016000" y="0"/>
                </a:lnTo>
                <a:lnTo>
                  <a:pt x="1016000" y="63500"/>
                </a:lnTo>
                <a:lnTo>
                  <a:pt x="0" y="635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159" name="Google Shape;159;p5"/>
          <p:cNvSpPr/>
          <p:nvPr/>
        </p:nvSpPr>
        <p:spPr>
          <a:xfrm>
            <a:off x="762000" y="2095500"/>
            <a:ext cx="8191500" cy="1524000"/>
          </a:xfrm>
          <a:custGeom>
            <a:rect b="b" l="l" r="r" t="t"/>
            <a:pathLst>
              <a:path extrusionOk="0" h="2032000" w="10922000">
                <a:moveTo>
                  <a:pt x="197203" y="0"/>
                </a:moveTo>
                <a:lnTo>
                  <a:pt x="10724797" y="0"/>
                </a:lnTo>
                <a:cubicBezTo>
                  <a:pt x="10833709" y="0"/>
                  <a:pt x="10922000" y="90976"/>
                  <a:pt x="10922000" y="203200"/>
                </a:cubicBezTo>
                <a:lnTo>
                  <a:pt x="10922000" y="1828800"/>
                </a:lnTo>
                <a:cubicBezTo>
                  <a:pt x="10922000" y="1941024"/>
                  <a:pt x="10833709" y="2032000"/>
                  <a:pt x="10724797" y="2032000"/>
                </a:cubicBezTo>
                <a:lnTo>
                  <a:pt x="197203" y="2032000"/>
                </a:lnTo>
                <a:cubicBezTo>
                  <a:pt x="88291" y="2032000"/>
                  <a:pt x="0" y="1941024"/>
                  <a:pt x="0" y="1828800"/>
                </a:cubicBezTo>
                <a:lnTo>
                  <a:pt x="0" y="203200"/>
                </a:lnTo>
                <a:cubicBezTo>
                  <a:pt x="0" y="90976"/>
                  <a:pt x="88291" y="0"/>
                  <a:pt x="197203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" name="Google Shape;160;p5"/>
          <p:cNvGrpSpPr/>
          <p:nvPr/>
        </p:nvGrpSpPr>
        <p:grpSpPr>
          <a:xfrm>
            <a:off x="1143000" y="2452688"/>
            <a:ext cx="762000" cy="833438"/>
            <a:chOff x="0" y="-95250"/>
            <a:chExt cx="1016000" cy="1111250"/>
          </a:xfrm>
        </p:grpSpPr>
        <p:sp>
          <p:nvSpPr>
            <p:cNvPr id="161" name="Google Shape;161;p5"/>
            <p:cNvSpPr/>
            <p:nvPr/>
          </p:nvSpPr>
          <p:spPr>
            <a:xfrm>
              <a:off x="0" y="0"/>
              <a:ext cx="1016000" cy="1016000"/>
            </a:xfrm>
            <a:custGeom>
              <a:rect b="b" l="l" r="r" t="t"/>
              <a:pathLst>
                <a:path extrusionOk="0" h="1016000" w="1016000">
                  <a:moveTo>
                    <a:pt x="508000" y="0"/>
                  </a:moveTo>
                  <a:cubicBezTo>
                    <a:pt x="227439" y="0"/>
                    <a:pt x="0" y="227439"/>
                    <a:pt x="0" y="508000"/>
                  </a:cubicBezTo>
                  <a:cubicBezTo>
                    <a:pt x="0" y="788561"/>
                    <a:pt x="227439" y="1016000"/>
                    <a:pt x="508000" y="1016000"/>
                  </a:cubicBezTo>
                  <a:cubicBezTo>
                    <a:pt x="788561" y="1016000"/>
                    <a:pt x="1016000" y="788561"/>
                    <a:pt x="1016000" y="508000"/>
                  </a:cubicBezTo>
                  <a:cubicBezTo>
                    <a:pt x="1016000" y="227439"/>
                    <a:pt x="788561" y="0"/>
                    <a:pt x="5080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0" y="-95250"/>
              <a:ext cx="1016000" cy="1111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  <p:sp>
        <p:nvSpPr>
          <p:cNvPr id="163" name="Google Shape;163;p5"/>
          <p:cNvSpPr txBox="1"/>
          <p:nvPr/>
        </p:nvSpPr>
        <p:spPr>
          <a:xfrm>
            <a:off x="2095500" y="2686050"/>
            <a:ext cx="6477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Map the Care Process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9334500" y="2095500"/>
            <a:ext cx="8191500" cy="1524000"/>
          </a:xfrm>
          <a:custGeom>
            <a:rect b="b" l="l" r="r" t="t"/>
            <a:pathLst>
              <a:path extrusionOk="0" h="2032000" w="10922000">
                <a:moveTo>
                  <a:pt x="197203" y="0"/>
                </a:moveTo>
                <a:lnTo>
                  <a:pt x="10724797" y="0"/>
                </a:lnTo>
                <a:cubicBezTo>
                  <a:pt x="10833709" y="0"/>
                  <a:pt x="10922000" y="90976"/>
                  <a:pt x="10922000" y="203200"/>
                </a:cubicBezTo>
                <a:lnTo>
                  <a:pt x="10922000" y="1828800"/>
                </a:lnTo>
                <a:cubicBezTo>
                  <a:pt x="10922000" y="1941024"/>
                  <a:pt x="10833709" y="2032000"/>
                  <a:pt x="10724797" y="2032000"/>
                </a:cubicBezTo>
                <a:lnTo>
                  <a:pt x="197203" y="2032000"/>
                </a:lnTo>
                <a:cubicBezTo>
                  <a:pt x="88291" y="2032000"/>
                  <a:pt x="0" y="1941024"/>
                  <a:pt x="0" y="1828800"/>
                </a:cubicBezTo>
                <a:lnTo>
                  <a:pt x="0" y="203200"/>
                </a:lnTo>
                <a:cubicBezTo>
                  <a:pt x="0" y="90976"/>
                  <a:pt x="88291" y="0"/>
                  <a:pt x="197203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9715500" y="2452688"/>
            <a:ext cx="762000" cy="833438"/>
            <a:chOff x="0" y="-95250"/>
            <a:chExt cx="1016000" cy="1111250"/>
          </a:xfrm>
        </p:grpSpPr>
        <p:sp>
          <p:nvSpPr>
            <p:cNvPr id="166" name="Google Shape;166;p5"/>
            <p:cNvSpPr/>
            <p:nvPr/>
          </p:nvSpPr>
          <p:spPr>
            <a:xfrm>
              <a:off x="0" y="0"/>
              <a:ext cx="1016000" cy="1016000"/>
            </a:xfrm>
            <a:custGeom>
              <a:rect b="b" l="l" r="r" t="t"/>
              <a:pathLst>
                <a:path extrusionOk="0" h="1016000" w="1016000">
                  <a:moveTo>
                    <a:pt x="508000" y="0"/>
                  </a:moveTo>
                  <a:cubicBezTo>
                    <a:pt x="227439" y="0"/>
                    <a:pt x="0" y="227439"/>
                    <a:pt x="0" y="508000"/>
                  </a:cubicBezTo>
                  <a:cubicBezTo>
                    <a:pt x="0" y="788561"/>
                    <a:pt x="227439" y="1016000"/>
                    <a:pt x="508000" y="1016000"/>
                  </a:cubicBezTo>
                  <a:cubicBezTo>
                    <a:pt x="788561" y="1016000"/>
                    <a:pt x="1016000" y="788561"/>
                    <a:pt x="1016000" y="508000"/>
                  </a:cubicBezTo>
                  <a:cubicBezTo>
                    <a:pt x="1016000" y="227439"/>
                    <a:pt x="788561" y="0"/>
                    <a:pt x="5080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0" y="-95250"/>
              <a:ext cx="1016000" cy="1111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168" name="Google Shape;168;p5"/>
          <p:cNvSpPr txBox="1"/>
          <p:nvPr/>
        </p:nvSpPr>
        <p:spPr>
          <a:xfrm>
            <a:off x="10668000" y="2686050"/>
            <a:ext cx="6477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Assess Risks &amp; Controls</a:t>
            </a:r>
            <a:endParaRPr/>
          </a:p>
        </p:txBody>
      </p:sp>
      <p:sp>
        <p:nvSpPr>
          <p:cNvPr id="169" name="Google Shape;169;p5"/>
          <p:cNvSpPr/>
          <p:nvPr/>
        </p:nvSpPr>
        <p:spPr>
          <a:xfrm>
            <a:off x="762000" y="4000500"/>
            <a:ext cx="8191500" cy="1524000"/>
          </a:xfrm>
          <a:custGeom>
            <a:rect b="b" l="l" r="r" t="t"/>
            <a:pathLst>
              <a:path extrusionOk="0" h="2032000" w="10922000">
                <a:moveTo>
                  <a:pt x="197203" y="0"/>
                </a:moveTo>
                <a:lnTo>
                  <a:pt x="10724797" y="0"/>
                </a:lnTo>
                <a:cubicBezTo>
                  <a:pt x="10833709" y="0"/>
                  <a:pt x="10922000" y="90976"/>
                  <a:pt x="10922000" y="203200"/>
                </a:cubicBezTo>
                <a:lnTo>
                  <a:pt x="10922000" y="1828800"/>
                </a:lnTo>
                <a:cubicBezTo>
                  <a:pt x="10922000" y="1941024"/>
                  <a:pt x="10833709" y="2032000"/>
                  <a:pt x="10724797" y="2032000"/>
                </a:cubicBezTo>
                <a:lnTo>
                  <a:pt x="197203" y="2032000"/>
                </a:lnTo>
                <a:cubicBezTo>
                  <a:pt x="88291" y="2032000"/>
                  <a:pt x="0" y="1941024"/>
                  <a:pt x="0" y="1828800"/>
                </a:cubicBezTo>
                <a:lnTo>
                  <a:pt x="0" y="203200"/>
                </a:lnTo>
                <a:cubicBezTo>
                  <a:pt x="0" y="90976"/>
                  <a:pt x="88291" y="0"/>
                  <a:pt x="197203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5"/>
          <p:cNvGrpSpPr/>
          <p:nvPr/>
        </p:nvGrpSpPr>
        <p:grpSpPr>
          <a:xfrm>
            <a:off x="1143000" y="4357688"/>
            <a:ext cx="762000" cy="833438"/>
            <a:chOff x="0" y="-95250"/>
            <a:chExt cx="1016000" cy="1111250"/>
          </a:xfrm>
        </p:grpSpPr>
        <p:sp>
          <p:nvSpPr>
            <p:cNvPr id="171" name="Google Shape;171;p5"/>
            <p:cNvSpPr/>
            <p:nvPr/>
          </p:nvSpPr>
          <p:spPr>
            <a:xfrm>
              <a:off x="0" y="0"/>
              <a:ext cx="1016000" cy="1016000"/>
            </a:xfrm>
            <a:custGeom>
              <a:rect b="b" l="l" r="r" t="t"/>
              <a:pathLst>
                <a:path extrusionOk="0" h="1016000" w="1016000">
                  <a:moveTo>
                    <a:pt x="508000" y="0"/>
                  </a:moveTo>
                  <a:cubicBezTo>
                    <a:pt x="227439" y="0"/>
                    <a:pt x="0" y="227439"/>
                    <a:pt x="0" y="508000"/>
                  </a:cubicBezTo>
                  <a:cubicBezTo>
                    <a:pt x="0" y="788561"/>
                    <a:pt x="227439" y="1016000"/>
                    <a:pt x="508000" y="1016000"/>
                  </a:cubicBezTo>
                  <a:cubicBezTo>
                    <a:pt x="788561" y="1016000"/>
                    <a:pt x="1016000" y="788561"/>
                    <a:pt x="1016000" y="508000"/>
                  </a:cubicBezTo>
                  <a:cubicBezTo>
                    <a:pt x="1016000" y="227439"/>
                    <a:pt x="788561" y="0"/>
                    <a:pt x="5080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0" y="-95250"/>
              <a:ext cx="1016000" cy="1111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</p:grpSp>
      <p:sp>
        <p:nvSpPr>
          <p:cNvPr id="173" name="Google Shape;173;p5"/>
          <p:cNvSpPr txBox="1"/>
          <p:nvPr/>
        </p:nvSpPr>
        <p:spPr>
          <a:xfrm>
            <a:off x="2095500" y="4591050"/>
            <a:ext cx="6477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Track Patient Journey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9334500" y="4000500"/>
            <a:ext cx="8191500" cy="1524000"/>
          </a:xfrm>
          <a:custGeom>
            <a:rect b="b" l="l" r="r" t="t"/>
            <a:pathLst>
              <a:path extrusionOk="0" h="2032000" w="10922000">
                <a:moveTo>
                  <a:pt x="197203" y="0"/>
                </a:moveTo>
                <a:lnTo>
                  <a:pt x="10724797" y="0"/>
                </a:lnTo>
                <a:cubicBezTo>
                  <a:pt x="10833709" y="0"/>
                  <a:pt x="10922000" y="90976"/>
                  <a:pt x="10922000" y="203200"/>
                </a:cubicBezTo>
                <a:lnTo>
                  <a:pt x="10922000" y="1828800"/>
                </a:lnTo>
                <a:cubicBezTo>
                  <a:pt x="10922000" y="1941024"/>
                  <a:pt x="10833709" y="2032000"/>
                  <a:pt x="10724797" y="2032000"/>
                </a:cubicBezTo>
                <a:lnTo>
                  <a:pt x="197203" y="2032000"/>
                </a:lnTo>
                <a:cubicBezTo>
                  <a:pt x="88291" y="2032000"/>
                  <a:pt x="0" y="1941024"/>
                  <a:pt x="0" y="1828800"/>
                </a:cubicBezTo>
                <a:lnTo>
                  <a:pt x="0" y="203200"/>
                </a:lnTo>
                <a:cubicBezTo>
                  <a:pt x="0" y="90976"/>
                  <a:pt x="88291" y="0"/>
                  <a:pt x="197203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" name="Google Shape;175;p5"/>
          <p:cNvGrpSpPr/>
          <p:nvPr/>
        </p:nvGrpSpPr>
        <p:grpSpPr>
          <a:xfrm>
            <a:off x="9715500" y="4357688"/>
            <a:ext cx="762000" cy="833438"/>
            <a:chOff x="0" y="-95250"/>
            <a:chExt cx="1016000" cy="1111250"/>
          </a:xfrm>
        </p:grpSpPr>
        <p:sp>
          <p:nvSpPr>
            <p:cNvPr id="176" name="Google Shape;176;p5"/>
            <p:cNvSpPr/>
            <p:nvPr/>
          </p:nvSpPr>
          <p:spPr>
            <a:xfrm>
              <a:off x="0" y="0"/>
              <a:ext cx="1016000" cy="1016000"/>
            </a:xfrm>
            <a:custGeom>
              <a:rect b="b" l="l" r="r" t="t"/>
              <a:pathLst>
                <a:path extrusionOk="0" h="1016000" w="1016000">
                  <a:moveTo>
                    <a:pt x="508000" y="0"/>
                  </a:moveTo>
                  <a:cubicBezTo>
                    <a:pt x="227439" y="0"/>
                    <a:pt x="0" y="227439"/>
                    <a:pt x="0" y="508000"/>
                  </a:cubicBezTo>
                  <a:cubicBezTo>
                    <a:pt x="0" y="788561"/>
                    <a:pt x="227439" y="1016000"/>
                    <a:pt x="508000" y="1016000"/>
                  </a:cubicBezTo>
                  <a:cubicBezTo>
                    <a:pt x="788561" y="1016000"/>
                    <a:pt x="1016000" y="788561"/>
                    <a:pt x="1016000" y="508000"/>
                  </a:cubicBezTo>
                  <a:cubicBezTo>
                    <a:pt x="1016000" y="227439"/>
                    <a:pt x="788561" y="0"/>
                    <a:pt x="5080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0" y="-95250"/>
              <a:ext cx="1016000" cy="1111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</p:grpSp>
      <p:sp>
        <p:nvSpPr>
          <p:cNvPr id="178" name="Google Shape;178;p5"/>
          <p:cNvSpPr txBox="1"/>
          <p:nvPr/>
        </p:nvSpPr>
        <p:spPr>
          <a:xfrm>
            <a:off x="10668000" y="4591050"/>
            <a:ext cx="6477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Review Compliance with Standards</a:t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762000" y="5905500"/>
            <a:ext cx="8191500" cy="1524000"/>
          </a:xfrm>
          <a:custGeom>
            <a:rect b="b" l="l" r="r" t="t"/>
            <a:pathLst>
              <a:path extrusionOk="0" h="2032000" w="10922000">
                <a:moveTo>
                  <a:pt x="197203" y="0"/>
                </a:moveTo>
                <a:lnTo>
                  <a:pt x="10724797" y="0"/>
                </a:lnTo>
                <a:cubicBezTo>
                  <a:pt x="10833709" y="0"/>
                  <a:pt x="10922000" y="90976"/>
                  <a:pt x="10922000" y="203200"/>
                </a:cubicBezTo>
                <a:lnTo>
                  <a:pt x="10922000" y="1828800"/>
                </a:lnTo>
                <a:cubicBezTo>
                  <a:pt x="10922000" y="1941024"/>
                  <a:pt x="10833709" y="2032000"/>
                  <a:pt x="10724797" y="2032000"/>
                </a:cubicBezTo>
                <a:lnTo>
                  <a:pt x="197203" y="2032000"/>
                </a:lnTo>
                <a:cubicBezTo>
                  <a:pt x="88291" y="2032000"/>
                  <a:pt x="0" y="1941024"/>
                  <a:pt x="0" y="1828800"/>
                </a:cubicBezTo>
                <a:lnTo>
                  <a:pt x="0" y="203200"/>
                </a:lnTo>
                <a:cubicBezTo>
                  <a:pt x="0" y="90976"/>
                  <a:pt x="88291" y="0"/>
                  <a:pt x="197203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5"/>
          <p:cNvGrpSpPr/>
          <p:nvPr/>
        </p:nvGrpSpPr>
        <p:grpSpPr>
          <a:xfrm>
            <a:off x="1143000" y="6262688"/>
            <a:ext cx="762000" cy="833438"/>
            <a:chOff x="0" y="-95250"/>
            <a:chExt cx="1016000" cy="1111250"/>
          </a:xfrm>
        </p:grpSpPr>
        <p:sp>
          <p:nvSpPr>
            <p:cNvPr id="181" name="Google Shape;181;p5"/>
            <p:cNvSpPr/>
            <p:nvPr/>
          </p:nvSpPr>
          <p:spPr>
            <a:xfrm>
              <a:off x="0" y="0"/>
              <a:ext cx="1016000" cy="1016000"/>
            </a:xfrm>
            <a:custGeom>
              <a:rect b="b" l="l" r="r" t="t"/>
              <a:pathLst>
                <a:path extrusionOk="0" h="1016000" w="1016000">
                  <a:moveTo>
                    <a:pt x="508000" y="0"/>
                  </a:moveTo>
                  <a:cubicBezTo>
                    <a:pt x="227439" y="0"/>
                    <a:pt x="0" y="227439"/>
                    <a:pt x="0" y="508000"/>
                  </a:cubicBezTo>
                  <a:cubicBezTo>
                    <a:pt x="0" y="788561"/>
                    <a:pt x="227439" y="1016000"/>
                    <a:pt x="508000" y="1016000"/>
                  </a:cubicBezTo>
                  <a:cubicBezTo>
                    <a:pt x="788561" y="1016000"/>
                    <a:pt x="1016000" y="788561"/>
                    <a:pt x="1016000" y="508000"/>
                  </a:cubicBezTo>
                  <a:cubicBezTo>
                    <a:pt x="1016000" y="227439"/>
                    <a:pt x="788561" y="0"/>
                    <a:pt x="5080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0" y="-95250"/>
              <a:ext cx="1016000" cy="1111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</p:grpSp>
      <p:sp>
        <p:nvSpPr>
          <p:cNvPr id="183" name="Google Shape;183;p5"/>
          <p:cNvSpPr txBox="1"/>
          <p:nvPr/>
        </p:nvSpPr>
        <p:spPr>
          <a:xfrm>
            <a:off x="2095500" y="6496050"/>
            <a:ext cx="6477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Inquire &amp; Investigate Evidence</a:t>
            </a: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9334500" y="5905500"/>
            <a:ext cx="8191500" cy="1524000"/>
          </a:xfrm>
          <a:custGeom>
            <a:rect b="b" l="l" r="r" t="t"/>
            <a:pathLst>
              <a:path extrusionOk="0" h="2032000" w="10922000">
                <a:moveTo>
                  <a:pt x="197203" y="0"/>
                </a:moveTo>
                <a:lnTo>
                  <a:pt x="10724797" y="0"/>
                </a:lnTo>
                <a:cubicBezTo>
                  <a:pt x="10833709" y="0"/>
                  <a:pt x="10922000" y="90976"/>
                  <a:pt x="10922000" y="203200"/>
                </a:cubicBezTo>
                <a:lnTo>
                  <a:pt x="10922000" y="1828800"/>
                </a:lnTo>
                <a:cubicBezTo>
                  <a:pt x="10922000" y="1941024"/>
                  <a:pt x="10833709" y="2032000"/>
                  <a:pt x="10724797" y="2032000"/>
                </a:cubicBezTo>
                <a:lnTo>
                  <a:pt x="197203" y="2032000"/>
                </a:lnTo>
                <a:cubicBezTo>
                  <a:pt x="88291" y="2032000"/>
                  <a:pt x="0" y="1941024"/>
                  <a:pt x="0" y="1828800"/>
                </a:cubicBezTo>
                <a:lnTo>
                  <a:pt x="0" y="203200"/>
                </a:lnTo>
                <a:cubicBezTo>
                  <a:pt x="0" y="90976"/>
                  <a:pt x="88291" y="0"/>
                  <a:pt x="197203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5"/>
          <p:cNvGrpSpPr/>
          <p:nvPr/>
        </p:nvGrpSpPr>
        <p:grpSpPr>
          <a:xfrm>
            <a:off x="9715500" y="6262688"/>
            <a:ext cx="762000" cy="833438"/>
            <a:chOff x="0" y="-95250"/>
            <a:chExt cx="1016000" cy="1111250"/>
          </a:xfrm>
        </p:grpSpPr>
        <p:sp>
          <p:nvSpPr>
            <p:cNvPr id="186" name="Google Shape;186;p5"/>
            <p:cNvSpPr/>
            <p:nvPr/>
          </p:nvSpPr>
          <p:spPr>
            <a:xfrm>
              <a:off x="0" y="0"/>
              <a:ext cx="1016000" cy="1016000"/>
            </a:xfrm>
            <a:custGeom>
              <a:rect b="b" l="l" r="r" t="t"/>
              <a:pathLst>
                <a:path extrusionOk="0" h="1016000" w="1016000">
                  <a:moveTo>
                    <a:pt x="508000" y="0"/>
                  </a:moveTo>
                  <a:cubicBezTo>
                    <a:pt x="227439" y="0"/>
                    <a:pt x="0" y="227439"/>
                    <a:pt x="0" y="508000"/>
                  </a:cubicBezTo>
                  <a:cubicBezTo>
                    <a:pt x="0" y="788561"/>
                    <a:pt x="227439" y="1016000"/>
                    <a:pt x="508000" y="1016000"/>
                  </a:cubicBezTo>
                  <a:cubicBezTo>
                    <a:pt x="788561" y="1016000"/>
                    <a:pt x="1016000" y="788561"/>
                    <a:pt x="1016000" y="508000"/>
                  </a:cubicBezTo>
                  <a:cubicBezTo>
                    <a:pt x="1016000" y="227439"/>
                    <a:pt x="788561" y="0"/>
                    <a:pt x="5080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0" y="-95250"/>
              <a:ext cx="1016000" cy="1111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sp>
        <p:nvSpPr>
          <p:cNvPr id="188" name="Google Shape;188;p5"/>
          <p:cNvSpPr txBox="1"/>
          <p:nvPr/>
        </p:nvSpPr>
        <p:spPr>
          <a:xfrm>
            <a:off x="10668000" y="6496050"/>
            <a:ext cx="647700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eXplain Findings &amp; Recommendations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DF1F7"/>
            </a:gs>
          </a:gsLst>
          <a:lin ang="5400000" scaled="0"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/>
        </p:nvSpPr>
        <p:spPr>
          <a:xfrm>
            <a:off x="381000" y="257175"/>
            <a:ext cx="8572500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M + A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381000" y="1095375"/>
            <a:ext cx="952500" cy="38100"/>
          </a:xfrm>
          <a:custGeom>
            <a:rect b="b" l="l" r="r" t="t"/>
            <a:pathLst>
              <a:path extrusionOk="0" h="50800" w="1270000">
                <a:moveTo>
                  <a:pt x="0" y="0"/>
                </a:moveTo>
                <a:lnTo>
                  <a:pt x="1270000" y="0"/>
                </a:lnTo>
                <a:lnTo>
                  <a:pt x="1270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195" name="Google Shape;195;p6"/>
          <p:cNvSpPr/>
          <p:nvPr/>
        </p:nvSpPr>
        <p:spPr>
          <a:xfrm>
            <a:off x="381000" y="1428750"/>
            <a:ext cx="8572500" cy="8572500"/>
          </a:xfrm>
          <a:custGeom>
            <a:rect b="b" l="l" r="r" t="t"/>
            <a:pathLst>
              <a:path extrusionOk="0" h="11430000" w="11430000">
                <a:moveTo>
                  <a:pt x="600075" y="0"/>
                </a:moveTo>
                <a:lnTo>
                  <a:pt x="10829925" y="0"/>
                </a:lnTo>
                <a:cubicBezTo>
                  <a:pt x="11161337" y="0"/>
                  <a:pt x="11430000" y="511739"/>
                  <a:pt x="11430000" y="1143000"/>
                </a:cubicBezTo>
                <a:lnTo>
                  <a:pt x="11430000" y="10287000"/>
                </a:lnTo>
                <a:cubicBezTo>
                  <a:pt x="11430000" y="10918261"/>
                  <a:pt x="11161337" y="11430000"/>
                  <a:pt x="10829925" y="11430000"/>
                </a:cubicBezTo>
                <a:lnTo>
                  <a:pt x="600075" y="11430000"/>
                </a:lnTo>
                <a:cubicBezTo>
                  <a:pt x="268663" y="11430000"/>
                  <a:pt x="0" y="10918261"/>
                  <a:pt x="0" y="10287000"/>
                </a:cubicBezTo>
                <a:lnTo>
                  <a:pt x="0" y="1143000"/>
                </a:lnTo>
                <a:cubicBezTo>
                  <a:pt x="0" y="511739"/>
                  <a:pt x="268663" y="0"/>
                  <a:pt x="600075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6"/>
          <p:cNvGrpSpPr/>
          <p:nvPr/>
        </p:nvGrpSpPr>
        <p:grpSpPr>
          <a:xfrm>
            <a:off x="666750" y="4200525"/>
            <a:ext cx="857250" cy="942975"/>
            <a:chOff x="0" y="-114300"/>
            <a:chExt cx="1143000" cy="1257300"/>
          </a:xfrm>
        </p:grpSpPr>
        <p:sp>
          <p:nvSpPr>
            <p:cNvPr id="197" name="Google Shape;197;p6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0" y="-114300"/>
              <a:ext cx="1143000" cy="125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  <p:sp>
        <p:nvSpPr>
          <p:cNvPr id="199" name="Google Shape;199;p6"/>
          <p:cNvSpPr txBox="1"/>
          <p:nvPr/>
        </p:nvSpPr>
        <p:spPr>
          <a:xfrm>
            <a:off x="1714500" y="4438650"/>
            <a:ext cx="685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Map the Care Process</a:t>
            </a: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857250" y="5324475"/>
            <a:ext cx="666750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Identify: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857250" y="5742940"/>
            <a:ext cx="7620000" cy="1971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Patient pathways</a:t>
            </a:r>
            <a:endParaRPr/>
          </a:p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Department interactions</a:t>
            </a:r>
            <a:endParaRPr/>
          </a:p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Care coordination</a:t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9334500" y="1428750"/>
            <a:ext cx="8572500" cy="8572500"/>
          </a:xfrm>
          <a:custGeom>
            <a:rect b="b" l="l" r="r" t="t"/>
            <a:pathLst>
              <a:path extrusionOk="0" h="11430000" w="11430000">
                <a:moveTo>
                  <a:pt x="600075" y="0"/>
                </a:moveTo>
                <a:lnTo>
                  <a:pt x="10829925" y="0"/>
                </a:lnTo>
                <a:cubicBezTo>
                  <a:pt x="11161337" y="0"/>
                  <a:pt x="11430000" y="511739"/>
                  <a:pt x="11430000" y="1143000"/>
                </a:cubicBezTo>
                <a:lnTo>
                  <a:pt x="11430000" y="10287000"/>
                </a:lnTo>
                <a:cubicBezTo>
                  <a:pt x="11430000" y="10918261"/>
                  <a:pt x="11161337" y="11430000"/>
                  <a:pt x="10829925" y="11430000"/>
                </a:cubicBezTo>
                <a:lnTo>
                  <a:pt x="600075" y="11430000"/>
                </a:lnTo>
                <a:cubicBezTo>
                  <a:pt x="268663" y="11430000"/>
                  <a:pt x="0" y="10918261"/>
                  <a:pt x="0" y="10287000"/>
                </a:cubicBezTo>
                <a:lnTo>
                  <a:pt x="0" y="1143000"/>
                </a:lnTo>
                <a:cubicBezTo>
                  <a:pt x="0" y="511739"/>
                  <a:pt x="268663" y="0"/>
                  <a:pt x="600075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9620250" y="4200525"/>
            <a:ext cx="857250" cy="942975"/>
            <a:chOff x="0" y="-114300"/>
            <a:chExt cx="1143000" cy="1257300"/>
          </a:xfrm>
        </p:grpSpPr>
        <p:sp>
          <p:nvSpPr>
            <p:cNvPr id="204" name="Google Shape;204;p6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0" y="-114300"/>
              <a:ext cx="1143000" cy="125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206" name="Google Shape;206;p6"/>
          <p:cNvSpPr txBox="1"/>
          <p:nvPr/>
        </p:nvSpPr>
        <p:spPr>
          <a:xfrm>
            <a:off x="10668000" y="4438650"/>
            <a:ext cx="685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Assess Risks &amp; Controls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9810750" y="5324475"/>
            <a:ext cx="666750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Evaluate: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9810750" y="5742940"/>
            <a:ext cx="7620000" cy="1971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High-risk processes</a:t>
            </a:r>
            <a:endParaRPr/>
          </a:p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Control measures</a:t>
            </a:r>
            <a:endParaRPr/>
          </a:p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Patient safety practices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DF1F7"/>
            </a:gs>
          </a:gsLst>
          <a:lin ang="54000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/>
        </p:nvSpPr>
        <p:spPr>
          <a:xfrm>
            <a:off x="381000" y="257175"/>
            <a:ext cx="8572500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T + R</a:t>
            </a: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381000" y="1095375"/>
            <a:ext cx="952500" cy="38100"/>
          </a:xfrm>
          <a:custGeom>
            <a:rect b="b" l="l" r="r" t="t"/>
            <a:pathLst>
              <a:path extrusionOk="0" h="50800" w="1270000">
                <a:moveTo>
                  <a:pt x="0" y="0"/>
                </a:moveTo>
                <a:lnTo>
                  <a:pt x="1270000" y="0"/>
                </a:lnTo>
                <a:lnTo>
                  <a:pt x="1270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215" name="Google Shape;215;p7"/>
          <p:cNvSpPr/>
          <p:nvPr/>
        </p:nvSpPr>
        <p:spPr>
          <a:xfrm>
            <a:off x="381000" y="1428750"/>
            <a:ext cx="8572500" cy="8572500"/>
          </a:xfrm>
          <a:custGeom>
            <a:rect b="b" l="l" r="r" t="t"/>
            <a:pathLst>
              <a:path extrusionOk="0" h="11430000" w="11430000">
                <a:moveTo>
                  <a:pt x="1091045" y="0"/>
                </a:moveTo>
                <a:lnTo>
                  <a:pt x="10338954" y="0"/>
                </a:lnTo>
                <a:cubicBezTo>
                  <a:pt x="10941522" y="0"/>
                  <a:pt x="11430000" y="511739"/>
                  <a:pt x="11430000" y="1143000"/>
                </a:cubicBezTo>
                <a:lnTo>
                  <a:pt x="11430000" y="10287000"/>
                </a:lnTo>
                <a:cubicBezTo>
                  <a:pt x="11430000" y="10918261"/>
                  <a:pt x="10941522" y="11430000"/>
                  <a:pt x="10338954" y="11430000"/>
                </a:cubicBezTo>
                <a:lnTo>
                  <a:pt x="1091045" y="11430000"/>
                </a:lnTo>
                <a:cubicBezTo>
                  <a:pt x="488478" y="11430000"/>
                  <a:pt x="0" y="10918261"/>
                  <a:pt x="0" y="10287000"/>
                </a:cubicBezTo>
                <a:lnTo>
                  <a:pt x="0" y="1143000"/>
                </a:lnTo>
                <a:cubicBezTo>
                  <a:pt x="0" y="511739"/>
                  <a:pt x="488478" y="0"/>
                  <a:pt x="1091045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p7"/>
          <p:cNvGrpSpPr/>
          <p:nvPr/>
        </p:nvGrpSpPr>
        <p:grpSpPr>
          <a:xfrm>
            <a:off x="666750" y="4057650"/>
            <a:ext cx="857250" cy="942975"/>
            <a:chOff x="0" y="-114300"/>
            <a:chExt cx="1143000" cy="1257300"/>
          </a:xfrm>
        </p:grpSpPr>
        <p:sp>
          <p:nvSpPr>
            <p:cNvPr id="217" name="Google Shape;217;p7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0" y="-114300"/>
              <a:ext cx="1143000" cy="125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</p:grpSp>
      <p:sp>
        <p:nvSpPr>
          <p:cNvPr id="219" name="Google Shape;219;p7"/>
          <p:cNvSpPr txBox="1"/>
          <p:nvPr/>
        </p:nvSpPr>
        <p:spPr>
          <a:xfrm>
            <a:off x="1714500" y="4295775"/>
            <a:ext cx="685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Track Progress &amp; Compliance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857250" y="5181600"/>
            <a:ext cx="666750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Monitor: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857250" y="5590540"/>
            <a:ext cx="7620000" cy="269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Patient pathways across departments</a:t>
            </a:r>
            <a:endParaRPr/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Timeliness of interventions</a:t>
            </a:r>
            <a:endParaRPr/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Handover &amp; communication points</a:t>
            </a:r>
            <a:endParaRPr/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Documentation completeness</a:t>
            </a: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9334500" y="1428750"/>
            <a:ext cx="8572500" cy="8572500"/>
          </a:xfrm>
          <a:custGeom>
            <a:rect b="b" l="l" r="r" t="t"/>
            <a:pathLst>
              <a:path extrusionOk="0" h="11430000" w="11430000">
                <a:moveTo>
                  <a:pt x="1091045" y="0"/>
                </a:moveTo>
                <a:lnTo>
                  <a:pt x="10338954" y="0"/>
                </a:lnTo>
                <a:cubicBezTo>
                  <a:pt x="10941522" y="0"/>
                  <a:pt x="11430000" y="511739"/>
                  <a:pt x="11430000" y="1143000"/>
                </a:cubicBezTo>
                <a:lnTo>
                  <a:pt x="11430000" y="10287000"/>
                </a:lnTo>
                <a:cubicBezTo>
                  <a:pt x="11430000" y="10918261"/>
                  <a:pt x="10941522" y="11430000"/>
                  <a:pt x="10338954" y="11430000"/>
                </a:cubicBezTo>
                <a:lnTo>
                  <a:pt x="1091045" y="11430000"/>
                </a:lnTo>
                <a:cubicBezTo>
                  <a:pt x="488478" y="11430000"/>
                  <a:pt x="0" y="10918261"/>
                  <a:pt x="0" y="10287000"/>
                </a:cubicBezTo>
                <a:lnTo>
                  <a:pt x="0" y="1143000"/>
                </a:lnTo>
                <a:cubicBezTo>
                  <a:pt x="0" y="511739"/>
                  <a:pt x="488478" y="0"/>
                  <a:pt x="1091045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7"/>
          <p:cNvGrpSpPr/>
          <p:nvPr/>
        </p:nvGrpSpPr>
        <p:grpSpPr>
          <a:xfrm>
            <a:off x="9620250" y="4057650"/>
            <a:ext cx="857250" cy="942975"/>
            <a:chOff x="0" y="-114300"/>
            <a:chExt cx="1143000" cy="1257300"/>
          </a:xfrm>
        </p:grpSpPr>
        <p:sp>
          <p:nvSpPr>
            <p:cNvPr id="224" name="Google Shape;224;p7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 txBox="1"/>
            <p:nvPr/>
          </p:nvSpPr>
          <p:spPr>
            <a:xfrm>
              <a:off x="0" y="-114300"/>
              <a:ext cx="1143000" cy="125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</p:grpSp>
      <p:sp>
        <p:nvSpPr>
          <p:cNvPr id="226" name="Google Shape;226;p7"/>
          <p:cNvSpPr txBox="1"/>
          <p:nvPr/>
        </p:nvSpPr>
        <p:spPr>
          <a:xfrm>
            <a:off x="10668000" y="4295775"/>
            <a:ext cx="685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Review Outcomes &amp; Impact</a:t>
            </a:r>
            <a:endParaRPr/>
          </a:p>
        </p:txBody>
      </p:sp>
      <p:sp>
        <p:nvSpPr>
          <p:cNvPr id="227" name="Google Shape;227;p7"/>
          <p:cNvSpPr txBox="1"/>
          <p:nvPr/>
        </p:nvSpPr>
        <p:spPr>
          <a:xfrm>
            <a:off x="9810750" y="5181600"/>
            <a:ext cx="666750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Evaluate:</a:t>
            </a:r>
            <a:endParaRPr/>
          </a:p>
        </p:txBody>
      </p:sp>
      <p:sp>
        <p:nvSpPr>
          <p:cNvPr id="228" name="Google Shape;228;p7"/>
          <p:cNvSpPr txBox="1"/>
          <p:nvPr/>
        </p:nvSpPr>
        <p:spPr>
          <a:xfrm>
            <a:off x="9810750" y="5590540"/>
            <a:ext cx="7620000" cy="269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Clinical outcomes achieved</a:t>
            </a:r>
            <a:endParaRPr/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Patient experience &amp; feedback</a:t>
            </a:r>
            <a:endParaRPr/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Compliance with standards</a:t>
            </a:r>
            <a:endParaRPr/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Continuous improvement actions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DF1F7"/>
            </a:gs>
          </a:gsLst>
          <a:lin ang="5400000" scaled="0"/>
        </a:gra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 txBox="1"/>
          <p:nvPr/>
        </p:nvSpPr>
        <p:spPr>
          <a:xfrm>
            <a:off x="381000" y="257175"/>
            <a:ext cx="8572500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I + X</a:t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381000" y="1095375"/>
            <a:ext cx="952500" cy="38100"/>
          </a:xfrm>
          <a:custGeom>
            <a:rect b="b" l="l" r="r" t="t"/>
            <a:pathLst>
              <a:path extrusionOk="0" h="50800" w="1270000">
                <a:moveTo>
                  <a:pt x="0" y="0"/>
                </a:moveTo>
                <a:lnTo>
                  <a:pt x="1270000" y="0"/>
                </a:lnTo>
                <a:lnTo>
                  <a:pt x="1270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235" name="Google Shape;235;p8"/>
          <p:cNvSpPr/>
          <p:nvPr/>
        </p:nvSpPr>
        <p:spPr>
          <a:xfrm>
            <a:off x="381000" y="1428750"/>
            <a:ext cx="8572500" cy="8572500"/>
          </a:xfrm>
          <a:custGeom>
            <a:rect b="b" l="l" r="r" t="t"/>
            <a:pathLst>
              <a:path extrusionOk="0" h="11430000" w="11430000">
                <a:moveTo>
                  <a:pt x="600075" y="0"/>
                </a:moveTo>
                <a:lnTo>
                  <a:pt x="10829925" y="0"/>
                </a:lnTo>
                <a:cubicBezTo>
                  <a:pt x="11161337" y="0"/>
                  <a:pt x="11430000" y="511739"/>
                  <a:pt x="11430000" y="1143000"/>
                </a:cubicBezTo>
                <a:lnTo>
                  <a:pt x="11430000" y="10287000"/>
                </a:lnTo>
                <a:cubicBezTo>
                  <a:pt x="11430000" y="10918261"/>
                  <a:pt x="11161337" y="11430000"/>
                  <a:pt x="10829925" y="11430000"/>
                </a:cubicBezTo>
                <a:lnTo>
                  <a:pt x="600075" y="11430000"/>
                </a:lnTo>
                <a:cubicBezTo>
                  <a:pt x="268663" y="11430000"/>
                  <a:pt x="0" y="10918261"/>
                  <a:pt x="0" y="10287000"/>
                </a:cubicBezTo>
                <a:lnTo>
                  <a:pt x="0" y="1143000"/>
                </a:lnTo>
                <a:cubicBezTo>
                  <a:pt x="0" y="511739"/>
                  <a:pt x="268663" y="0"/>
                  <a:pt x="600075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" name="Google Shape;236;p8"/>
          <p:cNvGrpSpPr/>
          <p:nvPr/>
        </p:nvGrpSpPr>
        <p:grpSpPr>
          <a:xfrm>
            <a:off x="666750" y="4200525"/>
            <a:ext cx="857250" cy="942975"/>
            <a:chOff x="0" y="-114300"/>
            <a:chExt cx="1143000" cy="1257300"/>
          </a:xfrm>
        </p:grpSpPr>
        <p:sp>
          <p:nvSpPr>
            <p:cNvPr id="237" name="Google Shape;237;p8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 txBox="1"/>
            <p:nvPr/>
          </p:nvSpPr>
          <p:spPr>
            <a:xfrm>
              <a:off x="0" y="-114300"/>
              <a:ext cx="1143000" cy="125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</p:grpSp>
      <p:sp>
        <p:nvSpPr>
          <p:cNvPr id="239" name="Google Shape;239;p8"/>
          <p:cNvSpPr txBox="1"/>
          <p:nvPr/>
        </p:nvSpPr>
        <p:spPr>
          <a:xfrm>
            <a:off x="1714500" y="4438650"/>
            <a:ext cx="6858000" cy="550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Inquire &amp; Investigate Evidence</a:t>
            </a:r>
            <a:endParaRPr/>
          </a:p>
        </p:txBody>
      </p:sp>
      <p:sp>
        <p:nvSpPr>
          <p:cNvPr id="240" name="Google Shape;240;p8"/>
          <p:cNvSpPr txBox="1"/>
          <p:nvPr/>
        </p:nvSpPr>
        <p:spPr>
          <a:xfrm>
            <a:off x="857250" y="5324475"/>
            <a:ext cx="666750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Validate through:</a:t>
            </a:r>
            <a:endParaRPr/>
          </a:p>
        </p:txBody>
      </p:sp>
      <p:sp>
        <p:nvSpPr>
          <p:cNvPr id="241" name="Google Shape;241;p8"/>
          <p:cNvSpPr txBox="1"/>
          <p:nvPr/>
        </p:nvSpPr>
        <p:spPr>
          <a:xfrm>
            <a:off x="857250" y="5742940"/>
            <a:ext cx="7620000" cy="1971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Observation</a:t>
            </a:r>
            <a:endParaRPr/>
          </a:p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Staff Interview</a:t>
            </a:r>
            <a:endParaRPr/>
          </a:p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Documentation Review</a:t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9334500" y="1428750"/>
            <a:ext cx="8572500" cy="8572500"/>
          </a:xfrm>
          <a:custGeom>
            <a:rect b="b" l="l" r="r" t="t"/>
            <a:pathLst>
              <a:path extrusionOk="0" h="11430000" w="11430000">
                <a:moveTo>
                  <a:pt x="600075" y="0"/>
                </a:moveTo>
                <a:lnTo>
                  <a:pt x="10829925" y="0"/>
                </a:lnTo>
                <a:cubicBezTo>
                  <a:pt x="11161337" y="0"/>
                  <a:pt x="11430000" y="511739"/>
                  <a:pt x="11430000" y="1143000"/>
                </a:cubicBezTo>
                <a:lnTo>
                  <a:pt x="11430000" y="10287000"/>
                </a:lnTo>
                <a:cubicBezTo>
                  <a:pt x="11430000" y="10918261"/>
                  <a:pt x="11161337" y="11430000"/>
                  <a:pt x="10829925" y="11430000"/>
                </a:cubicBezTo>
                <a:lnTo>
                  <a:pt x="600075" y="11430000"/>
                </a:lnTo>
                <a:cubicBezTo>
                  <a:pt x="268663" y="11430000"/>
                  <a:pt x="0" y="10918261"/>
                  <a:pt x="0" y="10287000"/>
                </a:cubicBezTo>
                <a:lnTo>
                  <a:pt x="0" y="1143000"/>
                </a:lnTo>
                <a:cubicBezTo>
                  <a:pt x="0" y="511739"/>
                  <a:pt x="268663" y="0"/>
                  <a:pt x="600075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8"/>
          <p:cNvGrpSpPr/>
          <p:nvPr/>
        </p:nvGrpSpPr>
        <p:grpSpPr>
          <a:xfrm>
            <a:off x="9620250" y="4200525"/>
            <a:ext cx="857250" cy="942975"/>
            <a:chOff x="0" y="-114300"/>
            <a:chExt cx="1143000" cy="1257300"/>
          </a:xfrm>
        </p:grpSpPr>
        <p:sp>
          <p:nvSpPr>
            <p:cNvPr id="244" name="Google Shape;244;p8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 txBox="1"/>
            <p:nvPr/>
          </p:nvSpPr>
          <p:spPr>
            <a:xfrm>
              <a:off x="0" y="-114300"/>
              <a:ext cx="1143000" cy="125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sp>
        <p:nvSpPr>
          <p:cNvPr id="246" name="Google Shape;246;p8"/>
          <p:cNvSpPr txBox="1"/>
          <p:nvPr/>
        </p:nvSpPr>
        <p:spPr>
          <a:xfrm>
            <a:off x="10668000" y="4438650"/>
            <a:ext cx="6858000" cy="550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72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eXplain Findings</a:t>
            </a:r>
            <a:endParaRPr/>
          </a:p>
        </p:txBody>
      </p:sp>
      <p:sp>
        <p:nvSpPr>
          <p:cNvPr id="247" name="Google Shape;247;p8"/>
          <p:cNvSpPr txBox="1"/>
          <p:nvPr/>
        </p:nvSpPr>
        <p:spPr>
          <a:xfrm>
            <a:off x="9810750" y="5324475"/>
            <a:ext cx="666750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Identify:</a:t>
            </a:r>
            <a:endParaRPr/>
          </a:p>
        </p:txBody>
      </p:sp>
      <p:sp>
        <p:nvSpPr>
          <p:cNvPr id="248" name="Google Shape;248;p8"/>
          <p:cNvSpPr txBox="1"/>
          <p:nvPr/>
        </p:nvSpPr>
        <p:spPr>
          <a:xfrm>
            <a:off x="9810750" y="5742940"/>
            <a:ext cx="7620000" cy="1971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Strengths</a:t>
            </a:r>
            <a:endParaRPr/>
          </a:p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System gaps</a:t>
            </a:r>
            <a:endParaRPr/>
          </a:p>
          <a:p>
            <a:pPr indent="0" lvl="0" marL="0" marR="0" rtl="0" algn="l">
              <a:lnSpc>
                <a:spcPct val="18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• Improvement opportunities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AFC"/>
            </a:gs>
            <a:gs pos="100000">
              <a:srgbClr val="E2E8F0"/>
            </a:gs>
          </a:gsLst>
          <a:lin ang="5400000" scaled="0"/>
        </a:gra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/>
          <p:nvPr/>
        </p:nvSpPr>
        <p:spPr>
          <a:xfrm>
            <a:off x="1524000" y="733425"/>
            <a:ext cx="11430000" cy="697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How Surveyors Apply Patient Matrix</a:t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1524000" y="1381125"/>
            <a:ext cx="762000" cy="38100"/>
          </a:xfrm>
          <a:custGeom>
            <a:rect b="b" l="l" r="r" t="t"/>
            <a:pathLst>
              <a:path extrusionOk="0" h="50800" w="10160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grpSp>
        <p:nvGrpSpPr>
          <p:cNvPr id="255" name="Google Shape;255;p9"/>
          <p:cNvGrpSpPr/>
          <p:nvPr/>
        </p:nvGrpSpPr>
        <p:grpSpPr>
          <a:xfrm>
            <a:off x="952500" y="1833563"/>
            <a:ext cx="857250" cy="928688"/>
            <a:chOff x="0" y="-95250"/>
            <a:chExt cx="1143000" cy="1238250"/>
          </a:xfrm>
        </p:grpSpPr>
        <p:sp>
          <p:nvSpPr>
            <p:cNvPr id="256" name="Google Shape;256;p9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 txBox="1"/>
            <p:nvPr/>
          </p:nvSpPr>
          <p:spPr>
            <a:xfrm>
              <a:off x="0" y="-95250"/>
              <a:ext cx="1143000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</p:grpSp>
      <p:sp>
        <p:nvSpPr>
          <p:cNvPr id="258" name="Google Shape;258;p9"/>
          <p:cNvSpPr/>
          <p:nvPr/>
        </p:nvSpPr>
        <p:spPr>
          <a:xfrm>
            <a:off x="2095500" y="1714500"/>
            <a:ext cx="15240000" cy="1143000"/>
          </a:xfrm>
          <a:custGeom>
            <a:rect b="b" l="l" r="r" t="t"/>
            <a:pathLst>
              <a:path extrusionOk="0" h="1524000" w="20320000">
                <a:moveTo>
                  <a:pt x="338667" y="0"/>
                </a:moveTo>
                <a:lnTo>
                  <a:pt x="19981334" y="0"/>
                </a:lnTo>
                <a:cubicBezTo>
                  <a:pt x="20168374" y="0"/>
                  <a:pt x="20320000" y="68232"/>
                  <a:pt x="20320000" y="152400"/>
                </a:cubicBezTo>
                <a:lnTo>
                  <a:pt x="20320000" y="1371600"/>
                </a:lnTo>
                <a:cubicBezTo>
                  <a:pt x="20320000" y="1455768"/>
                  <a:pt x="20168374" y="1524000"/>
                  <a:pt x="19981334" y="1524000"/>
                </a:cubicBezTo>
                <a:lnTo>
                  <a:pt x="338667" y="1524000"/>
                </a:lnTo>
                <a:cubicBezTo>
                  <a:pt x="15162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151626" y="0"/>
                  <a:pt x="338667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"/>
          <p:cNvSpPr txBox="1"/>
          <p:nvPr/>
        </p:nvSpPr>
        <p:spPr>
          <a:xfrm>
            <a:off x="2476500" y="2000250"/>
            <a:ext cx="1447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Select patient case</a:t>
            </a:r>
            <a:endParaRPr/>
          </a:p>
        </p:txBody>
      </p:sp>
      <p:grpSp>
        <p:nvGrpSpPr>
          <p:cNvPr id="260" name="Google Shape;260;p9"/>
          <p:cNvGrpSpPr/>
          <p:nvPr/>
        </p:nvGrpSpPr>
        <p:grpSpPr>
          <a:xfrm>
            <a:off x="952500" y="3205163"/>
            <a:ext cx="857250" cy="928688"/>
            <a:chOff x="0" y="-95250"/>
            <a:chExt cx="1143000" cy="1238250"/>
          </a:xfrm>
        </p:grpSpPr>
        <p:sp>
          <p:nvSpPr>
            <p:cNvPr id="261" name="Google Shape;261;p9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 txBox="1"/>
            <p:nvPr/>
          </p:nvSpPr>
          <p:spPr>
            <a:xfrm>
              <a:off x="0" y="-95250"/>
              <a:ext cx="1143000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sp>
        <p:nvSpPr>
          <p:cNvPr id="263" name="Google Shape;263;p9"/>
          <p:cNvSpPr/>
          <p:nvPr/>
        </p:nvSpPr>
        <p:spPr>
          <a:xfrm>
            <a:off x="2095500" y="3086100"/>
            <a:ext cx="15240000" cy="1143000"/>
          </a:xfrm>
          <a:custGeom>
            <a:rect b="b" l="l" r="r" t="t"/>
            <a:pathLst>
              <a:path extrusionOk="0" h="1524000" w="20320000">
                <a:moveTo>
                  <a:pt x="338667" y="0"/>
                </a:moveTo>
                <a:lnTo>
                  <a:pt x="19981334" y="0"/>
                </a:lnTo>
                <a:cubicBezTo>
                  <a:pt x="20168374" y="0"/>
                  <a:pt x="20320000" y="68232"/>
                  <a:pt x="20320000" y="152400"/>
                </a:cubicBezTo>
                <a:lnTo>
                  <a:pt x="20320000" y="1371600"/>
                </a:lnTo>
                <a:cubicBezTo>
                  <a:pt x="20320000" y="1455768"/>
                  <a:pt x="20168374" y="1524000"/>
                  <a:pt x="19981334" y="1524000"/>
                </a:cubicBezTo>
                <a:lnTo>
                  <a:pt x="338667" y="1524000"/>
                </a:lnTo>
                <a:cubicBezTo>
                  <a:pt x="15162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151626" y="0"/>
                  <a:pt x="338667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 txBox="1"/>
          <p:nvPr/>
        </p:nvSpPr>
        <p:spPr>
          <a:xfrm>
            <a:off x="2476500" y="3371850"/>
            <a:ext cx="1447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Trace patient journey</a:t>
            </a:r>
            <a:endParaRPr/>
          </a:p>
        </p:txBody>
      </p:sp>
      <p:grpSp>
        <p:nvGrpSpPr>
          <p:cNvPr id="265" name="Google Shape;265;p9"/>
          <p:cNvGrpSpPr/>
          <p:nvPr/>
        </p:nvGrpSpPr>
        <p:grpSpPr>
          <a:xfrm>
            <a:off x="952500" y="4576763"/>
            <a:ext cx="857250" cy="928688"/>
            <a:chOff x="0" y="-95250"/>
            <a:chExt cx="1143000" cy="1238250"/>
          </a:xfrm>
        </p:grpSpPr>
        <p:sp>
          <p:nvSpPr>
            <p:cNvPr id="266" name="Google Shape;266;p9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0" y="-95250"/>
              <a:ext cx="1143000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  <p:sp>
        <p:nvSpPr>
          <p:cNvPr id="268" name="Google Shape;268;p9"/>
          <p:cNvSpPr/>
          <p:nvPr/>
        </p:nvSpPr>
        <p:spPr>
          <a:xfrm>
            <a:off x="2095500" y="4457700"/>
            <a:ext cx="15240000" cy="1143000"/>
          </a:xfrm>
          <a:custGeom>
            <a:rect b="b" l="l" r="r" t="t"/>
            <a:pathLst>
              <a:path extrusionOk="0" h="1524000" w="20320000">
                <a:moveTo>
                  <a:pt x="338667" y="0"/>
                </a:moveTo>
                <a:lnTo>
                  <a:pt x="19981334" y="0"/>
                </a:lnTo>
                <a:cubicBezTo>
                  <a:pt x="20168374" y="0"/>
                  <a:pt x="20320000" y="68232"/>
                  <a:pt x="20320000" y="152400"/>
                </a:cubicBezTo>
                <a:lnTo>
                  <a:pt x="20320000" y="1371600"/>
                </a:lnTo>
                <a:cubicBezTo>
                  <a:pt x="20320000" y="1455768"/>
                  <a:pt x="20168374" y="1524000"/>
                  <a:pt x="19981334" y="1524000"/>
                </a:cubicBezTo>
                <a:lnTo>
                  <a:pt x="338667" y="1524000"/>
                </a:lnTo>
                <a:cubicBezTo>
                  <a:pt x="15162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151626" y="0"/>
                  <a:pt x="338667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 txBox="1"/>
          <p:nvPr/>
        </p:nvSpPr>
        <p:spPr>
          <a:xfrm>
            <a:off x="2476500" y="4743450"/>
            <a:ext cx="1447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Interview healthcare team</a:t>
            </a:r>
            <a:endParaRPr/>
          </a:p>
        </p:txBody>
      </p:sp>
      <p:grpSp>
        <p:nvGrpSpPr>
          <p:cNvPr id="270" name="Google Shape;270;p9"/>
          <p:cNvGrpSpPr/>
          <p:nvPr/>
        </p:nvGrpSpPr>
        <p:grpSpPr>
          <a:xfrm>
            <a:off x="952500" y="5948363"/>
            <a:ext cx="857250" cy="928688"/>
            <a:chOff x="0" y="-95250"/>
            <a:chExt cx="1143000" cy="1238250"/>
          </a:xfrm>
        </p:grpSpPr>
        <p:sp>
          <p:nvSpPr>
            <p:cNvPr id="271" name="Google Shape;271;p9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0" y="-95250"/>
              <a:ext cx="1143000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</p:grpSp>
      <p:sp>
        <p:nvSpPr>
          <p:cNvPr id="273" name="Google Shape;273;p9"/>
          <p:cNvSpPr/>
          <p:nvPr/>
        </p:nvSpPr>
        <p:spPr>
          <a:xfrm>
            <a:off x="2095500" y="5829300"/>
            <a:ext cx="15240000" cy="1143000"/>
          </a:xfrm>
          <a:custGeom>
            <a:rect b="b" l="l" r="r" t="t"/>
            <a:pathLst>
              <a:path extrusionOk="0" h="1524000" w="20320000">
                <a:moveTo>
                  <a:pt x="338667" y="0"/>
                </a:moveTo>
                <a:lnTo>
                  <a:pt x="19981334" y="0"/>
                </a:lnTo>
                <a:cubicBezTo>
                  <a:pt x="20168374" y="0"/>
                  <a:pt x="20320000" y="68232"/>
                  <a:pt x="20320000" y="152400"/>
                </a:cubicBezTo>
                <a:lnTo>
                  <a:pt x="20320000" y="1371600"/>
                </a:lnTo>
                <a:cubicBezTo>
                  <a:pt x="20320000" y="1455768"/>
                  <a:pt x="20168374" y="1524000"/>
                  <a:pt x="19981334" y="1524000"/>
                </a:cubicBezTo>
                <a:lnTo>
                  <a:pt x="338667" y="1524000"/>
                </a:lnTo>
                <a:cubicBezTo>
                  <a:pt x="15162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151626" y="0"/>
                  <a:pt x="338667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 txBox="1"/>
          <p:nvPr/>
        </p:nvSpPr>
        <p:spPr>
          <a:xfrm>
            <a:off x="2476500" y="6115050"/>
            <a:ext cx="1447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Observe practice</a:t>
            </a:r>
            <a:endParaRPr/>
          </a:p>
        </p:txBody>
      </p:sp>
      <p:grpSp>
        <p:nvGrpSpPr>
          <p:cNvPr id="275" name="Google Shape;275;p9"/>
          <p:cNvGrpSpPr/>
          <p:nvPr/>
        </p:nvGrpSpPr>
        <p:grpSpPr>
          <a:xfrm>
            <a:off x="952500" y="7319963"/>
            <a:ext cx="857250" cy="928688"/>
            <a:chOff x="0" y="-95250"/>
            <a:chExt cx="1143000" cy="1238250"/>
          </a:xfrm>
        </p:grpSpPr>
        <p:sp>
          <p:nvSpPr>
            <p:cNvPr id="276" name="Google Shape;276;p9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0" y="-95250"/>
              <a:ext cx="1143000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/>
            </a:p>
          </p:txBody>
        </p:sp>
      </p:grpSp>
      <p:sp>
        <p:nvSpPr>
          <p:cNvPr id="278" name="Google Shape;278;p9"/>
          <p:cNvSpPr/>
          <p:nvPr/>
        </p:nvSpPr>
        <p:spPr>
          <a:xfrm>
            <a:off x="2095500" y="7200900"/>
            <a:ext cx="15240000" cy="1143000"/>
          </a:xfrm>
          <a:custGeom>
            <a:rect b="b" l="l" r="r" t="t"/>
            <a:pathLst>
              <a:path extrusionOk="0" h="1524000" w="20320000">
                <a:moveTo>
                  <a:pt x="338667" y="0"/>
                </a:moveTo>
                <a:lnTo>
                  <a:pt x="19981334" y="0"/>
                </a:lnTo>
                <a:cubicBezTo>
                  <a:pt x="20168374" y="0"/>
                  <a:pt x="20320000" y="68232"/>
                  <a:pt x="20320000" y="152400"/>
                </a:cubicBezTo>
                <a:lnTo>
                  <a:pt x="20320000" y="1371600"/>
                </a:lnTo>
                <a:cubicBezTo>
                  <a:pt x="20320000" y="1455768"/>
                  <a:pt x="20168374" y="1524000"/>
                  <a:pt x="19981334" y="1524000"/>
                </a:cubicBezTo>
                <a:lnTo>
                  <a:pt x="338667" y="1524000"/>
                </a:lnTo>
                <a:cubicBezTo>
                  <a:pt x="15162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151626" y="0"/>
                  <a:pt x="338667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 txBox="1"/>
          <p:nvPr/>
        </p:nvSpPr>
        <p:spPr>
          <a:xfrm>
            <a:off x="2476500" y="7486650"/>
            <a:ext cx="1447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Review evidence</a:t>
            </a:r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952500" y="8691563"/>
            <a:ext cx="857250" cy="928688"/>
            <a:chOff x="0" y="-95250"/>
            <a:chExt cx="1143000" cy="1238250"/>
          </a:xfrm>
        </p:grpSpPr>
        <p:sp>
          <p:nvSpPr>
            <p:cNvPr id="281" name="Google Shape;281;p9"/>
            <p:cNvSpPr/>
            <p:nvPr/>
          </p:nvSpPr>
          <p:spPr>
            <a:xfrm>
              <a:off x="0" y="0"/>
              <a:ext cx="1143000" cy="1143000"/>
            </a:xfrm>
            <a:custGeom>
              <a:rect b="b" l="l" r="r" t="t"/>
              <a:pathLst>
                <a:path extrusionOk="0" h="1143000" w="1143000">
                  <a:moveTo>
                    <a:pt x="571500" y="0"/>
                  </a:moveTo>
                  <a:cubicBezTo>
                    <a:pt x="255869" y="0"/>
                    <a:pt x="0" y="255869"/>
                    <a:pt x="0" y="571500"/>
                  </a:cubicBezTo>
                  <a:cubicBezTo>
                    <a:pt x="0" y="887131"/>
                    <a:pt x="255869" y="1143000"/>
                    <a:pt x="571500" y="1143000"/>
                  </a:cubicBezTo>
                  <a:cubicBezTo>
                    <a:pt x="887131" y="1143000"/>
                    <a:pt x="1143000" y="887131"/>
                    <a:pt x="1143000" y="571500"/>
                  </a:cubicBezTo>
                  <a:cubicBezTo>
                    <a:pt x="1143000" y="255869"/>
                    <a:pt x="887131" y="0"/>
                    <a:pt x="571500" y="0"/>
                  </a:cubicBezTo>
                  <a:close/>
                </a:path>
              </a:pathLst>
            </a:custGeom>
            <a:solidFill>
              <a:srgbClr val="1B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9"/>
            <p:cNvSpPr txBox="1"/>
            <p:nvPr/>
          </p:nvSpPr>
          <p:spPr>
            <a:xfrm>
              <a:off x="0" y="-95250"/>
              <a:ext cx="1143000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2095500" y="8572500"/>
            <a:ext cx="15240000" cy="1143000"/>
          </a:xfrm>
          <a:custGeom>
            <a:rect b="b" l="l" r="r" t="t"/>
            <a:pathLst>
              <a:path extrusionOk="0" h="1524000" w="20320000">
                <a:moveTo>
                  <a:pt x="338667" y="0"/>
                </a:moveTo>
                <a:lnTo>
                  <a:pt x="19981334" y="0"/>
                </a:lnTo>
                <a:cubicBezTo>
                  <a:pt x="20168374" y="0"/>
                  <a:pt x="20320000" y="68232"/>
                  <a:pt x="20320000" y="152400"/>
                </a:cubicBezTo>
                <a:lnTo>
                  <a:pt x="20320000" y="1371600"/>
                </a:lnTo>
                <a:cubicBezTo>
                  <a:pt x="20320000" y="1455768"/>
                  <a:pt x="20168374" y="1524000"/>
                  <a:pt x="19981334" y="1524000"/>
                </a:cubicBezTo>
                <a:lnTo>
                  <a:pt x="338667" y="1524000"/>
                </a:lnTo>
                <a:cubicBezTo>
                  <a:pt x="151626" y="1524000"/>
                  <a:pt x="0" y="1455768"/>
                  <a:pt x="0" y="1371600"/>
                </a:cubicBezTo>
                <a:lnTo>
                  <a:pt x="0" y="152400"/>
                </a:lnTo>
                <a:cubicBezTo>
                  <a:pt x="0" y="68232"/>
                  <a:pt x="151626" y="0"/>
                  <a:pt x="338667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9"/>
          <p:cNvSpPr txBox="1"/>
          <p:nvPr/>
        </p:nvSpPr>
        <p:spPr>
          <a:xfrm>
            <a:off x="2476500" y="8858250"/>
            <a:ext cx="14478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3A6B"/>
                </a:solidFill>
                <a:latin typeface="Arial"/>
                <a:ea typeface="Arial"/>
                <a:cs typeface="Arial"/>
                <a:sym typeface="Arial"/>
              </a:rPr>
              <a:t>Determine compliance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